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4"/>
  </p:notesMasterIdLst>
  <p:sldIdLst>
    <p:sldId id="256" r:id="rId2"/>
    <p:sldId id="483" r:id="rId3"/>
    <p:sldId id="513" r:id="rId4"/>
    <p:sldId id="484" r:id="rId5"/>
    <p:sldId id="485" r:id="rId6"/>
    <p:sldId id="487" r:id="rId7"/>
    <p:sldId id="488" r:id="rId8"/>
    <p:sldId id="490" r:id="rId9"/>
    <p:sldId id="489" r:id="rId10"/>
    <p:sldId id="491" r:id="rId11"/>
    <p:sldId id="492" r:id="rId12"/>
    <p:sldId id="494" r:id="rId13"/>
    <p:sldId id="493" r:id="rId14"/>
    <p:sldId id="495" r:id="rId15"/>
    <p:sldId id="496" r:id="rId16"/>
    <p:sldId id="497" r:id="rId17"/>
    <p:sldId id="498" r:id="rId18"/>
    <p:sldId id="499" r:id="rId19"/>
    <p:sldId id="500" r:id="rId20"/>
    <p:sldId id="501" r:id="rId21"/>
    <p:sldId id="502" r:id="rId22"/>
    <p:sldId id="503" r:id="rId23"/>
    <p:sldId id="482"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425" r:id="rId44"/>
    <p:sldId id="426" r:id="rId45"/>
    <p:sldId id="427" r:id="rId46"/>
    <p:sldId id="428" r:id="rId47"/>
    <p:sldId id="429" r:id="rId48"/>
    <p:sldId id="431" r:id="rId49"/>
    <p:sldId id="432" r:id="rId50"/>
    <p:sldId id="433" r:id="rId51"/>
    <p:sldId id="434" r:id="rId52"/>
    <p:sldId id="435" r:id="rId53"/>
    <p:sldId id="436" r:id="rId54"/>
    <p:sldId id="437" r:id="rId55"/>
    <p:sldId id="438" r:id="rId56"/>
    <p:sldId id="439" r:id="rId57"/>
    <p:sldId id="441" r:id="rId58"/>
    <p:sldId id="442" r:id="rId59"/>
    <p:sldId id="443" r:id="rId60"/>
    <p:sldId id="445" r:id="rId61"/>
    <p:sldId id="446" r:id="rId62"/>
    <p:sldId id="448" r:id="rId63"/>
    <p:sldId id="449" r:id="rId64"/>
    <p:sldId id="450" r:id="rId65"/>
    <p:sldId id="451" r:id="rId66"/>
    <p:sldId id="447" r:id="rId67"/>
    <p:sldId id="452" r:id="rId68"/>
    <p:sldId id="453" r:id="rId69"/>
    <p:sldId id="454" r:id="rId70"/>
    <p:sldId id="455" r:id="rId71"/>
    <p:sldId id="456" r:id="rId72"/>
    <p:sldId id="457" r:id="rId73"/>
    <p:sldId id="458" r:id="rId74"/>
    <p:sldId id="459" r:id="rId75"/>
    <p:sldId id="460" r:id="rId76"/>
    <p:sldId id="461" r:id="rId77"/>
    <p:sldId id="462" r:id="rId78"/>
    <p:sldId id="463" r:id="rId79"/>
    <p:sldId id="464" r:id="rId80"/>
    <p:sldId id="465" r:id="rId81"/>
    <p:sldId id="466" r:id="rId82"/>
    <p:sldId id="467" r:id="rId83"/>
    <p:sldId id="468" r:id="rId84"/>
    <p:sldId id="469" r:id="rId85"/>
    <p:sldId id="470" r:id="rId86"/>
    <p:sldId id="471" r:id="rId87"/>
    <p:sldId id="472" r:id="rId88"/>
    <p:sldId id="473" r:id="rId89"/>
    <p:sldId id="475" r:id="rId90"/>
    <p:sldId id="474" r:id="rId91"/>
    <p:sldId id="476" r:id="rId92"/>
    <p:sldId id="477" r:id="rId93"/>
    <p:sldId id="478" r:id="rId94"/>
    <p:sldId id="479" r:id="rId95"/>
    <p:sldId id="480" r:id="rId96"/>
    <p:sldId id="481" r:id="rId97"/>
    <p:sldId id="504" r:id="rId98"/>
    <p:sldId id="505" r:id="rId99"/>
    <p:sldId id="506" r:id="rId100"/>
    <p:sldId id="507" r:id="rId101"/>
    <p:sldId id="508" r:id="rId102"/>
    <p:sldId id="509" r:id="rId103"/>
    <p:sldId id="510" r:id="rId104"/>
    <p:sldId id="511" r:id="rId105"/>
    <p:sldId id="512" r:id="rId106"/>
    <p:sldId id="277" r:id="rId107"/>
    <p:sldId id="279" r:id="rId108"/>
    <p:sldId id="278" r:id="rId109"/>
    <p:sldId id="280" r:id="rId110"/>
    <p:sldId id="281" r:id="rId111"/>
    <p:sldId id="282" r:id="rId112"/>
    <p:sldId id="283" r:id="rId113"/>
    <p:sldId id="284" r:id="rId114"/>
    <p:sldId id="285" r:id="rId115"/>
    <p:sldId id="286" r:id="rId116"/>
    <p:sldId id="287" r:id="rId117"/>
    <p:sldId id="288" r:id="rId118"/>
    <p:sldId id="289" r:id="rId119"/>
    <p:sldId id="290" r:id="rId120"/>
    <p:sldId id="291" r:id="rId121"/>
    <p:sldId id="292" r:id="rId122"/>
    <p:sldId id="293" r:id="rId123"/>
    <p:sldId id="294" r:id="rId124"/>
    <p:sldId id="403" r:id="rId125"/>
    <p:sldId id="404" r:id="rId126"/>
    <p:sldId id="405" r:id="rId127"/>
    <p:sldId id="406" r:id="rId128"/>
    <p:sldId id="407" r:id="rId129"/>
    <p:sldId id="408" r:id="rId130"/>
    <p:sldId id="409" r:id="rId131"/>
    <p:sldId id="410" r:id="rId132"/>
    <p:sldId id="411" r:id="rId133"/>
    <p:sldId id="412" r:id="rId134"/>
    <p:sldId id="413" r:id="rId135"/>
    <p:sldId id="414" r:id="rId136"/>
    <p:sldId id="415" r:id="rId137"/>
    <p:sldId id="416" r:id="rId138"/>
    <p:sldId id="417" r:id="rId139"/>
    <p:sldId id="418" r:id="rId140"/>
    <p:sldId id="419" r:id="rId141"/>
    <p:sldId id="420" r:id="rId142"/>
    <p:sldId id="421" r:id="rId143"/>
    <p:sldId id="422" r:id="rId144"/>
    <p:sldId id="423" r:id="rId145"/>
    <p:sldId id="424" r:id="rId146"/>
    <p:sldId id="295" r:id="rId147"/>
    <p:sldId id="300" r:id="rId148"/>
    <p:sldId id="296" r:id="rId149"/>
    <p:sldId id="297" r:id="rId150"/>
    <p:sldId id="298" r:id="rId151"/>
    <p:sldId id="299" r:id="rId152"/>
    <p:sldId id="301" r:id="rId153"/>
    <p:sldId id="302" r:id="rId154"/>
    <p:sldId id="303" r:id="rId155"/>
    <p:sldId id="304" r:id="rId156"/>
    <p:sldId id="305" r:id="rId157"/>
    <p:sldId id="306" r:id="rId158"/>
    <p:sldId id="307" r:id="rId159"/>
    <p:sldId id="308" r:id="rId160"/>
    <p:sldId id="309" r:id="rId161"/>
    <p:sldId id="310" r:id="rId162"/>
    <p:sldId id="311" r:id="rId163"/>
    <p:sldId id="312" r:id="rId164"/>
    <p:sldId id="313" r:id="rId165"/>
    <p:sldId id="314" r:id="rId166"/>
    <p:sldId id="315" r:id="rId167"/>
    <p:sldId id="322" r:id="rId168"/>
    <p:sldId id="316" r:id="rId169"/>
    <p:sldId id="317" r:id="rId170"/>
    <p:sldId id="318" r:id="rId171"/>
    <p:sldId id="319" r:id="rId172"/>
    <p:sldId id="320" r:id="rId173"/>
    <p:sldId id="321" r:id="rId174"/>
    <p:sldId id="323" r:id="rId175"/>
    <p:sldId id="324" r:id="rId176"/>
    <p:sldId id="325" r:id="rId177"/>
    <p:sldId id="326" r:id="rId178"/>
    <p:sldId id="327" r:id="rId179"/>
    <p:sldId id="328" r:id="rId180"/>
    <p:sldId id="329" r:id="rId181"/>
    <p:sldId id="330" r:id="rId182"/>
    <p:sldId id="333" r:id="rId183"/>
    <p:sldId id="331" r:id="rId184"/>
    <p:sldId id="334" r:id="rId185"/>
    <p:sldId id="332" r:id="rId186"/>
    <p:sldId id="336" r:id="rId187"/>
    <p:sldId id="335" r:id="rId188"/>
    <p:sldId id="337" r:id="rId189"/>
    <p:sldId id="338" r:id="rId190"/>
    <p:sldId id="339" r:id="rId191"/>
    <p:sldId id="340" r:id="rId192"/>
    <p:sldId id="341" r:id="rId193"/>
    <p:sldId id="344" r:id="rId194"/>
    <p:sldId id="342" r:id="rId195"/>
    <p:sldId id="343" r:id="rId196"/>
    <p:sldId id="345" r:id="rId197"/>
    <p:sldId id="346" r:id="rId198"/>
    <p:sldId id="347" r:id="rId199"/>
    <p:sldId id="348" r:id="rId200"/>
    <p:sldId id="349" r:id="rId201"/>
    <p:sldId id="351" r:id="rId202"/>
    <p:sldId id="352" r:id="rId203"/>
    <p:sldId id="353" r:id="rId204"/>
    <p:sldId id="354" r:id="rId205"/>
    <p:sldId id="355" r:id="rId206"/>
    <p:sldId id="356" r:id="rId207"/>
    <p:sldId id="357" r:id="rId208"/>
    <p:sldId id="358" r:id="rId209"/>
    <p:sldId id="359" r:id="rId210"/>
    <p:sldId id="360" r:id="rId211"/>
    <p:sldId id="361" r:id="rId212"/>
    <p:sldId id="362" r:id="rId213"/>
    <p:sldId id="365" r:id="rId214"/>
    <p:sldId id="364" r:id="rId215"/>
    <p:sldId id="363" r:id="rId216"/>
    <p:sldId id="366" r:id="rId217"/>
    <p:sldId id="367" r:id="rId218"/>
    <p:sldId id="368" r:id="rId219"/>
    <p:sldId id="369" r:id="rId220"/>
    <p:sldId id="370" r:id="rId221"/>
    <p:sldId id="371" r:id="rId222"/>
    <p:sldId id="372" r:id="rId223"/>
    <p:sldId id="373" r:id="rId224"/>
    <p:sldId id="374" r:id="rId225"/>
    <p:sldId id="375" r:id="rId226"/>
    <p:sldId id="376" r:id="rId227"/>
    <p:sldId id="377" r:id="rId228"/>
    <p:sldId id="378" r:id="rId229"/>
    <p:sldId id="379" r:id="rId230"/>
    <p:sldId id="380" r:id="rId231"/>
    <p:sldId id="381" r:id="rId232"/>
    <p:sldId id="382" r:id="rId233"/>
    <p:sldId id="385" r:id="rId234"/>
    <p:sldId id="383" r:id="rId235"/>
    <p:sldId id="384" r:id="rId236"/>
    <p:sldId id="386" r:id="rId237"/>
    <p:sldId id="387" r:id="rId238"/>
    <p:sldId id="388" r:id="rId239"/>
    <p:sldId id="389" r:id="rId240"/>
    <p:sldId id="390" r:id="rId241"/>
    <p:sldId id="391" r:id="rId242"/>
    <p:sldId id="392" r:id="rId243"/>
    <p:sldId id="393" r:id="rId244"/>
    <p:sldId id="394" r:id="rId245"/>
    <p:sldId id="395" r:id="rId246"/>
    <p:sldId id="396" r:id="rId247"/>
    <p:sldId id="397" r:id="rId248"/>
    <p:sldId id="398" r:id="rId249"/>
    <p:sldId id="399" r:id="rId250"/>
    <p:sldId id="400" r:id="rId251"/>
    <p:sldId id="401" r:id="rId252"/>
    <p:sldId id="402" r:id="rId2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3" d="100"/>
          <a:sy n="53" d="100"/>
        </p:scale>
        <p:origin x="1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presProps" Target="pres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24001-7BFB-4ADB-B334-8FEAB9828579}"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A1B85-A277-449B-B16D-FECB2B38C1B1}" type="slidenum">
              <a:rPr lang="en-US" smtClean="0"/>
              <a:t>‹#›</a:t>
            </a:fld>
            <a:endParaRPr lang="en-US"/>
          </a:p>
        </p:txBody>
      </p:sp>
    </p:spTree>
    <p:extLst>
      <p:ext uri="{BB962C8B-B14F-4D97-AF65-F5344CB8AC3E}">
        <p14:creationId xmlns:p14="http://schemas.microsoft.com/office/powerpoint/2010/main" val="75065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BBC7-7223-30C3-0309-17FA71871943}"/>
              </a:ext>
            </a:extLst>
          </p:cNvPr>
          <p:cNvSpPr>
            <a:spLocks noGrp="1"/>
          </p:cNvSpPr>
          <p:nvPr>
            <p:ph type="ctrTitle"/>
          </p:nvPr>
        </p:nvSpPr>
        <p:spPr>
          <a:xfrm>
            <a:off x="1524000" y="136525"/>
            <a:ext cx="9144000" cy="1339735"/>
          </a:xfrm>
        </p:spPr>
        <p:txBody>
          <a:bodyPr anchor="b"/>
          <a:lstStyle>
            <a:lvl1pPr algn="ctr">
              <a:defRPr sz="6000" u="sng"/>
            </a:lvl1pPr>
          </a:lstStyle>
          <a:p>
            <a:r>
              <a:rPr lang="en-US" dirty="0"/>
              <a:t>Click to edit Master title style</a:t>
            </a:r>
          </a:p>
        </p:txBody>
      </p:sp>
      <p:sp>
        <p:nvSpPr>
          <p:cNvPr id="3" name="Subtitle 2">
            <a:extLst>
              <a:ext uri="{FF2B5EF4-FFF2-40B4-BE49-F238E27FC236}">
                <a16:creationId xmlns:a16="http://schemas.microsoft.com/office/drawing/2014/main" id="{E1F99567-1682-1274-BDBF-EA95B46A2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1ED732-EF8D-20F4-E319-B053003D85EF}"/>
              </a:ext>
            </a:extLst>
          </p:cNvPr>
          <p:cNvSpPr>
            <a:spLocks noGrp="1"/>
          </p:cNvSpPr>
          <p:nvPr>
            <p:ph type="dt" sz="half" idx="10"/>
          </p:nvPr>
        </p:nvSpPr>
        <p:spPr/>
        <p:txBody>
          <a:bodyPr/>
          <a:lstStyle/>
          <a:p>
            <a:fld id="{A81A8450-8005-4428-BF95-DFB45F27FA45}" type="datetime2">
              <a:rPr lang="en-US" smtClean="0"/>
              <a:t>Wednesday, August 14, 2024</a:t>
            </a:fld>
            <a:endParaRPr lang="en-US" dirty="0"/>
          </a:p>
        </p:txBody>
      </p:sp>
      <p:sp>
        <p:nvSpPr>
          <p:cNvPr id="5" name="Footer Placeholder 4">
            <a:extLst>
              <a:ext uri="{FF2B5EF4-FFF2-40B4-BE49-F238E27FC236}">
                <a16:creationId xmlns:a16="http://schemas.microsoft.com/office/drawing/2014/main" id="{CE056DB4-23A3-AC7B-0A9F-A1ADD0781C50}"/>
              </a:ext>
            </a:extLst>
          </p:cNvPr>
          <p:cNvSpPr>
            <a:spLocks noGrp="1"/>
          </p:cNvSpPr>
          <p:nvPr>
            <p:ph type="ftr" sz="quarter" idx="11"/>
          </p:nvPr>
        </p:nvSpPr>
        <p:spPr/>
        <p:txBody>
          <a:bodyPr/>
          <a:lstStyle/>
          <a:p>
            <a:r>
              <a:rPr lang="en-US" dirty="0"/>
              <a:t>IAIICT ABU Zaria</a:t>
            </a:r>
          </a:p>
        </p:txBody>
      </p:sp>
      <p:sp>
        <p:nvSpPr>
          <p:cNvPr id="6" name="Slide Number Placeholder 5">
            <a:extLst>
              <a:ext uri="{FF2B5EF4-FFF2-40B4-BE49-F238E27FC236}">
                <a16:creationId xmlns:a16="http://schemas.microsoft.com/office/drawing/2014/main" id="{A798DF04-DE5C-654B-4F5B-DCF066365A90}"/>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154474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91ED-6F39-42AC-3545-D496809947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0F28EA-82E9-D77C-2E6D-7AEFC07FC9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C5B95-73DE-3779-1931-B8E32544DFE6}"/>
              </a:ext>
            </a:extLst>
          </p:cNvPr>
          <p:cNvSpPr>
            <a:spLocks noGrp="1"/>
          </p:cNvSpPr>
          <p:nvPr>
            <p:ph type="dt" sz="half" idx="10"/>
          </p:nvPr>
        </p:nvSpPr>
        <p:spPr/>
        <p:txBody>
          <a:bodyPr/>
          <a:lstStyle/>
          <a:p>
            <a:fld id="{E7651C7C-906D-4598-BFE9-F6F5CC648ACE}" type="datetime2">
              <a:rPr lang="en-US" smtClean="0"/>
              <a:t>Wednesday, August 14, 2024</a:t>
            </a:fld>
            <a:endParaRPr lang="en-US" dirty="0"/>
          </a:p>
        </p:txBody>
      </p:sp>
      <p:sp>
        <p:nvSpPr>
          <p:cNvPr id="5" name="Footer Placeholder 4">
            <a:extLst>
              <a:ext uri="{FF2B5EF4-FFF2-40B4-BE49-F238E27FC236}">
                <a16:creationId xmlns:a16="http://schemas.microsoft.com/office/drawing/2014/main" id="{2DA0D8FC-74F5-2438-3E26-B1DF8857286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9C6E40F-73BD-8F4B-0C5F-838B5F8688C1}"/>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121407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99429-E2E9-CC42-9893-CF48FC2BA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A337A-1513-9FD4-7D4C-F6A7F6329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B93CF-E5E0-5D52-CB9C-F177929C290F}"/>
              </a:ext>
            </a:extLst>
          </p:cNvPr>
          <p:cNvSpPr>
            <a:spLocks noGrp="1"/>
          </p:cNvSpPr>
          <p:nvPr>
            <p:ph type="dt" sz="half" idx="10"/>
          </p:nvPr>
        </p:nvSpPr>
        <p:spPr/>
        <p:txBody>
          <a:bodyPr/>
          <a:lstStyle/>
          <a:p>
            <a:fld id="{9402CA35-DD25-4FDC-A196-C91CD9D1595B}" type="datetime2">
              <a:rPr lang="en-US" smtClean="0"/>
              <a:t>Wednesday, August 14, 2024</a:t>
            </a:fld>
            <a:endParaRPr lang="en-US" dirty="0"/>
          </a:p>
        </p:txBody>
      </p:sp>
      <p:sp>
        <p:nvSpPr>
          <p:cNvPr id="5" name="Footer Placeholder 4">
            <a:extLst>
              <a:ext uri="{FF2B5EF4-FFF2-40B4-BE49-F238E27FC236}">
                <a16:creationId xmlns:a16="http://schemas.microsoft.com/office/drawing/2014/main" id="{2F738717-AD3D-1D95-26B8-1D966F1AB52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4F4C726-601B-891F-6EC2-BDE7109EC4D0}"/>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73856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8058-DE76-CC7A-E668-E17F01C61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8F8DF-3EFE-A119-ED65-051F6EA4B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4312F-9711-0872-2606-776B70755E99}"/>
              </a:ext>
            </a:extLst>
          </p:cNvPr>
          <p:cNvSpPr>
            <a:spLocks noGrp="1"/>
          </p:cNvSpPr>
          <p:nvPr>
            <p:ph type="dt" sz="half" idx="10"/>
          </p:nvPr>
        </p:nvSpPr>
        <p:spPr/>
        <p:txBody>
          <a:bodyPr/>
          <a:lstStyle/>
          <a:p>
            <a:fld id="{2F575235-B68B-49E0-854D-F3E3A5ABBB76}" type="datetime2">
              <a:rPr lang="en-US" smtClean="0"/>
              <a:t>Wednesday, August 14, 2024</a:t>
            </a:fld>
            <a:endParaRPr lang="en-US" dirty="0"/>
          </a:p>
        </p:txBody>
      </p:sp>
      <p:sp>
        <p:nvSpPr>
          <p:cNvPr id="5" name="Footer Placeholder 4">
            <a:extLst>
              <a:ext uri="{FF2B5EF4-FFF2-40B4-BE49-F238E27FC236}">
                <a16:creationId xmlns:a16="http://schemas.microsoft.com/office/drawing/2014/main" id="{916F7804-21A4-58F1-FE26-90FDF116F1FF}"/>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090163D-BD77-3C61-DBF2-B56A4ECFFAD0}"/>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265870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A881-D222-576D-942F-489FF310C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E2A060-F05C-1938-6717-F8916131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F198AB-1C33-DA18-3902-DF6398B4CF7B}"/>
              </a:ext>
            </a:extLst>
          </p:cNvPr>
          <p:cNvSpPr>
            <a:spLocks noGrp="1"/>
          </p:cNvSpPr>
          <p:nvPr>
            <p:ph type="dt" sz="half" idx="10"/>
          </p:nvPr>
        </p:nvSpPr>
        <p:spPr/>
        <p:txBody>
          <a:bodyPr/>
          <a:lstStyle/>
          <a:p>
            <a:fld id="{BA87B34D-03B8-4DA7-8FBF-B528769EA963}" type="datetime2">
              <a:rPr lang="en-US" smtClean="0"/>
              <a:t>Wednesday, August 14, 2024</a:t>
            </a:fld>
            <a:endParaRPr lang="en-US" dirty="0"/>
          </a:p>
        </p:txBody>
      </p:sp>
      <p:sp>
        <p:nvSpPr>
          <p:cNvPr id="5" name="Footer Placeholder 4">
            <a:extLst>
              <a:ext uri="{FF2B5EF4-FFF2-40B4-BE49-F238E27FC236}">
                <a16:creationId xmlns:a16="http://schemas.microsoft.com/office/drawing/2014/main" id="{AC3B4C47-67A4-FBBD-B501-7CB51CD73E0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A25DB26-48EF-C727-8B15-2DA433F7EE76}"/>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246465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3718-79F3-7B82-CB85-4190E3C16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C606F-04D0-716A-5AA3-F1E4C3D7A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A34B97-468C-C02D-0EA0-402A50A057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FBA67-F5E8-84BA-F80A-2E784CDA71A2}"/>
              </a:ext>
            </a:extLst>
          </p:cNvPr>
          <p:cNvSpPr>
            <a:spLocks noGrp="1"/>
          </p:cNvSpPr>
          <p:nvPr>
            <p:ph type="dt" sz="half" idx="10"/>
          </p:nvPr>
        </p:nvSpPr>
        <p:spPr/>
        <p:txBody>
          <a:bodyPr/>
          <a:lstStyle/>
          <a:p>
            <a:fld id="{0AC20AC9-9370-41FE-98B2-3D443991A772}" type="datetime2">
              <a:rPr lang="en-US" smtClean="0"/>
              <a:t>Wednesday, August 14, 2024</a:t>
            </a:fld>
            <a:endParaRPr lang="en-US" dirty="0"/>
          </a:p>
        </p:txBody>
      </p:sp>
      <p:sp>
        <p:nvSpPr>
          <p:cNvPr id="6" name="Footer Placeholder 5">
            <a:extLst>
              <a:ext uri="{FF2B5EF4-FFF2-40B4-BE49-F238E27FC236}">
                <a16:creationId xmlns:a16="http://schemas.microsoft.com/office/drawing/2014/main" id="{9E358AB3-BCEC-A4E5-B62B-86351423FF7B}"/>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DC95CACF-624D-C003-6C90-F2EA8E7D159D}"/>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296721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5299-83D6-7C33-1FCD-7680C87300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00E1D-B03D-75E6-302D-F2D1B14EF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0033C6-4C95-29A5-5543-332C619771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371A8D-D3DA-7207-0790-7CBE91F07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5191D-29A2-6E46-4F0E-CD6DC2A5D1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F795E-F4FF-A095-2D9F-8734FEE44F9C}"/>
              </a:ext>
            </a:extLst>
          </p:cNvPr>
          <p:cNvSpPr>
            <a:spLocks noGrp="1"/>
          </p:cNvSpPr>
          <p:nvPr>
            <p:ph type="dt" sz="half" idx="10"/>
          </p:nvPr>
        </p:nvSpPr>
        <p:spPr/>
        <p:txBody>
          <a:bodyPr/>
          <a:lstStyle/>
          <a:p>
            <a:fld id="{C53DF265-E347-4A57-8B8E-BD7669E89DD7}" type="datetime2">
              <a:rPr lang="en-US" smtClean="0"/>
              <a:t>Wednesday, August 14, 2024</a:t>
            </a:fld>
            <a:endParaRPr lang="en-US" dirty="0"/>
          </a:p>
        </p:txBody>
      </p:sp>
      <p:sp>
        <p:nvSpPr>
          <p:cNvPr id="8" name="Footer Placeholder 7">
            <a:extLst>
              <a:ext uri="{FF2B5EF4-FFF2-40B4-BE49-F238E27FC236}">
                <a16:creationId xmlns:a16="http://schemas.microsoft.com/office/drawing/2014/main" id="{BCCE6A3F-1718-27AC-0329-1CE8CED90A1D}"/>
              </a:ext>
            </a:extLst>
          </p:cNvPr>
          <p:cNvSpPr>
            <a:spLocks noGrp="1"/>
          </p:cNvSpPr>
          <p:nvPr>
            <p:ph type="ftr" sz="quarter" idx="11"/>
          </p:nvPr>
        </p:nvSpPr>
        <p:spPr/>
        <p:txBody>
          <a:bodyPr/>
          <a:lstStyle/>
          <a:p>
            <a:r>
              <a:rPr lang="en-US"/>
              <a:t>IAIICT ABU Zaria</a:t>
            </a:r>
            <a:endParaRPr lang="en-US" dirty="0"/>
          </a:p>
        </p:txBody>
      </p:sp>
      <p:sp>
        <p:nvSpPr>
          <p:cNvPr id="9" name="Slide Number Placeholder 8">
            <a:extLst>
              <a:ext uri="{FF2B5EF4-FFF2-40B4-BE49-F238E27FC236}">
                <a16:creationId xmlns:a16="http://schemas.microsoft.com/office/drawing/2014/main" id="{F609A7FB-7CD6-14FE-CA60-AC7BA216629F}"/>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192864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E659-8D0B-4082-738D-20C1DB9013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618BD1-47E9-E1C9-5C59-269E5C2F2909}"/>
              </a:ext>
            </a:extLst>
          </p:cNvPr>
          <p:cNvSpPr>
            <a:spLocks noGrp="1"/>
          </p:cNvSpPr>
          <p:nvPr>
            <p:ph type="dt" sz="half" idx="10"/>
          </p:nvPr>
        </p:nvSpPr>
        <p:spPr/>
        <p:txBody>
          <a:bodyPr/>
          <a:lstStyle/>
          <a:p>
            <a:fld id="{662B7C2A-0542-43A3-9CB9-4738C390EA32}" type="datetime2">
              <a:rPr lang="en-US" smtClean="0"/>
              <a:t>Wednesday, August 14, 2024</a:t>
            </a:fld>
            <a:endParaRPr lang="en-US" dirty="0"/>
          </a:p>
        </p:txBody>
      </p:sp>
      <p:sp>
        <p:nvSpPr>
          <p:cNvPr id="4" name="Footer Placeholder 3">
            <a:extLst>
              <a:ext uri="{FF2B5EF4-FFF2-40B4-BE49-F238E27FC236}">
                <a16:creationId xmlns:a16="http://schemas.microsoft.com/office/drawing/2014/main" id="{BF2B85F0-31BA-694C-D0E3-473E92C724E5}"/>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B5FCF4D2-3414-6F11-5DEA-829A3FE93D69}"/>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211092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F0CED-2D00-F8CE-2824-BD4D3121EAC0}"/>
              </a:ext>
            </a:extLst>
          </p:cNvPr>
          <p:cNvSpPr>
            <a:spLocks noGrp="1"/>
          </p:cNvSpPr>
          <p:nvPr>
            <p:ph type="dt" sz="half" idx="10"/>
          </p:nvPr>
        </p:nvSpPr>
        <p:spPr/>
        <p:txBody>
          <a:bodyPr/>
          <a:lstStyle/>
          <a:p>
            <a:fld id="{E5657281-4014-43EA-BC80-DAA8F5E049B0}" type="datetime2">
              <a:rPr lang="en-US" smtClean="0"/>
              <a:t>Wednesday, August 14, 2024</a:t>
            </a:fld>
            <a:endParaRPr lang="en-US" dirty="0"/>
          </a:p>
        </p:txBody>
      </p:sp>
      <p:sp>
        <p:nvSpPr>
          <p:cNvPr id="3" name="Footer Placeholder 2">
            <a:extLst>
              <a:ext uri="{FF2B5EF4-FFF2-40B4-BE49-F238E27FC236}">
                <a16:creationId xmlns:a16="http://schemas.microsoft.com/office/drawing/2014/main" id="{B2D2FA88-E95A-7BA1-0BBC-1342D5A50FC2}"/>
              </a:ext>
            </a:extLst>
          </p:cNvPr>
          <p:cNvSpPr>
            <a:spLocks noGrp="1"/>
          </p:cNvSpPr>
          <p:nvPr>
            <p:ph type="ftr" sz="quarter" idx="11"/>
          </p:nvPr>
        </p:nvSpPr>
        <p:spPr/>
        <p:txBody>
          <a:bodyPr/>
          <a:lstStyle/>
          <a:p>
            <a:r>
              <a:rPr lang="en-US"/>
              <a:t>IAIICT ABU Zaria</a:t>
            </a:r>
            <a:endParaRPr lang="en-US" dirty="0"/>
          </a:p>
        </p:txBody>
      </p:sp>
      <p:sp>
        <p:nvSpPr>
          <p:cNvPr id="4" name="Slide Number Placeholder 3">
            <a:extLst>
              <a:ext uri="{FF2B5EF4-FFF2-40B4-BE49-F238E27FC236}">
                <a16:creationId xmlns:a16="http://schemas.microsoft.com/office/drawing/2014/main" id="{89E1CE2F-2186-F795-0861-209D41216022}"/>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205453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732F-93E6-F500-D22F-9EAC4B6DB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8BD888-46DF-EFDB-5E1E-3A8891B9F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5E925A-F30D-A614-9CCE-52C544631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C4355-67C1-B790-C2BC-93F175E49F6D}"/>
              </a:ext>
            </a:extLst>
          </p:cNvPr>
          <p:cNvSpPr>
            <a:spLocks noGrp="1"/>
          </p:cNvSpPr>
          <p:nvPr>
            <p:ph type="dt" sz="half" idx="10"/>
          </p:nvPr>
        </p:nvSpPr>
        <p:spPr/>
        <p:txBody>
          <a:bodyPr/>
          <a:lstStyle/>
          <a:p>
            <a:fld id="{36F6A995-3FA0-4DCA-8FAE-FB85E6A219B4}" type="datetime2">
              <a:rPr lang="en-US" smtClean="0"/>
              <a:t>Wednesday, August 14, 2024</a:t>
            </a:fld>
            <a:endParaRPr lang="en-US" dirty="0"/>
          </a:p>
        </p:txBody>
      </p:sp>
      <p:sp>
        <p:nvSpPr>
          <p:cNvPr id="6" name="Footer Placeholder 5">
            <a:extLst>
              <a:ext uri="{FF2B5EF4-FFF2-40B4-BE49-F238E27FC236}">
                <a16:creationId xmlns:a16="http://schemas.microsoft.com/office/drawing/2014/main" id="{785B2925-9153-D5A3-6DC3-DF5074BACC68}"/>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35E8C40C-1E2C-6247-F0E0-ACCB0CE9B4ED}"/>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374654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45C9-881E-6B46-B435-095512946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B9EF4-B8AF-F4DF-A3E7-B7BFF5E10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7F45B97-0498-D3D8-ABCA-D66C51460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44834-8352-BFFE-E4E0-3D5D4F065269}"/>
              </a:ext>
            </a:extLst>
          </p:cNvPr>
          <p:cNvSpPr>
            <a:spLocks noGrp="1"/>
          </p:cNvSpPr>
          <p:nvPr>
            <p:ph type="dt" sz="half" idx="10"/>
          </p:nvPr>
        </p:nvSpPr>
        <p:spPr/>
        <p:txBody>
          <a:bodyPr/>
          <a:lstStyle/>
          <a:p>
            <a:fld id="{CCB0324B-6461-49A2-97D5-6FBFCDE4E6B8}" type="datetime2">
              <a:rPr lang="en-US" smtClean="0"/>
              <a:t>Wednesday, August 14, 2024</a:t>
            </a:fld>
            <a:endParaRPr lang="en-US" dirty="0"/>
          </a:p>
        </p:txBody>
      </p:sp>
      <p:sp>
        <p:nvSpPr>
          <p:cNvPr id="6" name="Footer Placeholder 5">
            <a:extLst>
              <a:ext uri="{FF2B5EF4-FFF2-40B4-BE49-F238E27FC236}">
                <a16:creationId xmlns:a16="http://schemas.microsoft.com/office/drawing/2014/main" id="{9E4CF503-E992-72D9-6CA1-C86A9044F3F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1B8342E0-4C00-32B2-AB76-230B8915B404}"/>
              </a:ext>
            </a:extLst>
          </p:cNvPr>
          <p:cNvSpPr>
            <a:spLocks noGrp="1"/>
          </p:cNvSpPr>
          <p:nvPr>
            <p:ph type="sldNum" sz="quarter" idx="12"/>
          </p:nvPr>
        </p:nvSpPr>
        <p:spPr/>
        <p:txBody>
          <a:bodyPr/>
          <a:lstStyle/>
          <a:p>
            <a:fld id="{0FD323F0-2125-4505-822B-C2047871690B}" type="slidenum">
              <a:rPr lang="en-US" smtClean="0"/>
              <a:t>‹#›</a:t>
            </a:fld>
            <a:endParaRPr lang="en-US" dirty="0"/>
          </a:p>
        </p:txBody>
      </p:sp>
    </p:spTree>
    <p:extLst>
      <p:ext uri="{BB962C8B-B14F-4D97-AF65-F5344CB8AC3E}">
        <p14:creationId xmlns:p14="http://schemas.microsoft.com/office/powerpoint/2010/main" val="65857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37F99-1883-2CFA-0CC8-D004945A4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55A2C1-83B9-6E0F-1B0D-5A3E420FA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494F8-868A-0178-2F8F-1C7C648CE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0AC66-B1D8-48C6-9AB2-7A7A2FA6BBB2}" type="datetime2">
              <a:rPr lang="en-US" smtClean="0"/>
              <a:t>Wednesday, August 14, 2024</a:t>
            </a:fld>
            <a:endParaRPr lang="en-US" dirty="0"/>
          </a:p>
        </p:txBody>
      </p:sp>
      <p:sp>
        <p:nvSpPr>
          <p:cNvPr id="5" name="Footer Placeholder 4">
            <a:extLst>
              <a:ext uri="{FF2B5EF4-FFF2-40B4-BE49-F238E27FC236}">
                <a16:creationId xmlns:a16="http://schemas.microsoft.com/office/drawing/2014/main" id="{E946054F-B35D-3EEF-A3C0-553C233CA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IAIICT ABU Zaria</a:t>
            </a:r>
            <a:endParaRPr lang="en-US" dirty="0"/>
          </a:p>
        </p:txBody>
      </p:sp>
      <p:sp>
        <p:nvSpPr>
          <p:cNvPr id="6" name="Slide Number Placeholder 5">
            <a:extLst>
              <a:ext uri="{FF2B5EF4-FFF2-40B4-BE49-F238E27FC236}">
                <a16:creationId xmlns:a16="http://schemas.microsoft.com/office/drawing/2014/main" id="{CD926570-86FA-AFA3-276F-CF5E3232D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323F0-2125-4505-822B-C2047871690B}" type="slidenum">
              <a:rPr lang="en-US" smtClean="0"/>
              <a:t>‹#›</a:t>
            </a:fld>
            <a:endParaRPr lang="en-US" dirty="0"/>
          </a:p>
        </p:txBody>
      </p:sp>
    </p:spTree>
    <p:extLst>
      <p:ext uri="{BB962C8B-B14F-4D97-AF65-F5344CB8AC3E}">
        <p14:creationId xmlns:p14="http://schemas.microsoft.com/office/powerpoint/2010/main" val="80413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hyperlink" Target="https://www.drupal.org/"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http://example.com/2023/08/08/post-name/" TargetMode="External"/><Relationship Id="rId2" Type="http://schemas.openxmlformats.org/officeDocument/2006/relationships/hyperlink" Target="http://example.com/?p=123" TargetMode="External"/><Relationship Id="rId1" Type="http://schemas.openxmlformats.org/officeDocument/2006/relationships/slideLayout" Target="../slideLayouts/slideLayout1.xml"/><Relationship Id="rId4" Type="http://schemas.openxmlformats.org/officeDocument/2006/relationships/hyperlink" Target="http://example.com/2023/08/post-name/"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0.webp"/><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1.webp"/><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51.web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hostinger.com/drupal-hosting" TargetMode="External"/><Relationship Id="rId2" Type="http://schemas.openxmlformats.org/officeDocument/2006/relationships/hyperlink" Target="https://www.hostinger.com/tutorials/drupal" TargetMode="Externa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hyperlink" Target="https://www.prestashop.com/en" TargetMode="Externa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youtu.be/-3bZwIEDmwA"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8.webp"/><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9.webp"/><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60.webp"/><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61.webp"/><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62.web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stinger.com/prestashop-hosting" TargetMode="External"/><Relationship Id="rId2" Type="http://schemas.openxmlformats.org/officeDocument/2006/relationships/hyperlink" Target="https://www.hostinger.com/tutorials/prestashop-tutorial"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62.webp"/><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63.webp"/><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64.webp"/><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www.hostinger.com/tutorials/best-image-formats"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58.webp"/><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58.webp"/><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65.webp"/><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hyperlink" Target="https://www.hostinger.com/tutorials/ftp/filezilla-ftp-configuration" TargetMode="External"/><Relationship Id="rId2" Type="http://schemas.openxmlformats.org/officeDocument/2006/relationships/hyperlink" Target="https://www.hostinger.com/tutorials/http-error-when-uploading-images-to-wordpress" TargetMode="External"/><Relationship Id="rId1" Type="http://schemas.openxmlformats.org/officeDocument/2006/relationships/slideLayout" Target="../slideLayouts/slideLayout1.xml"/><Relationship Id="rId4" Type="http://schemas.openxmlformats.org/officeDocument/2006/relationships/hyperlink" Target="https://www.hostinger.com/tutorials/ssh-tutorial-how-does-ssh-work" TargetMode="External"/></Relationships>
</file>

<file path=ppt/slides/_rels/slide138.xml.rels><?xml version="1.0" encoding="UTF-8" standalone="yes"?>
<Relationships xmlns="http://schemas.openxmlformats.org/package/2006/relationships"><Relationship Id="rId2" Type="http://schemas.openxmlformats.org/officeDocument/2006/relationships/image" Target="../media/image66.webp"/><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67.web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hyperlink" Target="https://www.magento.com/"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www.youtube.com/watch?v=rz3p8kBVOK0" TargetMode="External"/><Relationship Id="rId2" Type="http://schemas.openxmlformats.org/officeDocument/2006/relationships/hyperlink" Target="https://www.youtube.com/watch?v=VLptzjeoXGw" TargetMode="External"/><Relationship Id="rId1" Type="http://schemas.openxmlformats.org/officeDocument/2006/relationships/slideLayout" Target="../slideLayouts/slideLayout1.xml"/><Relationship Id="rId5" Type="http://schemas.openxmlformats.org/officeDocument/2006/relationships/hyperlink" Target="https://www.youtube.com/watch?v=kqc18e2KPpw" TargetMode="External"/><Relationship Id="rId4" Type="http://schemas.openxmlformats.org/officeDocument/2006/relationships/hyperlink" Target="https://www.youtube.com/watch?v=HbbkJ-oZu34"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72.webp"/><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73.webp"/><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74.webp"/><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75.webp"/><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hyperlink" Target="https://www.joomla.org/"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76.webp"/><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77.webp"/><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78.webp"/><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79.webp"/><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80.webp"/><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hyperlink" Target="https://www.youtube.com/watch?v=htKORokq7BI" TargetMode="External"/><Relationship Id="rId2" Type="http://schemas.openxmlformats.org/officeDocument/2006/relationships/hyperlink" Target="https://www.youtube.com/watch?v=YRpeN03RCOI" TargetMode="External"/><Relationship Id="rId1" Type="http://schemas.openxmlformats.org/officeDocument/2006/relationships/slideLayout" Target="../slideLayouts/slideLayout1.xml"/><Relationship Id="rId6" Type="http://schemas.openxmlformats.org/officeDocument/2006/relationships/hyperlink" Target="https://www.youtube.com/watch?v=o_zrnk1uE2s" TargetMode="External"/><Relationship Id="rId5" Type="http://schemas.openxmlformats.org/officeDocument/2006/relationships/hyperlink" Target="https://www.youtube.com/watch?v=99sEIgADXGE" TargetMode="External"/><Relationship Id="rId4" Type="http://schemas.openxmlformats.org/officeDocument/2006/relationships/hyperlink" Target="https://www.youtube.com/watch?v=Sw2DAStN3G0" TargetMode="Externa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hostinger.com/joomla-hosting" TargetMode="External"/><Relationship Id="rId2" Type="http://schemas.openxmlformats.org/officeDocument/2006/relationships/hyperlink" Target="https://www.hostinger.com/tutorials/joomla/"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hostinger.com/tutorials/create-manage-wordpress-user-roles-permissions" TargetMode="Externa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www.youtube.com/watch?v=tYP2zgD8Jw8" TargetMode="External"/><Relationship Id="rId2" Type="http://schemas.openxmlformats.org/officeDocument/2006/relationships/hyperlink" Target="https://www.youtube.com/watch?v=aPNjw-gQhwU" TargetMode="External"/><Relationship Id="rId1" Type="http://schemas.openxmlformats.org/officeDocument/2006/relationships/slideLayout" Target="../slideLayouts/slideLayout1.xml"/><Relationship Id="rId4" Type="http://schemas.openxmlformats.org/officeDocument/2006/relationships/hyperlink" Target="https://www.youtube.com/watch?v=n0lu9ZOqNpk" TargetMode="Externa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97.webp"/><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98.webp"/><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100.web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hostinger.com/tutorials/how-to-design-a-websit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hostinger.com/tutorials/wordpress-images-sizes"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01.webp"/><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102.webp"/><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image" Target="../media/image102.webp"/><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hyperlink" Target="https://www.hostinger.com/tutorials/wordpress-featured-image-not-showing" TargetMode="External"/><Relationship Id="rId2" Type="http://schemas.openxmlformats.org/officeDocument/2006/relationships/hyperlink" Target="https://www.hostinger.com/tutorials/wordpress-featured-images/"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103.webp"/><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www.hostinger.com/tutorials/wordpress-tags"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104.webp"/><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105.webp"/><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106.web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www.hostinger.com/tutorials/what-is-a-wordpress-slug/"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107.webp"/><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108.webp"/><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109.webp"/><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www.hostinger.com/tutorials/create-manage-wordpress-user-roles-permissions"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110.webp"/><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111.webp"/><Relationship Id="rId2" Type="http://schemas.openxmlformats.org/officeDocument/2006/relationships/hyperlink" Target="https://www.hostinger.com/tutorials/how-to-change-author-in-wordpress"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112.web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13.webp"/><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114.webp"/><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hyperlink" Target="https://www.hostinger.com/tutorials/wordpress-private-page"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115.webp"/><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https://www.hostinger.com/tutorials/wordpress/how-to-schedule-posts-in-wordpress"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116.webp"/><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image" Target="../media/image117.webp"/><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118.webp"/><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image" Target="../media/image119.webp"/><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image" Target="../media/image120.webp"/><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image" Target="../media/image121.webp"/><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image" Target="../media/image122.webp"/><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hyperlink" Target="https://www.hostinger.com/tutorials/how-to-add-a-post-to-a-page-in-wordpress" TargetMode="External"/><Relationship Id="rId2" Type="http://schemas.openxmlformats.org/officeDocument/2006/relationships/hyperlink" Target="https://www.hostinger.com/tutorials/edit-html-wordpress" TargetMode="External"/><Relationship Id="rId1" Type="http://schemas.openxmlformats.org/officeDocument/2006/relationships/slideLayout" Target="../slideLayouts/slideLayout1.xml"/><Relationship Id="rId4" Type="http://schemas.openxmlformats.org/officeDocument/2006/relationships/hyperlink" Target="https://wordpress.org/plugins/classic-editor" TargetMode="Externa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hyperlink" Target="https://www.youtube.com/watch?v=XiaZKm3EKRo" TargetMode="External"/><Relationship Id="rId2" Type="http://schemas.openxmlformats.org/officeDocument/2006/relationships/hyperlink" Target="https://www.youtube.com/watch?v=ks6XQCIdijI" TargetMode="External"/><Relationship Id="rId1" Type="http://schemas.openxmlformats.org/officeDocument/2006/relationships/slideLayout" Target="../slideLayouts/slideLayout1.xml"/><Relationship Id="rId4" Type="http://schemas.openxmlformats.org/officeDocument/2006/relationships/hyperlink" Target="https://www.youtube.com/watch?v=SQEWx4iFzu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hyperlink" Target="https://www.youtube.com/watch?v=AneZEWEHpuw" TargetMode="External"/><Relationship Id="rId2" Type="http://schemas.openxmlformats.org/officeDocument/2006/relationships/hyperlink" Target="https://www.youtube.com/watch?v=8goOipNnb3I" TargetMode="External"/><Relationship Id="rId1" Type="http://schemas.openxmlformats.org/officeDocument/2006/relationships/slideLayout" Target="../slideLayouts/slideLayout1.xml"/><Relationship Id="rId4" Type="http://schemas.openxmlformats.org/officeDocument/2006/relationships/hyperlink" Target="https://www.youtube.com/watch?v=wzz60tlBZLQ"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hostinger.com/tutorials/how-to-design-a-websit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ruby-lang.org/en/" TargetMode="External"/><Relationship Id="rId3" Type="http://schemas.openxmlformats.org/officeDocument/2006/relationships/hyperlink" Target="https://www.hostinger.com/tutorials/what-is-html" TargetMode="External"/><Relationship Id="rId7" Type="http://schemas.openxmlformats.org/officeDocument/2006/relationships/hyperlink" Target="https://www.python.org/" TargetMode="External"/><Relationship Id="rId2" Type="http://schemas.openxmlformats.org/officeDocument/2006/relationships/hyperlink" Target="https://www.hostinger.com/tutorials/how-to-make-a-website" TargetMode="External"/><Relationship Id="rId1" Type="http://schemas.openxmlformats.org/officeDocument/2006/relationships/slideLayout" Target="../slideLayouts/slideLayout1.xml"/><Relationship Id="rId6" Type="http://schemas.openxmlformats.org/officeDocument/2006/relationships/hyperlink" Target="https://www.hostinger.com/tutorials/php" TargetMode="External"/><Relationship Id="rId5" Type="http://schemas.openxmlformats.org/officeDocument/2006/relationships/hyperlink" Target="https://www.hostinger.com/tutorials/what-is-javascript" TargetMode="External"/><Relationship Id="rId4" Type="http://schemas.openxmlformats.org/officeDocument/2006/relationships/hyperlink" Target="https://www.hostinger.com/tutorials/what-is-css" TargetMode="External"/><Relationship Id="rId9" Type="http://schemas.openxmlformats.org/officeDocument/2006/relationships/hyperlink" Target="https://java.com/en/download/help/whatis_java.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hostinger.com/tutorials/what-is-wordpres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hostinger.com/tutorials/how-to-secure-wordpress" TargetMode="External"/><Relationship Id="rId2" Type="http://schemas.openxmlformats.org/officeDocument/2006/relationships/hyperlink" Target="https://www.hostinger.com/tutorials/best-wordpress-plugins" TargetMode="External"/><Relationship Id="rId1" Type="http://schemas.openxmlformats.org/officeDocument/2006/relationships/slideLayout" Target="../slideLayouts/slideLayout1.xml"/><Relationship Id="rId4" Type="http://schemas.openxmlformats.org/officeDocument/2006/relationships/hyperlink" Target="https://www.hostinger.com/tutorials/learn-coding-online-for-fre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hostinger.com/tutorials/what-is-php/" TargetMode="External"/><Relationship Id="rId2" Type="http://schemas.openxmlformats.org/officeDocument/2006/relationships/hyperlink" Target="https://www.hostinger.com/tutorials/what-is-apache" TargetMode="External"/><Relationship Id="rId1" Type="http://schemas.openxmlformats.org/officeDocument/2006/relationships/slideLayout" Target="../slideLayouts/slideLayout1.xml"/><Relationship Id="rId5" Type="http://schemas.openxmlformats.org/officeDocument/2006/relationships/hyperlink" Target="https://www.hostinger.com/tutorials/development-environment" TargetMode="External"/><Relationship Id="rId4" Type="http://schemas.openxmlformats.org/officeDocument/2006/relationships/hyperlink" Target="https://www.hostinger.com/tutorials/what-is-mysq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hyperlink" Target="https://www.hostinger.com/tutorials/what-is-wamp"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wampserver.com/en/#download-wrapper" TargetMode="External"/><Relationship Id="rId2" Type="http://schemas.openxmlformats.org/officeDocument/2006/relationships/hyperlink" Target="https://www.phpmyadmin.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hyperlink" Target="https://wordpress.or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ostinger.com/tutorials/what-is-wordpress-plugin" TargetMode="External"/><Relationship Id="rId2" Type="http://schemas.openxmlformats.org/officeDocument/2006/relationships/hyperlink" Target="https://www.hostinger.com/tutorials/what-is-seo/" TargetMode="External"/><Relationship Id="rId1" Type="http://schemas.openxmlformats.org/officeDocument/2006/relationships/slideLayout" Target="../slideLayouts/slideLayout1.xml"/><Relationship Id="rId6" Type="http://schemas.openxmlformats.org/officeDocument/2006/relationships/hyperlink" Target="https://www.mojomarketplace.com/plugins/wordpress" TargetMode="External"/><Relationship Id="rId5" Type="http://schemas.openxmlformats.org/officeDocument/2006/relationships/hyperlink" Target="https://codecanyon.net/" TargetMode="External"/><Relationship Id="rId4" Type="http://schemas.openxmlformats.org/officeDocument/2006/relationships/hyperlink" Target="https://wordpress.org/plugins/"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hostinger.com/tutorials/what-is-wordpress-playground" TargetMode="External"/><Relationship Id="rId2" Type="http://schemas.openxmlformats.org/officeDocument/2006/relationships/hyperlink" Target="http://forum.wampserver.com/list.php?2"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hyperlink" Target="https://www.mamp.info/en/mac/"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mamp.info/en/mamp/mac/" TargetMode="External"/><Relationship Id="rId2" Type="http://schemas.openxmlformats.org/officeDocument/2006/relationships/hyperlink" Target="https://www.mamp.info/namo/en/?m=1620811225&amp;"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2.webp"/><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hostinger.com/tutorials/wordpress/how-to-install-wordpress-themes"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webp"/><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6.webp"/><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7.webp"/><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8.webp"/><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9.webp"/><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0.webp"/><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1.webp"/><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2.webp"/><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2.webp"/><Relationship Id="rId2" Type="http://schemas.openxmlformats.org/officeDocument/2006/relationships/hyperlink" Target="https://mampsupportforum.com/viewforum.php?f=3"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www.apachefriends.org/index.html" TargetMode="External"/><Relationship Id="rId2" Type="http://schemas.openxmlformats.org/officeDocument/2006/relationships/hyperlink" Target="https://www.hostinger.com/tutorials/how-to-use-xampp-wordpres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hyperlink" Target="https://wordpress.org/"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3.webp"/><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4.webp"/><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5.webp"/><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6.webp"/><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7.webp"/><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8.webp"/><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wordpress.org/"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9.webp"/><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0.webp"/><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1.web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hostinger.com/tutorials/what-is-wordpress" TargetMode="External"/><Relationship Id="rId2" Type="http://schemas.openxmlformats.org/officeDocument/2006/relationships/hyperlink" Target="https://www.searchenginejournal.com/cms-market-share/454039/"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2.webp"/><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3.webp"/><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4.webp"/><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5.webp"/><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2.webp"/><Relationship Id="rId2" Type="http://schemas.openxmlformats.org/officeDocument/2006/relationships/hyperlink" Target="https://www.hostinger.com/tutorials/wordpress/how-to-login-to-wordpress-dashboard"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hostinger.com/tutorials/how-to-make-a-wordpress-site-live" TargetMode="External"/><Relationship Id="rId2" Type="http://schemas.openxmlformats.org/officeDocument/2006/relationships/hyperlink" Target="https://community.apachefriends.org/f/"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705080" y="406875"/>
            <a:ext cx="10488057" cy="1122972"/>
          </a:xfrm>
        </p:spPr>
        <p:txBody>
          <a:bodyPr>
            <a:normAutofit/>
          </a:bodyPr>
          <a:lstStyle/>
          <a:p>
            <a:r>
              <a:rPr lang="en-US" sz="3200" b="1" dirty="0">
                <a:latin typeface="Times New Roman" panose="02020603050405020304" pitchFamily="18" charset="0"/>
                <a:cs typeface="Times New Roman" panose="02020603050405020304" pitchFamily="18" charset="0"/>
              </a:rPr>
              <a:t>A Simple Way to Create Professional Web Pages Without Writing Code Using a Content Management System (CMS)</a:t>
            </a:r>
          </a:p>
        </p:txBody>
      </p:sp>
      <p:pic>
        <p:nvPicPr>
          <p:cNvPr id="5" name="Picture 4">
            <a:extLst>
              <a:ext uri="{FF2B5EF4-FFF2-40B4-BE49-F238E27FC236}">
                <a16:creationId xmlns:a16="http://schemas.microsoft.com/office/drawing/2014/main" id="{81023658-A719-3953-4381-9821A8A8E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619481"/>
            <a:ext cx="6674743" cy="5238520"/>
          </a:xfrm>
          <a:prstGeom prst="rect">
            <a:avLst/>
          </a:prstGeom>
        </p:spPr>
      </p:pic>
      <p:pic>
        <p:nvPicPr>
          <p:cNvPr id="7" name="Picture 6">
            <a:extLst>
              <a:ext uri="{FF2B5EF4-FFF2-40B4-BE49-F238E27FC236}">
                <a16:creationId xmlns:a16="http://schemas.microsoft.com/office/drawing/2014/main" id="{0FFC4321-A1CB-5698-A46B-5DCA80052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84" y="1972937"/>
            <a:ext cx="4733925" cy="4876800"/>
          </a:xfrm>
          <a:prstGeom prst="rect">
            <a:avLst/>
          </a:prstGeom>
        </p:spPr>
      </p:pic>
      <p:sp>
        <p:nvSpPr>
          <p:cNvPr id="8" name="Footer Placeholder 7">
            <a:extLst>
              <a:ext uri="{FF2B5EF4-FFF2-40B4-BE49-F238E27FC236}">
                <a16:creationId xmlns:a16="http://schemas.microsoft.com/office/drawing/2014/main" id="{F8170460-4B35-69D3-2163-AD0249535B11}"/>
              </a:ext>
            </a:extLst>
          </p:cNvPr>
          <p:cNvSpPr>
            <a:spLocks noGrp="1"/>
          </p:cNvSpPr>
          <p:nvPr>
            <p:ph type="ftr" sz="quarter" idx="11"/>
          </p:nvPr>
        </p:nvSpPr>
        <p:spPr/>
        <p:txBody>
          <a:bodyPr/>
          <a:lstStyle/>
          <a:p>
            <a:r>
              <a:rPr lang="en-US"/>
              <a:t>IAIICT ABU Zaria</a:t>
            </a:r>
            <a:endParaRPr lang="en-US" dirty="0"/>
          </a:p>
        </p:txBody>
      </p:sp>
      <p:sp>
        <p:nvSpPr>
          <p:cNvPr id="9" name="Slide Number Placeholder 8">
            <a:extLst>
              <a:ext uri="{FF2B5EF4-FFF2-40B4-BE49-F238E27FC236}">
                <a16:creationId xmlns:a16="http://schemas.microsoft.com/office/drawing/2014/main" id="{475CCEFD-990A-7467-6982-29E84FEF34C6}"/>
              </a:ext>
            </a:extLst>
          </p:cNvPr>
          <p:cNvSpPr>
            <a:spLocks noGrp="1"/>
          </p:cNvSpPr>
          <p:nvPr>
            <p:ph type="sldNum" sz="quarter" idx="12"/>
          </p:nvPr>
        </p:nvSpPr>
        <p:spPr/>
        <p:txBody>
          <a:bodyPr/>
          <a:lstStyle/>
          <a:p>
            <a:fld id="{0FD323F0-2125-4505-822B-C2047871690B}" type="slidenum">
              <a:rPr lang="en-US" smtClean="0"/>
              <a:t>1</a:t>
            </a:fld>
            <a:endParaRPr lang="en-US" dirty="0"/>
          </a:p>
        </p:txBody>
      </p:sp>
      <p:sp>
        <p:nvSpPr>
          <p:cNvPr id="10" name="Date Placeholder 9">
            <a:extLst>
              <a:ext uri="{FF2B5EF4-FFF2-40B4-BE49-F238E27FC236}">
                <a16:creationId xmlns:a16="http://schemas.microsoft.com/office/drawing/2014/main" id="{03C9040E-5483-FD7E-5FDE-FAF7CD419EBC}"/>
              </a:ext>
            </a:extLst>
          </p:cNvPr>
          <p:cNvSpPr>
            <a:spLocks noGrp="1"/>
          </p:cNvSpPr>
          <p:nvPr>
            <p:ph type="dt" sz="half" idx="10"/>
          </p:nvPr>
        </p:nvSpPr>
        <p:spPr/>
        <p:txBody>
          <a:bodyPr/>
          <a:lstStyle/>
          <a:p>
            <a:fld id="{79CD7632-8E27-400B-B0BD-867C04E77AF9}" type="datetime2">
              <a:rPr lang="en-US" smtClean="0"/>
              <a:t>Wednesday, August 14, 2024</a:t>
            </a:fld>
            <a:endParaRPr lang="en-US" dirty="0"/>
          </a:p>
        </p:txBody>
      </p:sp>
    </p:spTree>
    <p:extLst>
      <p:ext uri="{BB962C8B-B14F-4D97-AF65-F5344CB8AC3E}">
        <p14:creationId xmlns:p14="http://schemas.microsoft.com/office/powerpoint/2010/main" val="40750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1" i="0" u="sng" dirty="0">
                <a:solidFill>
                  <a:srgbClr val="472D94"/>
                </a:solidFill>
                <a:effectLst/>
                <a:latin typeface="Times New Roman" panose="02020603050405020304" pitchFamily="18" charset="0"/>
                <a:cs typeface="Times New Roman" panose="02020603050405020304" pitchFamily="18" charset="0"/>
                <a:hlinkClick r:id="rId2"/>
              </a:rPr>
              <a:t>Drupal</a:t>
            </a:r>
            <a:endParaRPr lang="en-US" b="1" i="0" dirty="0">
              <a:solidFill>
                <a:srgbClr val="2F1C6A"/>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5152543-8E50-D8FC-13B4-230B7A17D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72" y="1846573"/>
            <a:ext cx="11442947" cy="4464844"/>
          </a:xfrm>
          <a:prstGeom prst="rect">
            <a:avLst/>
          </a:prstGeom>
        </p:spPr>
      </p:pic>
      <p:sp>
        <p:nvSpPr>
          <p:cNvPr id="4" name="Footer Placeholder 3">
            <a:extLst>
              <a:ext uri="{FF2B5EF4-FFF2-40B4-BE49-F238E27FC236}">
                <a16:creationId xmlns:a16="http://schemas.microsoft.com/office/drawing/2014/main" id="{2FD72435-425C-6E48-3B93-F50A62AEDDCD}"/>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CEE60FE-D0C9-22A0-861D-4712944E7AE1}"/>
              </a:ext>
            </a:extLst>
          </p:cNvPr>
          <p:cNvSpPr>
            <a:spLocks noGrp="1"/>
          </p:cNvSpPr>
          <p:nvPr>
            <p:ph type="sldNum" sz="quarter" idx="12"/>
          </p:nvPr>
        </p:nvSpPr>
        <p:spPr/>
        <p:txBody>
          <a:bodyPr/>
          <a:lstStyle/>
          <a:p>
            <a:fld id="{0FD323F0-2125-4505-822B-C2047871690B}" type="slidenum">
              <a:rPr lang="en-US" smtClean="0"/>
              <a:t>10</a:t>
            </a:fld>
            <a:endParaRPr lang="en-US" dirty="0"/>
          </a:p>
        </p:txBody>
      </p:sp>
      <p:sp>
        <p:nvSpPr>
          <p:cNvPr id="7" name="Date Placeholder 6">
            <a:extLst>
              <a:ext uri="{FF2B5EF4-FFF2-40B4-BE49-F238E27FC236}">
                <a16:creationId xmlns:a16="http://schemas.microsoft.com/office/drawing/2014/main" id="{6CEA3555-1DEC-5345-E60B-C34DD8DCDC77}"/>
              </a:ext>
            </a:extLst>
          </p:cNvPr>
          <p:cNvSpPr>
            <a:spLocks noGrp="1"/>
          </p:cNvSpPr>
          <p:nvPr>
            <p:ph type="dt" sz="half" idx="10"/>
          </p:nvPr>
        </p:nvSpPr>
        <p:spPr/>
        <p:txBody>
          <a:bodyPr/>
          <a:lstStyle/>
          <a:p>
            <a:fld id="{6626D403-C821-40FC-84BA-FA8FCFC541BE}" type="datetime2">
              <a:rPr lang="en-US" smtClean="0"/>
              <a:t>Wednesday, August 14, 2024</a:t>
            </a:fld>
            <a:endParaRPr lang="en-US" dirty="0"/>
          </a:p>
        </p:txBody>
      </p:sp>
    </p:spTree>
    <p:extLst>
      <p:ext uri="{BB962C8B-B14F-4D97-AF65-F5344CB8AC3E}">
        <p14:creationId xmlns:p14="http://schemas.microsoft.com/office/powerpoint/2010/main" val="369531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Reading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75174"/>
                </a:solidFill>
                <a:effectLst/>
                <a:latin typeface="Times New Roman" panose="02020603050405020304" pitchFamily="18" charset="0"/>
                <a:cs typeface="Times New Roman" panose="02020603050405020304" pitchFamily="18" charset="0"/>
              </a:rPr>
              <a:t>If you pick this option, you can also specify which page will contain your blog posts, so you can add it to your site’s menu. In this case, we’ve selected “Sample Page” as our Homepage and “a Blog page” as our Posts page. The menus are simple drop-downs that list each page on your site. If you don’t have these pages ready just yet, you’ll need to create them first.</a:t>
            </a:r>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470A719-4549-8CDA-18D3-584B23FF8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3429000"/>
            <a:ext cx="8639175" cy="2914650"/>
          </a:xfrm>
          <a:prstGeom prst="rect">
            <a:avLst/>
          </a:prstGeom>
        </p:spPr>
      </p:pic>
      <p:sp>
        <p:nvSpPr>
          <p:cNvPr id="5" name="Footer Placeholder 4">
            <a:extLst>
              <a:ext uri="{FF2B5EF4-FFF2-40B4-BE49-F238E27FC236}">
                <a16:creationId xmlns:a16="http://schemas.microsoft.com/office/drawing/2014/main" id="{C39AA2E3-775F-C18C-0CC7-ABC1C9F2B06B}"/>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7E4C598-FA4D-9260-CF48-F0274488DE55}"/>
              </a:ext>
            </a:extLst>
          </p:cNvPr>
          <p:cNvSpPr>
            <a:spLocks noGrp="1"/>
          </p:cNvSpPr>
          <p:nvPr>
            <p:ph type="sldNum" sz="quarter" idx="12"/>
          </p:nvPr>
        </p:nvSpPr>
        <p:spPr/>
        <p:txBody>
          <a:bodyPr/>
          <a:lstStyle/>
          <a:p>
            <a:fld id="{0FD323F0-2125-4505-822B-C2047871690B}" type="slidenum">
              <a:rPr lang="en-US" smtClean="0"/>
              <a:t>100</a:t>
            </a:fld>
            <a:endParaRPr lang="en-US" dirty="0"/>
          </a:p>
        </p:txBody>
      </p:sp>
      <p:sp>
        <p:nvSpPr>
          <p:cNvPr id="8" name="Date Placeholder 7">
            <a:extLst>
              <a:ext uri="{FF2B5EF4-FFF2-40B4-BE49-F238E27FC236}">
                <a16:creationId xmlns:a16="http://schemas.microsoft.com/office/drawing/2014/main" id="{E700F85D-5430-B8DE-CCC2-291A7F2B1B0A}"/>
              </a:ext>
            </a:extLst>
          </p:cNvPr>
          <p:cNvSpPr>
            <a:spLocks noGrp="1"/>
          </p:cNvSpPr>
          <p:nvPr>
            <p:ph type="dt" sz="half" idx="10"/>
          </p:nvPr>
        </p:nvSpPr>
        <p:spPr/>
        <p:txBody>
          <a:bodyPr/>
          <a:lstStyle/>
          <a:p>
            <a:fld id="{2F563932-A952-4223-9484-FD9343BAAB7D}" type="datetime2">
              <a:rPr lang="en-US" smtClean="0"/>
              <a:t>Wednesday, August 14, 2024</a:t>
            </a:fld>
            <a:endParaRPr lang="en-US" dirty="0"/>
          </a:p>
        </p:txBody>
      </p:sp>
    </p:spTree>
    <p:extLst>
      <p:ext uri="{BB962C8B-B14F-4D97-AF65-F5344CB8AC3E}">
        <p14:creationId xmlns:p14="http://schemas.microsoft.com/office/powerpoint/2010/main" val="22568387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Reading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The best option to choose really depends on your site’s goals. For example, if your blog is the main focus, displaying your most recent posts might make sense. However, if your blog is just a smaller part of a larger business site, you’ll probably want a static homepage. That way, you can introduce your company and products or services first.</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b="1" dirty="0">
                <a:solidFill>
                  <a:srgbClr val="36344D"/>
                </a:solidFill>
                <a:effectLst/>
                <a:latin typeface="Times New Roman" panose="02020603050405020304" pitchFamily="18" charset="0"/>
                <a:cs typeface="Times New Roman" panose="02020603050405020304" pitchFamily="18" charset="0"/>
              </a:rPr>
              <a:t>Blog Page Setting </a:t>
            </a:r>
          </a:p>
          <a:p>
            <a:pPr algn="l"/>
            <a:r>
              <a:rPr lang="en-US" dirty="0">
                <a:solidFill>
                  <a:srgbClr val="36344D"/>
                </a:solidFill>
                <a:effectLst/>
                <a:latin typeface="Times New Roman" panose="02020603050405020304" pitchFamily="18" charset="0"/>
                <a:cs typeface="Times New Roman" panose="02020603050405020304" pitchFamily="18" charset="0"/>
              </a:rPr>
              <a:t>The next section of the WordPress reading settings determines how many blog posts the Content Management System (CMS) shows before requiring users to click over to a new page. The default is ten, and that’s usually a solid number to stick with. However, you can go lower if you display longer article excerpts or find that the page loads too slowly.</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In fact, page speed is the primary consideration when deciding how to configure this setting. The more posts you showcase per page, the greater the impact on performance and loading time will be. Therefore, we don’t recommend going over the default of ten posts.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61FA31D-0E14-9F4B-1B84-8CE9325AF3F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0EFD0218-4798-6C85-DF28-EDD1916D355D}"/>
              </a:ext>
            </a:extLst>
          </p:cNvPr>
          <p:cNvSpPr>
            <a:spLocks noGrp="1"/>
          </p:cNvSpPr>
          <p:nvPr>
            <p:ph type="sldNum" sz="quarter" idx="12"/>
          </p:nvPr>
        </p:nvSpPr>
        <p:spPr/>
        <p:txBody>
          <a:bodyPr/>
          <a:lstStyle/>
          <a:p>
            <a:fld id="{0FD323F0-2125-4505-822B-C2047871690B}" type="slidenum">
              <a:rPr lang="en-US" smtClean="0"/>
              <a:t>101</a:t>
            </a:fld>
            <a:endParaRPr lang="en-US" dirty="0"/>
          </a:p>
        </p:txBody>
      </p:sp>
      <p:sp>
        <p:nvSpPr>
          <p:cNvPr id="7" name="Date Placeholder 6">
            <a:extLst>
              <a:ext uri="{FF2B5EF4-FFF2-40B4-BE49-F238E27FC236}">
                <a16:creationId xmlns:a16="http://schemas.microsoft.com/office/drawing/2014/main" id="{B0C53724-E968-14E4-9177-7B4AF9629F68}"/>
              </a:ext>
            </a:extLst>
          </p:cNvPr>
          <p:cNvSpPr>
            <a:spLocks noGrp="1"/>
          </p:cNvSpPr>
          <p:nvPr>
            <p:ph type="dt" sz="half" idx="10"/>
          </p:nvPr>
        </p:nvSpPr>
        <p:spPr/>
        <p:txBody>
          <a:bodyPr/>
          <a:lstStyle/>
          <a:p>
            <a:fld id="{5A61824B-7751-40C6-B598-DF736E997774}" type="datetime2">
              <a:rPr lang="en-US" smtClean="0"/>
              <a:t>Wednesday, August 14, 2024</a:t>
            </a:fld>
            <a:endParaRPr lang="en-US" dirty="0"/>
          </a:p>
        </p:txBody>
      </p:sp>
    </p:spTree>
    <p:extLst>
      <p:ext uri="{BB962C8B-B14F-4D97-AF65-F5344CB8AC3E}">
        <p14:creationId xmlns:p14="http://schemas.microsoft.com/office/powerpoint/2010/main" val="3374971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Reading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lnSpcReduction="10000"/>
          </a:bodyPr>
          <a:lstStyle/>
          <a:p>
            <a:pPr algn="l" fontAlgn="base"/>
            <a:r>
              <a:rPr lang="en-US" b="1" dirty="0">
                <a:solidFill>
                  <a:srgbClr val="36344D"/>
                </a:solidFill>
                <a:effectLst/>
                <a:latin typeface="Times New Roman" panose="02020603050405020304" pitchFamily="18" charset="0"/>
                <a:cs typeface="Times New Roman" panose="02020603050405020304" pitchFamily="18" charset="0"/>
              </a:rPr>
              <a:t>Search Engine Visibility Setting </a:t>
            </a:r>
          </a:p>
          <a:p>
            <a:pPr algn="l" fontAlgn="base"/>
            <a:r>
              <a:rPr lang="en-US" dirty="0">
                <a:solidFill>
                  <a:srgbClr val="36344D"/>
                </a:solidFill>
                <a:effectLst/>
                <a:latin typeface="Times New Roman" panose="02020603050405020304" pitchFamily="18" charset="0"/>
                <a:cs typeface="Times New Roman" panose="02020603050405020304" pitchFamily="18" charset="0"/>
              </a:rPr>
              <a:t>The final option on the WordPress </a:t>
            </a:r>
            <a:r>
              <a:rPr lang="en-US" i="1" dirty="0">
                <a:solidFill>
                  <a:srgbClr val="36344D"/>
                </a:solidFill>
                <a:effectLst/>
                <a:latin typeface="Times New Roman" panose="02020603050405020304" pitchFamily="18" charset="0"/>
                <a:cs typeface="Times New Roman" panose="02020603050405020304" pitchFamily="18" charset="0"/>
              </a:rPr>
              <a:t>Reading Settings </a:t>
            </a:r>
            <a:r>
              <a:rPr lang="en-US" dirty="0">
                <a:solidFill>
                  <a:srgbClr val="36344D"/>
                </a:solidFill>
                <a:effectLst/>
                <a:latin typeface="Times New Roman" panose="02020603050405020304" pitchFamily="18" charset="0"/>
                <a:cs typeface="Times New Roman" panose="02020603050405020304" pitchFamily="18" charset="0"/>
              </a:rPr>
              <a:t>screen is a simple checkbox: </a:t>
            </a:r>
            <a:r>
              <a:rPr lang="en-US" i="1" dirty="0">
                <a:solidFill>
                  <a:srgbClr val="36344D"/>
                </a:solidFill>
                <a:effectLst/>
                <a:latin typeface="Times New Roman" panose="02020603050405020304" pitchFamily="18" charset="0"/>
                <a:cs typeface="Times New Roman" panose="02020603050405020304" pitchFamily="18" charset="0"/>
              </a:rPr>
              <a:t>Discourage search engines from indexing this site</a:t>
            </a:r>
            <a:r>
              <a:rPr lang="en-US" dirty="0">
                <a:solidFill>
                  <a:srgbClr val="36344D"/>
                </a:solidFill>
                <a:effectLst/>
                <a:latin typeface="Times New Roman" panose="02020603050405020304" pitchFamily="18" charset="0"/>
                <a:cs typeface="Times New Roman" panose="02020603050405020304" pitchFamily="18" charset="0"/>
              </a:rPr>
              <a:t>. </a:t>
            </a:r>
          </a:p>
          <a:p>
            <a:pPr algn="l" fontAlgn="base"/>
            <a:r>
              <a:rPr lang="en-US" dirty="0">
                <a:solidFill>
                  <a:srgbClr val="36344D"/>
                </a:solidFill>
                <a:effectLst/>
                <a:latin typeface="Times New Roman" panose="02020603050405020304" pitchFamily="18" charset="0"/>
                <a:cs typeface="Times New Roman" panose="02020603050405020304" pitchFamily="18" charset="0"/>
              </a:rPr>
              <a:t>This option does two things. First, it adds a line of code to every page on your site, which tells search engines not to index your pages. It also modifies your site’s robots.txt file, which is used as a reference by search engines. In this case, it will instruct search engines not to crawl or index any page on your site. </a:t>
            </a:r>
          </a:p>
          <a:p>
            <a:pPr algn="l" fontAlgn="base"/>
            <a:r>
              <a:rPr lang="en-US" dirty="0">
                <a:solidFill>
                  <a:srgbClr val="36344D"/>
                </a:solidFill>
                <a:effectLst/>
                <a:latin typeface="Times New Roman" panose="02020603050405020304" pitchFamily="18" charset="0"/>
                <a:cs typeface="Times New Roman" panose="02020603050405020304" pitchFamily="18" charset="0"/>
              </a:rPr>
              <a:t>However, keep in mind that even with these two additions, it’s still up to the search engine crawler whether or not it honors the requests. This means your site might still be indexed regardless of your preferences. </a:t>
            </a:r>
          </a:p>
          <a:p>
            <a:pPr algn="l" fontAlgn="base"/>
            <a:r>
              <a:rPr lang="en-US" dirty="0">
                <a:solidFill>
                  <a:srgbClr val="36344D"/>
                </a:solidFill>
                <a:effectLst/>
                <a:latin typeface="Times New Roman" panose="02020603050405020304" pitchFamily="18" charset="0"/>
                <a:cs typeface="Times New Roman" panose="02020603050405020304" pitchFamily="18" charset="0"/>
              </a:rPr>
              <a:t>Typically, we recommend leaving this option unchecked. Most sites want to be indexed by search engines, so they’ll appear in relevant results.</a:t>
            </a:r>
          </a:p>
          <a:p>
            <a:pPr algn="l" fontAlgn="base"/>
            <a:r>
              <a:rPr lang="en-US" dirty="0">
                <a:solidFill>
                  <a:srgbClr val="36344D"/>
                </a:solidFill>
                <a:effectLst/>
                <a:latin typeface="Times New Roman" panose="02020603050405020304" pitchFamily="18" charset="0"/>
                <a:cs typeface="Times New Roman" panose="02020603050405020304" pitchFamily="18" charset="0"/>
              </a:rPr>
              <a:t>If your site is a private one intended for friends and family or is used internally at a company, this setting can help keep it away from prying eyes. You may also want to discourage search engines from indexing your website while it’s being built.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88446D17-E1B5-D7B0-FF36-5FEE58534F1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70E581F-5EA5-FBD5-8B34-E61D6DD4A60F}"/>
              </a:ext>
            </a:extLst>
          </p:cNvPr>
          <p:cNvSpPr>
            <a:spLocks noGrp="1"/>
          </p:cNvSpPr>
          <p:nvPr>
            <p:ph type="sldNum" sz="quarter" idx="12"/>
          </p:nvPr>
        </p:nvSpPr>
        <p:spPr/>
        <p:txBody>
          <a:bodyPr/>
          <a:lstStyle/>
          <a:p>
            <a:fld id="{0FD323F0-2125-4505-822B-C2047871690B}" type="slidenum">
              <a:rPr lang="en-US" smtClean="0"/>
              <a:t>102</a:t>
            </a:fld>
            <a:endParaRPr lang="en-US" dirty="0"/>
          </a:p>
        </p:txBody>
      </p:sp>
      <p:sp>
        <p:nvSpPr>
          <p:cNvPr id="7" name="Date Placeholder 6">
            <a:extLst>
              <a:ext uri="{FF2B5EF4-FFF2-40B4-BE49-F238E27FC236}">
                <a16:creationId xmlns:a16="http://schemas.microsoft.com/office/drawing/2014/main" id="{3ADB88B7-7624-B0D9-9BA7-12E707BADC34}"/>
              </a:ext>
            </a:extLst>
          </p:cNvPr>
          <p:cNvSpPr>
            <a:spLocks noGrp="1"/>
          </p:cNvSpPr>
          <p:nvPr>
            <p:ph type="dt" sz="half" idx="10"/>
          </p:nvPr>
        </p:nvSpPr>
        <p:spPr/>
        <p:txBody>
          <a:bodyPr/>
          <a:lstStyle/>
          <a:p>
            <a:fld id="{B7D6619A-B9BC-49D8-B3FA-037CFCA19854}" type="datetime2">
              <a:rPr lang="en-US" smtClean="0"/>
              <a:t>Wednesday, August 14, 2024</a:t>
            </a:fld>
            <a:endParaRPr lang="en-US" dirty="0"/>
          </a:p>
        </p:txBody>
      </p:sp>
    </p:spTree>
    <p:extLst>
      <p:ext uri="{BB962C8B-B14F-4D97-AF65-F5344CB8AC3E}">
        <p14:creationId xmlns:p14="http://schemas.microsoft.com/office/powerpoint/2010/main" val="7787928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recreate permalinks on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fontAlgn="base"/>
            <a:r>
              <a:rPr lang="en-US" dirty="0">
                <a:solidFill>
                  <a:srgbClr val="36344D"/>
                </a:solidFill>
                <a:effectLst/>
                <a:latin typeface="Times New Roman" panose="02020603050405020304" pitchFamily="18" charset="0"/>
                <a:cs typeface="Times New Roman" panose="02020603050405020304" pitchFamily="18" charset="0"/>
              </a:rPr>
              <a:t>Permalinks in WordPress are the permanent URLs to your individual posts, pages, and other content types on your website. They are the web addresses that people use to link to your content, and they play a crucial role in both SEO and user experience.</a:t>
            </a:r>
          </a:p>
          <a:p>
            <a:pPr algn="l" fontAlgn="base"/>
            <a:endParaRPr lang="en-US" dirty="0">
              <a:solidFill>
                <a:srgbClr val="36344D"/>
              </a:solidFill>
              <a:effectLst/>
              <a:latin typeface="Times New Roman" panose="02020603050405020304" pitchFamily="18" charset="0"/>
              <a:cs typeface="Times New Roman" panose="02020603050405020304" pitchFamily="18" charset="0"/>
            </a:endParaRPr>
          </a:p>
          <a:p>
            <a:pPr algn="l" fontAlgn="base"/>
            <a:r>
              <a:rPr lang="en-US" b="1" dirty="0">
                <a:solidFill>
                  <a:srgbClr val="36344D"/>
                </a:solidFill>
                <a:effectLst/>
                <a:latin typeface="Times New Roman" panose="02020603050405020304" pitchFamily="18" charset="0"/>
                <a:cs typeface="Times New Roman" panose="02020603050405020304" pitchFamily="18" charset="0"/>
              </a:rPr>
              <a:t>Types of Permalink Structures:</a:t>
            </a:r>
          </a:p>
          <a:p>
            <a:pPr algn="l" fontAlgn="base"/>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Plain: </a:t>
            </a:r>
            <a:r>
              <a:rPr lang="en-US" dirty="0">
                <a:solidFill>
                  <a:srgbClr val="36344D"/>
                </a:solidFill>
                <a:effectLst/>
                <a:latin typeface="Times New Roman" panose="02020603050405020304" pitchFamily="18" charset="0"/>
                <a:cs typeface="Times New Roman" panose="02020603050405020304" pitchFamily="18" charset="0"/>
                <a:hlinkClick r:id="rId2"/>
              </a:rPr>
              <a:t>http://example.com/?p=123</a:t>
            </a:r>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Day and Name: </a:t>
            </a:r>
            <a:r>
              <a:rPr lang="en-US" dirty="0">
                <a:solidFill>
                  <a:srgbClr val="36344D"/>
                </a:solidFill>
                <a:effectLst/>
                <a:latin typeface="Times New Roman" panose="02020603050405020304" pitchFamily="18" charset="0"/>
                <a:cs typeface="Times New Roman" panose="02020603050405020304" pitchFamily="18" charset="0"/>
                <a:hlinkClick r:id="rId3"/>
              </a:rPr>
              <a:t>http://example.com/2023/08/08/post-name/</a:t>
            </a:r>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Month and Name: </a:t>
            </a:r>
            <a:r>
              <a:rPr lang="en-US" dirty="0">
                <a:solidFill>
                  <a:srgbClr val="36344D"/>
                </a:solidFill>
                <a:effectLst/>
                <a:latin typeface="Times New Roman" panose="02020603050405020304" pitchFamily="18" charset="0"/>
                <a:cs typeface="Times New Roman" panose="02020603050405020304" pitchFamily="18" charset="0"/>
                <a:hlinkClick r:id="rId4"/>
              </a:rPr>
              <a:t>http://example.com/2023/08/post-name/</a:t>
            </a:r>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Post Name: http://example.com/post-name/ (Most commonly used for SEO)</a:t>
            </a:r>
          </a:p>
          <a:p>
            <a:pPr marL="342900" indent="-342900" algn="l" fontAlgn="base">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Custom Structure: Allows you to create a unique structure by combining different tags.</a:t>
            </a:r>
          </a:p>
          <a:p>
            <a:pPr algn="l" fontAlgn="base"/>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AF5BBD8-5390-58CE-3D82-7860D86D06B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F78E97E-5E0E-1104-97E9-3A8524081673}"/>
              </a:ext>
            </a:extLst>
          </p:cNvPr>
          <p:cNvSpPr>
            <a:spLocks noGrp="1"/>
          </p:cNvSpPr>
          <p:nvPr>
            <p:ph type="sldNum" sz="quarter" idx="12"/>
          </p:nvPr>
        </p:nvSpPr>
        <p:spPr/>
        <p:txBody>
          <a:bodyPr/>
          <a:lstStyle/>
          <a:p>
            <a:fld id="{0FD323F0-2125-4505-822B-C2047871690B}" type="slidenum">
              <a:rPr lang="en-US" smtClean="0"/>
              <a:t>103</a:t>
            </a:fld>
            <a:endParaRPr lang="en-US" dirty="0"/>
          </a:p>
        </p:txBody>
      </p:sp>
      <p:sp>
        <p:nvSpPr>
          <p:cNvPr id="7" name="Date Placeholder 6">
            <a:extLst>
              <a:ext uri="{FF2B5EF4-FFF2-40B4-BE49-F238E27FC236}">
                <a16:creationId xmlns:a16="http://schemas.microsoft.com/office/drawing/2014/main" id="{92821298-4B24-4113-F534-EBA2B7526E0B}"/>
              </a:ext>
            </a:extLst>
          </p:cNvPr>
          <p:cNvSpPr>
            <a:spLocks noGrp="1"/>
          </p:cNvSpPr>
          <p:nvPr>
            <p:ph type="dt" sz="half" idx="10"/>
          </p:nvPr>
        </p:nvSpPr>
        <p:spPr/>
        <p:txBody>
          <a:bodyPr/>
          <a:lstStyle/>
          <a:p>
            <a:fld id="{F209098A-DE8B-4B0D-A490-99867E3ACD6A}" type="datetime2">
              <a:rPr lang="en-US" smtClean="0"/>
              <a:t>Wednesday, August 14, 2024</a:t>
            </a:fld>
            <a:endParaRPr lang="en-US" dirty="0"/>
          </a:p>
        </p:txBody>
      </p:sp>
    </p:spTree>
    <p:extLst>
      <p:ext uri="{BB962C8B-B14F-4D97-AF65-F5344CB8AC3E}">
        <p14:creationId xmlns:p14="http://schemas.microsoft.com/office/powerpoint/2010/main" val="30278402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recreate permalinks on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fontAlgn="base"/>
            <a:r>
              <a:rPr lang="en-US" dirty="0">
                <a:solidFill>
                  <a:srgbClr val="36344D"/>
                </a:solidFill>
                <a:effectLst/>
                <a:latin typeface="Times New Roman" panose="02020603050405020304" pitchFamily="18" charset="0"/>
                <a:cs typeface="Times New Roman" panose="02020603050405020304" pitchFamily="18" charset="0"/>
              </a:rPr>
              <a:t>Follow the steps below to change a permalink:</a:t>
            </a:r>
          </a:p>
          <a:p>
            <a:pPr algn="l" fontAlgn="base"/>
            <a:endParaRPr lang="en-US" dirty="0">
              <a:solidFill>
                <a:srgbClr val="36344D"/>
              </a:solidFill>
              <a:latin typeface="Times New Roman" panose="02020603050405020304" pitchFamily="18" charset="0"/>
              <a:cs typeface="Times New Roman" panose="02020603050405020304" pitchFamily="18" charset="0"/>
            </a:endParaRPr>
          </a:p>
          <a:p>
            <a:pPr marL="457200" indent="-457200" algn="l" fontAlgn="base">
              <a:buAutoNum type="arabicPeriod"/>
            </a:pPr>
            <a:r>
              <a:rPr lang="en-US" b="0" i="0" dirty="0">
                <a:solidFill>
                  <a:srgbClr val="1A1A1A"/>
                </a:solidFill>
                <a:effectLst/>
                <a:latin typeface="Times New Roman" panose="02020603050405020304" pitchFamily="18" charset="0"/>
                <a:cs typeface="Times New Roman" panose="02020603050405020304" pitchFamily="18" charset="0"/>
              </a:rPr>
              <a:t>Log into your WordPress Admin area, go to the </a:t>
            </a:r>
            <a:r>
              <a:rPr lang="en-US" b="1" i="0" dirty="0">
                <a:solidFill>
                  <a:srgbClr val="1A1A1A"/>
                </a:solidFill>
                <a:effectLst/>
                <a:latin typeface="Times New Roman" panose="02020603050405020304" pitchFamily="18" charset="0"/>
                <a:cs typeface="Times New Roman" panose="02020603050405020304" pitchFamily="18" charset="0"/>
              </a:rPr>
              <a:t>Settings </a:t>
            </a:r>
            <a:r>
              <a:rPr lang="en-US" b="0" i="0" dirty="0">
                <a:solidFill>
                  <a:srgbClr val="1A1A1A"/>
                </a:solidFill>
                <a:effectLst/>
                <a:latin typeface="Times New Roman" panose="02020603050405020304" pitchFamily="18" charset="0"/>
                <a:cs typeface="Times New Roman" panose="02020603050405020304" pitchFamily="18" charset="0"/>
              </a:rPr>
              <a:t>menu, and click on </a:t>
            </a:r>
            <a:r>
              <a:rPr lang="en-US" b="1" i="0" dirty="0">
                <a:solidFill>
                  <a:srgbClr val="1A1A1A"/>
                </a:solidFill>
                <a:effectLst/>
                <a:latin typeface="Times New Roman" panose="02020603050405020304" pitchFamily="18" charset="0"/>
                <a:cs typeface="Times New Roman" panose="02020603050405020304" pitchFamily="18" charset="0"/>
              </a:rPr>
              <a:t>Permalinks</a:t>
            </a:r>
            <a:r>
              <a:rPr lang="en-US" b="0" i="0" dirty="0">
                <a:solidFill>
                  <a:srgbClr val="1A1A1A"/>
                </a:solidFill>
                <a:effectLst/>
                <a:latin typeface="Times New Roman" panose="02020603050405020304" pitchFamily="18" charset="0"/>
                <a:cs typeface="Times New Roman" panose="02020603050405020304" pitchFamily="18" charset="0"/>
              </a:rPr>
              <a:t>:</a:t>
            </a:r>
          </a:p>
          <a:p>
            <a:pPr marL="457200" indent="-457200" algn="l" fontAlgn="base">
              <a:buAutoNum type="arabicPeriod"/>
            </a:pPr>
            <a:r>
              <a:rPr lang="en-US" b="0" i="0" dirty="0">
                <a:solidFill>
                  <a:srgbClr val="1A1A1A"/>
                </a:solidFill>
                <a:effectLst/>
                <a:latin typeface="Times New Roman" panose="02020603050405020304" pitchFamily="18" charset="0"/>
                <a:cs typeface="Times New Roman" panose="02020603050405020304" pitchFamily="18" charset="0"/>
              </a:rPr>
              <a:t>Take note of the </a:t>
            </a:r>
            <a:r>
              <a:rPr lang="en-US" b="1" i="0" dirty="0">
                <a:solidFill>
                  <a:srgbClr val="1A1A1A"/>
                </a:solidFill>
                <a:effectLst/>
                <a:latin typeface="Times New Roman" panose="02020603050405020304" pitchFamily="18" charset="0"/>
                <a:cs typeface="Times New Roman" panose="02020603050405020304" pitchFamily="18" charset="0"/>
              </a:rPr>
              <a:t>type </a:t>
            </a:r>
            <a:r>
              <a:rPr lang="en-US" b="0" i="0" dirty="0">
                <a:solidFill>
                  <a:srgbClr val="1A1A1A"/>
                </a:solidFill>
                <a:effectLst/>
                <a:latin typeface="Times New Roman" panose="02020603050405020304" pitchFamily="18" charset="0"/>
                <a:cs typeface="Times New Roman" panose="02020603050405020304" pitchFamily="18" charset="0"/>
              </a:rPr>
              <a:t>of permalinks that is currently in use for later reference.</a:t>
            </a:r>
          </a:p>
          <a:p>
            <a:pPr marL="457200" indent="-457200" algn="l" fontAlgn="base">
              <a:buAutoNum type="arabicPeriod"/>
            </a:pPr>
            <a:r>
              <a:rPr lang="en-US" dirty="0">
                <a:solidFill>
                  <a:srgbClr val="36344D"/>
                </a:solidFill>
                <a:effectLst/>
                <a:latin typeface="Times New Roman" panose="02020603050405020304" pitchFamily="18" charset="0"/>
                <a:cs typeface="Times New Roman" panose="02020603050405020304" pitchFamily="18" charset="0"/>
              </a:rPr>
              <a:t> Next, select any </a:t>
            </a:r>
            <a:r>
              <a:rPr lang="en-US" b="1" dirty="0">
                <a:solidFill>
                  <a:srgbClr val="36344D"/>
                </a:solidFill>
                <a:effectLst/>
                <a:latin typeface="Times New Roman" panose="02020603050405020304" pitchFamily="18" charset="0"/>
                <a:cs typeface="Times New Roman" panose="02020603050405020304" pitchFamily="18" charset="0"/>
              </a:rPr>
              <a:t>other option</a:t>
            </a:r>
            <a:r>
              <a:rPr lang="en-US" dirty="0">
                <a:solidFill>
                  <a:srgbClr val="36344D"/>
                </a:solidFill>
                <a:effectLst/>
                <a:latin typeface="Times New Roman" panose="02020603050405020304" pitchFamily="18" charset="0"/>
                <a:cs typeface="Times New Roman" panose="02020603050405020304" pitchFamily="18" charset="0"/>
              </a:rPr>
              <a:t> that is different from the current one. For example, if you were using Plain, select </a:t>
            </a:r>
            <a:r>
              <a:rPr lang="en-US" b="1" i="1" dirty="0">
                <a:solidFill>
                  <a:srgbClr val="36344D"/>
                </a:solidFill>
                <a:effectLst/>
                <a:latin typeface="Times New Roman" panose="02020603050405020304" pitchFamily="18" charset="0"/>
                <a:cs typeface="Times New Roman" panose="02020603050405020304" pitchFamily="18" charset="0"/>
              </a:rPr>
              <a:t>Post name</a:t>
            </a:r>
            <a:r>
              <a:rPr lang="en-US" dirty="0">
                <a:solidFill>
                  <a:srgbClr val="36344D"/>
                </a:solidFill>
                <a:effectLst/>
                <a:latin typeface="Times New Roman" panose="02020603050405020304" pitchFamily="18" charset="0"/>
                <a:cs typeface="Times New Roman" panose="02020603050405020304" pitchFamily="18" charset="0"/>
              </a:rPr>
              <a:t>. Click on </a:t>
            </a:r>
            <a:r>
              <a:rPr lang="en-US" b="1" dirty="0">
                <a:solidFill>
                  <a:srgbClr val="36344D"/>
                </a:solidFill>
                <a:effectLst/>
                <a:latin typeface="Times New Roman" panose="02020603050405020304" pitchFamily="18" charset="0"/>
                <a:cs typeface="Times New Roman" panose="02020603050405020304" pitchFamily="18" charset="0"/>
              </a:rPr>
              <a:t>Save changes </a:t>
            </a:r>
            <a:r>
              <a:rPr lang="en-US" dirty="0">
                <a:solidFill>
                  <a:srgbClr val="36344D"/>
                </a:solidFill>
                <a:effectLst/>
                <a:latin typeface="Times New Roman" panose="02020603050405020304" pitchFamily="18" charset="0"/>
                <a:cs typeface="Times New Roman" panose="02020603050405020304" pitchFamily="18" charset="0"/>
              </a:rPr>
              <a:t>to apply them:</a:t>
            </a:r>
          </a:p>
          <a:p>
            <a:pPr algn="l" fontAlgn="base"/>
            <a:endParaRPr lang="en-US" dirty="0">
              <a:solidFill>
                <a:srgbClr val="36344D"/>
              </a:solidFill>
              <a:latin typeface="Times New Roman" panose="02020603050405020304" pitchFamily="18" charset="0"/>
              <a:cs typeface="Times New Roman" panose="02020603050405020304" pitchFamily="18" charset="0"/>
            </a:endParaRPr>
          </a:p>
          <a:p>
            <a:pPr algn="l" fontAlgn="base"/>
            <a:r>
              <a:rPr lang="en-US" b="0" i="0" dirty="0">
                <a:solidFill>
                  <a:srgbClr val="1A1A1A"/>
                </a:solidFill>
                <a:effectLst/>
                <a:latin typeface="Times New Roman" panose="02020603050405020304" pitchFamily="18" charset="0"/>
                <a:cs typeface="Times New Roman" panose="02020603050405020304" pitchFamily="18" charset="0"/>
              </a:rPr>
              <a:t>To verify the result, refresh the website page by pressing Ctrl+F5 or open it using the incognito mode.</a:t>
            </a:r>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0C32B8A7-5D7D-60DA-0E50-2BFFB7FFB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418" y="1209675"/>
            <a:ext cx="1466850" cy="2219325"/>
          </a:xfrm>
          <a:prstGeom prst="rect">
            <a:avLst/>
          </a:prstGeom>
        </p:spPr>
      </p:pic>
      <p:sp>
        <p:nvSpPr>
          <p:cNvPr id="5" name="Footer Placeholder 4">
            <a:extLst>
              <a:ext uri="{FF2B5EF4-FFF2-40B4-BE49-F238E27FC236}">
                <a16:creationId xmlns:a16="http://schemas.microsoft.com/office/drawing/2014/main" id="{8FBE6B9B-4760-7C74-DF7F-0E6A90247A5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2ED795E-9E14-D48F-0DC9-64CFB50A4BEC}"/>
              </a:ext>
            </a:extLst>
          </p:cNvPr>
          <p:cNvSpPr>
            <a:spLocks noGrp="1"/>
          </p:cNvSpPr>
          <p:nvPr>
            <p:ph type="sldNum" sz="quarter" idx="12"/>
          </p:nvPr>
        </p:nvSpPr>
        <p:spPr/>
        <p:txBody>
          <a:bodyPr/>
          <a:lstStyle/>
          <a:p>
            <a:fld id="{0FD323F0-2125-4505-822B-C2047871690B}" type="slidenum">
              <a:rPr lang="en-US" smtClean="0"/>
              <a:t>104</a:t>
            </a:fld>
            <a:endParaRPr lang="en-US" dirty="0"/>
          </a:p>
        </p:txBody>
      </p:sp>
      <p:sp>
        <p:nvSpPr>
          <p:cNvPr id="7" name="Date Placeholder 6">
            <a:extLst>
              <a:ext uri="{FF2B5EF4-FFF2-40B4-BE49-F238E27FC236}">
                <a16:creationId xmlns:a16="http://schemas.microsoft.com/office/drawing/2014/main" id="{5F076AAA-CFDB-A744-DBA6-ADF53CB36CDF}"/>
              </a:ext>
            </a:extLst>
          </p:cNvPr>
          <p:cNvSpPr>
            <a:spLocks noGrp="1"/>
          </p:cNvSpPr>
          <p:nvPr>
            <p:ph type="dt" sz="half" idx="10"/>
          </p:nvPr>
        </p:nvSpPr>
        <p:spPr/>
        <p:txBody>
          <a:bodyPr/>
          <a:lstStyle/>
          <a:p>
            <a:fld id="{81FCBD2B-3850-4D56-939E-DF543AEF3AD9}" type="datetime2">
              <a:rPr lang="en-US" smtClean="0"/>
              <a:t>Wednesday, August 14, 2024</a:t>
            </a:fld>
            <a:endParaRPr lang="en-US" dirty="0"/>
          </a:p>
        </p:txBody>
      </p:sp>
    </p:spTree>
    <p:extLst>
      <p:ext uri="{BB962C8B-B14F-4D97-AF65-F5344CB8AC3E}">
        <p14:creationId xmlns:p14="http://schemas.microsoft.com/office/powerpoint/2010/main" val="35357986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recreate permalinks on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fontAlgn="base"/>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5CCB192-6D25-EDBD-FF8D-9C27452BB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8"/>
            <a:ext cx="11309267" cy="5348689"/>
          </a:xfrm>
          <a:prstGeom prst="rect">
            <a:avLst/>
          </a:prstGeom>
        </p:spPr>
      </p:pic>
      <p:sp>
        <p:nvSpPr>
          <p:cNvPr id="5" name="Footer Placeholder 4">
            <a:extLst>
              <a:ext uri="{FF2B5EF4-FFF2-40B4-BE49-F238E27FC236}">
                <a16:creationId xmlns:a16="http://schemas.microsoft.com/office/drawing/2014/main" id="{C695B3B9-4635-440C-BF4F-BEB6A5C0786C}"/>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9461D78E-D722-7F98-78C9-C4E74985A1CC}"/>
              </a:ext>
            </a:extLst>
          </p:cNvPr>
          <p:cNvSpPr>
            <a:spLocks noGrp="1"/>
          </p:cNvSpPr>
          <p:nvPr>
            <p:ph type="sldNum" sz="quarter" idx="12"/>
          </p:nvPr>
        </p:nvSpPr>
        <p:spPr/>
        <p:txBody>
          <a:bodyPr/>
          <a:lstStyle/>
          <a:p>
            <a:fld id="{0FD323F0-2125-4505-822B-C2047871690B}" type="slidenum">
              <a:rPr lang="en-US" smtClean="0"/>
              <a:t>105</a:t>
            </a:fld>
            <a:endParaRPr lang="en-US" dirty="0"/>
          </a:p>
        </p:txBody>
      </p:sp>
      <p:sp>
        <p:nvSpPr>
          <p:cNvPr id="8" name="Date Placeholder 7">
            <a:extLst>
              <a:ext uri="{FF2B5EF4-FFF2-40B4-BE49-F238E27FC236}">
                <a16:creationId xmlns:a16="http://schemas.microsoft.com/office/drawing/2014/main" id="{40084F42-A02C-D2E9-46C5-902D9F7AB708}"/>
              </a:ext>
            </a:extLst>
          </p:cNvPr>
          <p:cNvSpPr>
            <a:spLocks noGrp="1"/>
          </p:cNvSpPr>
          <p:nvPr>
            <p:ph type="dt" sz="half" idx="10"/>
          </p:nvPr>
        </p:nvSpPr>
        <p:spPr/>
        <p:txBody>
          <a:bodyPr/>
          <a:lstStyle/>
          <a:p>
            <a:fld id="{C6C4071D-827F-45CD-A2CD-FACF9359E219}" type="datetime2">
              <a:rPr lang="en-US" smtClean="0"/>
              <a:t>Wednesday, August 14, 2024</a:t>
            </a:fld>
            <a:endParaRPr lang="en-US" dirty="0"/>
          </a:p>
        </p:txBody>
      </p:sp>
    </p:spTree>
    <p:extLst>
      <p:ext uri="{BB962C8B-B14F-4D97-AF65-F5344CB8AC3E}">
        <p14:creationId xmlns:p14="http://schemas.microsoft.com/office/powerpoint/2010/main" val="38497483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Here’s what to look out for when picking the right theme for your WordPress site: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b="1" i="0" dirty="0">
                <a:solidFill>
                  <a:srgbClr val="36344D"/>
                </a:solidFill>
                <a:effectLst/>
                <a:latin typeface="Times New Roman" panose="02020603050405020304" pitchFamily="18" charset="0"/>
                <a:cs typeface="Times New Roman" panose="02020603050405020304" pitchFamily="18" charset="0"/>
              </a:rPr>
              <a:t>Understand Your Needs. </a:t>
            </a:r>
            <a:r>
              <a:rPr lang="en-US" i="0" dirty="0">
                <a:solidFill>
                  <a:srgbClr val="36344D"/>
                </a:solidFill>
                <a:effectLst/>
                <a:latin typeface="Times New Roman" panose="02020603050405020304" pitchFamily="18" charset="0"/>
                <a:cs typeface="Times New Roman" panose="02020603050405020304" pitchFamily="18" charset="0"/>
              </a:rPr>
              <a:t>The first step in choosing an ideal WordPress theme is to decide on the website’s purpose, whether it is a simple blog, a digital portfolio, or an online store. Each of them will need different features and layouts. For example, a photography portfolio may need a gallery layout and animations to attract clients, while portfolio sites may be better with a minimalist, one-page WordPress theme.</a:t>
            </a:r>
          </a:p>
          <a:p>
            <a:pPr marL="457200" indent="-457200" algn="l">
              <a:buFont typeface="+mj-lt"/>
              <a:buAutoNum type="arabicPeriod"/>
            </a:pPr>
            <a:r>
              <a:rPr lang="en-US" b="1" i="0" dirty="0">
                <a:solidFill>
                  <a:srgbClr val="36344D"/>
                </a:solidFill>
                <a:effectLst/>
                <a:latin typeface="Times New Roman" panose="02020603050405020304" pitchFamily="18" charset="0"/>
                <a:cs typeface="Times New Roman" panose="02020603050405020304" pitchFamily="18" charset="0"/>
              </a:rPr>
              <a:t>Check the Customization Options</a:t>
            </a:r>
            <a:r>
              <a:rPr lang="en-US" b="1" dirty="0">
                <a:solidFill>
                  <a:srgbClr val="36344D"/>
                </a:solidFill>
                <a:latin typeface="Times New Roman" panose="02020603050405020304" pitchFamily="18" charset="0"/>
                <a:cs typeface="Times New Roman" panose="02020603050405020304" pitchFamily="18" charset="0"/>
              </a:rPr>
              <a:t>. </a:t>
            </a:r>
            <a:r>
              <a:rPr lang="en-US" dirty="0">
                <a:solidFill>
                  <a:srgbClr val="36344D"/>
                </a:solidFill>
                <a:latin typeface="Times New Roman" panose="02020603050405020304" pitchFamily="18" charset="0"/>
                <a:cs typeface="Times New Roman" panose="02020603050405020304" pitchFamily="18" charset="0"/>
              </a:rPr>
              <a:t>Sometimes, users may find a suitable theme for their brand but still want to customize it further to ensure that every page shows their personality. One way to check a theme’s customizability is to install the WordPress theme, head over to Appearance -&gt; Themes on the WordPress dashboard, and click Live Preview.</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121116D-AFDC-CA9D-F360-1A72160B5DD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5F5E6E4-5178-765E-3853-83A0C01E2FC4}"/>
              </a:ext>
            </a:extLst>
          </p:cNvPr>
          <p:cNvSpPr>
            <a:spLocks noGrp="1"/>
          </p:cNvSpPr>
          <p:nvPr>
            <p:ph type="sldNum" sz="quarter" idx="12"/>
          </p:nvPr>
        </p:nvSpPr>
        <p:spPr/>
        <p:txBody>
          <a:bodyPr/>
          <a:lstStyle/>
          <a:p>
            <a:fld id="{0FD323F0-2125-4505-822B-C2047871690B}" type="slidenum">
              <a:rPr lang="en-US" smtClean="0"/>
              <a:t>106</a:t>
            </a:fld>
            <a:endParaRPr lang="en-US" dirty="0"/>
          </a:p>
        </p:txBody>
      </p:sp>
      <p:sp>
        <p:nvSpPr>
          <p:cNvPr id="7" name="Date Placeholder 6">
            <a:extLst>
              <a:ext uri="{FF2B5EF4-FFF2-40B4-BE49-F238E27FC236}">
                <a16:creationId xmlns:a16="http://schemas.microsoft.com/office/drawing/2014/main" id="{DD2FF1F0-C657-A30C-5E5A-2CADAF7F6EDB}"/>
              </a:ext>
            </a:extLst>
          </p:cNvPr>
          <p:cNvSpPr>
            <a:spLocks noGrp="1"/>
          </p:cNvSpPr>
          <p:nvPr>
            <p:ph type="dt" sz="half" idx="10"/>
          </p:nvPr>
        </p:nvSpPr>
        <p:spPr/>
        <p:txBody>
          <a:bodyPr/>
          <a:lstStyle/>
          <a:p>
            <a:fld id="{33B90D6B-899F-4C4A-A9CE-ED0F2E534A93}" type="datetime2">
              <a:rPr lang="en-US" smtClean="0"/>
              <a:t>Wednesday, August 14, 2024</a:t>
            </a:fld>
            <a:endParaRPr lang="en-US" dirty="0"/>
          </a:p>
        </p:txBody>
      </p:sp>
    </p:spTree>
    <p:extLst>
      <p:ext uri="{BB962C8B-B14F-4D97-AF65-F5344CB8AC3E}">
        <p14:creationId xmlns:p14="http://schemas.microsoft.com/office/powerpoint/2010/main" val="2706581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 continue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The Live Preview button within Appearance -&gt; Theme on the WordPress admin dashboard">
            <a:extLst>
              <a:ext uri="{FF2B5EF4-FFF2-40B4-BE49-F238E27FC236}">
                <a16:creationId xmlns:a16="http://schemas.microsoft.com/office/drawing/2014/main" id="{DAB69B55-74D0-4AA0-248C-8C275F5B9600}"/>
              </a:ext>
            </a:extLst>
          </p:cNvPr>
          <p:cNvSpPr>
            <a:spLocks noGrp="1" noChangeAspect="1" noChangeArrowheads="1"/>
          </p:cNvSpPr>
          <p:nvPr>
            <p:ph type="subTitle" idx="1"/>
          </p:nvPr>
        </p:nvSpPr>
        <p:spPr bwMode="auto">
          <a:xfrm>
            <a:off x="376238" y="1377950"/>
            <a:ext cx="11309350" cy="548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dirty="0"/>
          </a:p>
        </p:txBody>
      </p:sp>
      <p:pic>
        <p:nvPicPr>
          <p:cNvPr id="7" name="Picture 6">
            <a:extLst>
              <a:ext uri="{FF2B5EF4-FFF2-40B4-BE49-F238E27FC236}">
                <a16:creationId xmlns:a16="http://schemas.microsoft.com/office/drawing/2014/main" id="{3A283FED-5373-CCE8-1211-A6F5B6FA7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11" y="1444035"/>
            <a:ext cx="11031873" cy="5173345"/>
          </a:xfrm>
          <a:prstGeom prst="rect">
            <a:avLst/>
          </a:prstGeom>
        </p:spPr>
      </p:pic>
      <p:sp>
        <p:nvSpPr>
          <p:cNvPr id="3" name="Footer Placeholder 2">
            <a:extLst>
              <a:ext uri="{FF2B5EF4-FFF2-40B4-BE49-F238E27FC236}">
                <a16:creationId xmlns:a16="http://schemas.microsoft.com/office/drawing/2014/main" id="{5321DD69-A66E-AFFE-9574-166B586D1D8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1DF3DCD-F6F2-C32E-2D9A-07E0314B4EF7}"/>
              </a:ext>
            </a:extLst>
          </p:cNvPr>
          <p:cNvSpPr>
            <a:spLocks noGrp="1"/>
          </p:cNvSpPr>
          <p:nvPr>
            <p:ph type="sldNum" sz="quarter" idx="12"/>
          </p:nvPr>
        </p:nvSpPr>
        <p:spPr/>
        <p:txBody>
          <a:bodyPr/>
          <a:lstStyle/>
          <a:p>
            <a:fld id="{0FD323F0-2125-4505-822B-C2047871690B}" type="slidenum">
              <a:rPr lang="en-US" smtClean="0"/>
              <a:t>107</a:t>
            </a:fld>
            <a:endParaRPr lang="en-US" dirty="0"/>
          </a:p>
        </p:txBody>
      </p:sp>
      <p:sp>
        <p:nvSpPr>
          <p:cNvPr id="8" name="Date Placeholder 7">
            <a:extLst>
              <a:ext uri="{FF2B5EF4-FFF2-40B4-BE49-F238E27FC236}">
                <a16:creationId xmlns:a16="http://schemas.microsoft.com/office/drawing/2014/main" id="{416A32F3-3D5B-1C8C-D27E-D242A505BB16}"/>
              </a:ext>
            </a:extLst>
          </p:cNvPr>
          <p:cNvSpPr>
            <a:spLocks noGrp="1"/>
          </p:cNvSpPr>
          <p:nvPr>
            <p:ph type="dt" sz="half" idx="10"/>
          </p:nvPr>
        </p:nvSpPr>
        <p:spPr/>
        <p:txBody>
          <a:bodyPr/>
          <a:lstStyle/>
          <a:p>
            <a:fld id="{861C002D-C765-46D7-9DCC-6FFB6357F7D7}" type="datetime2">
              <a:rPr lang="en-US" smtClean="0"/>
              <a:t>Wednesday, August 14, 2024</a:t>
            </a:fld>
            <a:endParaRPr lang="en-US" dirty="0"/>
          </a:p>
        </p:txBody>
      </p:sp>
    </p:spTree>
    <p:extLst>
      <p:ext uri="{BB962C8B-B14F-4D97-AF65-F5344CB8AC3E}">
        <p14:creationId xmlns:p14="http://schemas.microsoft.com/office/powerpoint/2010/main" val="2491725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After that, you should see the WordPress Theme Customizer dashboard and the theme’s customization features on the left sidebar</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54F467C-370F-F0F6-6DEE-B574C1E7F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081464"/>
            <a:ext cx="10454087" cy="4776536"/>
          </a:xfrm>
          <a:prstGeom prst="rect">
            <a:avLst/>
          </a:prstGeom>
        </p:spPr>
      </p:pic>
      <p:sp>
        <p:nvSpPr>
          <p:cNvPr id="5" name="Footer Placeholder 4">
            <a:extLst>
              <a:ext uri="{FF2B5EF4-FFF2-40B4-BE49-F238E27FC236}">
                <a16:creationId xmlns:a16="http://schemas.microsoft.com/office/drawing/2014/main" id="{E55763B1-B7F0-2DC2-E763-C58B57B323B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2EBC1AD-A1EE-0531-AE13-9FE9CDF38B0D}"/>
              </a:ext>
            </a:extLst>
          </p:cNvPr>
          <p:cNvSpPr>
            <a:spLocks noGrp="1"/>
          </p:cNvSpPr>
          <p:nvPr>
            <p:ph type="sldNum" sz="quarter" idx="12"/>
          </p:nvPr>
        </p:nvSpPr>
        <p:spPr/>
        <p:txBody>
          <a:bodyPr/>
          <a:lstStyle/>
          <a:p>
            <a:fld id="{0FD323F0-2125-4505-822B-C2047871690B}" type="slidenum">
              <a:rPr lang="en-US" smtClean="0"/>
              <a:t>108</a:t>
            </a:fld>
            <a:endParaRPr lang="en-US" dirty="0"/>
          </a:p>
        </p:txBody>
      </p:sp>
      <p:sp>
        <p:nvSpPr>
          <p:cNvPr id="7" name="Date Placeholder 6">
            <a:extLst>
              <a:ext uri="{FF2B5EF4-FFF2-40B4-BE49-F238E27FC236}">
                <a16:creationId xmlns:a16="http://schemas.microsoft.com/office/drawing/2014/main" id="{CB744B6F-9DF8-19DE-B4B1-CF9562D51CC9}"/>
              </a:ext>
            </a:extLst>
          </p:cNvPr>
          <p:cNvSpPr>
            <a:spLocks noGrp="1"/>
          </p:cNvSpPr>
          <p:nvPr>
            <p:ph type="dt" sz="half" idx="10"/>
          </p:nvPr>
        </p:nvSpPr>
        <p:spPr/>
        <p:txBody>
          <a:bodyPr/>
          <a:lstStyle/>
          <a:p>
            <a:fld id="{7EC27E83-82E2-441F-A90F-C6D0BDC6803E}" type="datetime2">
              <a:rPr lang="en-US" smtClean="0"/>
              <a:t>Wednesday, August 14, 2024</a:t>
            </a:fld>
            <a:endParaRPr lang="en-US" dirty="0"/>
          </a:p>
        </p:txBody>
      </p:sp>
    </p:spTree>
    <p:extLst>
      <p:ext uri="{BB962C8B-B14F-4D97-AF65-F5344CB8AC3E}">
        <p14:creationId xmlns:p14="http://schemas.microsoft.com/office/powerpoint/2010/main" val="10390074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After that, you should see the WordPress Theme Customizer dashboard and the theme’s customization features on the left sidebar</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54F467C-370F-F0F6-6DEE-B574C1E7F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081464"/>
            <a:ext cx="10454087" cy="4776536"/>
          </a:xfrm>
          <a:prstGeom prst="rect">
            <a:avLst/>
          </a:prstGeom>
        </p:spPr>
      </p:pic>
      <p:sp>
        <p:nvSpPr>
          <p:cNvPr id="5" name="Footer Placeholder 4">
            <a:extLst>
              <a:ext uri="{FF2B5EF4-FFF2-40B4-BE49-F238E27FC236}">
                <a16:creationId xmlns:a16="http://schemas.microsoft.com/office/drawing/2014/main" id="{CCE183D9-EED9-09AC-F8F4-7ADFE62832E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93B127C-ECAC-ECF2-E335-177BFD2DEABD}"/>
              </a:ext>
            </a:extLst>
          </p:cNvPr>
          <p:cNvSpPr>
            <a:spLocks noGrp="1"/>
          </p:cNvSpPr>
          <p:nvPr>
            <p:ph type="sldNum" sz="quarter" idx="12"/>
          </p:nvPr>
        </p:nvSpPr>
        <p:spPr/>
        <p:txBody>
          <a:bodyPr/>
          <a:lstStyle/>
          <a:p>
            <a:fld id="{0FD323F0-2125-4505-822B-C2047871690B}" type="slidenum">
              <a:rPr lang="en-US" smtClean="0"/>
              <a:t>109</a:t>
            </a:fld>
            <a:endParaRPr lang="en-US" dirty="0"/>
          </a:p>
        </p:txBody>
      </p:sp>
      <p:sp>
        <p:nvSpPr>
          <p:cNvPr id="7" name="Date Placeholder 6">
            <a:extLst>
              <a:ext uri="{FF2B5EF4-FFF2-40B4-BE49-F238E27FC236}">
                <a16:creationId xmlns:a16="http://schemas.microsoft.com/office/drawing/2014/main" id="{0FD96E8C-580B-19AC-662B-8925868D2CDF}"/>
              </a:ext>
            </a:extLst>
          </p:cNvPr>
          <p:cNvSpPr>
            <a:spLocks noGrp="1"/>
          </p:cNvSpPr>
          <p:nvPr>
            <p:ph type="dt" sz="half" idx="10"/>
          </p:nvPr>
        </p:nvSpPr>
        <p:spPr/>
        <p:txBody>
          <a:bodyPr/>
          <a:lstStyle/>
          <a:p>
            <a:fld id="{3E063FA0-CD6E-4A9F-A73E-45B32F517E91}" type="datetime2">
              <a:rPr lang="en-US" smtClean="0"/>
              <a:t>Wednesday, August 14, 2024</a:t>
            </a:fld>
            <a:endParaRPr lang="en-US" dirty="0"/>
          </a:p>
        </p:txBody>
      </p:sp>
    </p:spTree>
    <p:extLst>
      <p:ext uri="{BB962C8B-B14F-4D97-AF65-F5344CB8AC3E}">
        <p14:creationId xmlns:p14="http://schemas.microsoft.com/office/powerpoint/2010/main" val="236798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1" i="0" u="sng" dirty="0">
                <a:solidFill>
                  <a:srgbClr val="472D94"/>
                </a:solidFill>
                <a:effectLst/>
                <a:latin typeface="Times New Roman" panose="02020603050405020304" pitchFamily="18" charset="0"/>
                <a:cs typeface="Times New Roman" panose="02020603050405020304" pitchFamily="18" charset="0"/>
                <a:hlinkClick r:id="rId2"/>
              </a:rPr>
              <a:t>Drupal</a:t>
            </a:r>
            <a:r>
              <a:rPr lang="en-US" b="0" i="0" dirty="0">
                <a:solidFill>
                  <a:srgbClr val="36344D"/>
                </a:solidFill>
                <a:effectLst/>
                <a:latin typeface="Times New Roman" panose="02020603050405020304" pitchFamily="18" charset="0"/>
                <a:cs typeface="Times New Roman" panose="02020603050405020304" pitchFamily="18" charset="0"/>
              </a:rPr>
              <a:t> is one of the most powerful web content management systems in the market. Large businesses and government entities like NASA, Tesla, Sony Music, and Nokia use it to manage their web content online. </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Drupal features excellent page load time and advanced security tools. It also comes with built-in modules, allowing you to integrate your website with popular analytics tools, as well as marketing and eCommerce features.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That said, you just need </a:t>
            </a:r>
            <a:r>
              <a:rPr lang="en-US" b="1" i="0" dirty="0">
                <a:solidFill>
                  <a:srgbClr val="6747C7"/>
                </a:solidFill>
                <a:effectLst/>
                <a:latin typeface="Times New Roman" panose="02020603050405020304" pitchFamily="18" charset="0"/>
                <a:cs typeface="Times New Roman" panose="02020603050405020304" pitchFamily="18" charset="0"/>
                <a:hlinkClick r:id="rId3"/>
              </a:rPr>
              <a:t>Drupal hosting services</a:t>
            </a:r>
            <a:r>
              <a:rPr lang="en-US" b="0" i="0" dirty="0">
                <a:solidFill>
                  <a:srgbClr val="36344D"/>
                </a:solidFill>
                <a:effectLst/>
                <a:latin typeface="Times New Roman" panose="02020603050405020304" pitchFamily="18" charset="0"/>
                <a:cs typeface="Times New Roman" panose="02020603050405020304" pitchFamily="18" charset="0"/>
              </a:rPr>
              <a:t> and basic coding skills to build a website with Drupal. This CMS platform is designed for professionals, so beginners may find its interface much more complicated than WordPress.</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6B095AD-7C32-0056-C5F3-19F5139C8B55}"/>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41EB5625-DCB7-3BB2-F7BF-FEDE0C58FA33}"/>
              </a:ext>
            </a:extLst>
          </p:cNvPr>
          <p:cNvSpPr>
            <a:spLocks noGrp="1"/>
          </p:cNvSpPr>
          <p:nvPr>
            <p:ph type="sldNum" sz="quarter" idx="12"/>
          </p:nvPr>
        </p:nvSpPr>
        <p:spPr/>
        <p:txBody>
          <a:bodyPr/>
          <a:lstStyle/>
          <a:p>
            <a:fld id="{0FD323F0-2125-4505-822B-C2047871690B}" type="slidenum">
              <a:rPr lang="en-US" smtClean="0"/>
              <a:t>11</a:t>
            </a:fld>
            <a:endParaRPr lang="en-US" dirty="0"/>
          </a:p>
        </p:txBody>
      </p:sp>
      <p:sp>
        <p:nvSpPr>
          <p:cNvPr id="6" name="Date Placeholder 5">
            <a:extLst>
              <a:ext uri="{FF2B5EF4-FFF2-40B4-BE49-F238E27FC236}">
                <a16:creationId xmlns:a16="http://schemas.microsoft.com/office/drawing/2014/main" id="{362D6C0C-3131-21A6-43A5-BECD11201DFE}"/>
              </a:ext>
            </a:extLst>
          </p:cNvPr>
          <p:cNvSpPr>
            <a:spLocks noGrp="1"/>
          </p:cNvSpPr>
          <p:nvPr>
            <p:ph type="dt" sz="half" idx="10"/>
          </p:nvPr>
        </p:nvSpPr>
        <p:spPr/>
        <p:txBody>
          <a:bodyPr/>
          <a:lstStyle/>
          <a:p>
            <a:fld id="{B5A7D0D6-B932-49FD-AB4C-CA55DB9E630D}" type="datetime2">
              <a:rPr lang="en-US" smtClean="0"/>
              <a:t>Wednesday, August 14, 2024</a:t>
            </a:fld>
            <a:endParaRPr lang="en-US" dirty="0"/>
          </a:p>
        </p:txBody>
      </p:sp>
    </p:spTree>
    <p:extLst>
      <p:ext uri="{BB962C8B-B14F-4D97-AF65-F5344CB8AC3E}">
        <p14:creationId xmlns:p14="http://schemas.microsoft.com/office/powerpoint/2010/main" val="35203685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3. Consider SEO. </a:t>
            </a:r>
            <a:r>
              <a:rPr lang="en-US" i="0" dirty="0">
                <a:solidFill>
                  <a:srgbClr val="36344D"/>
                </a:solidFill>
                <a:effectLst/>
                <a:latin typeface="Times New Roman" panose="02020603050405020304" pitchFamily="18" charset="0"/>
                <a:cs typeface="Times New Roman" panose="02020603050405020304" pitchFamily="18" charset="0"/>
              </a:rPr>
              <a:t>A WordPress theme can influence website performance, including stability and speed, which is vital for search engine optimization (SEO). Therefore, avoid picking a bloated theme that is cluttered with features and codes. A feature-rich theme may be attractive, but it can slow down a website. Look for “SEO ready” labels or similar in the theme description to ensure that the theme is SEO-friendly.</a:t>
            </a:r>
          </a:p>
          <a:p>
            <a:pPr algn="l"/>
            <a:r>
              <a:rPr lang="en-US" b="1" i="0" dirty="0">
                <a:solidFill>
                  <a:srgbClr val="36344D"/>
                </a:solidFill>
                <a:effectLst/>
                <a:latin typeface="Times New Roman" panose="02020603050405020304" pitchFamily="18" charset="0"/>
                <a:cs typeface="Times New Roman" panose="02020603050405020304" pitchFamily="18" charset="0"/>
              </a:rPr>
              <a:t>4. Prioritize the Responsiveness. </a:t>
            </a:r>
            <a:r>
              <a:rPr lang="en-US" i="0" dirty="0">
                <a:solidFill>
                  <a:srgbClr val="36344D"/>
                </a:solidFill>
                <a:effectLst/>
                <a:latin typeface="Times New Roman" panose="02020603050405020304" pitchFamily="18" charset="0"/>
                <a:cs typeface="Times New Roman" panose="02020603050405020304" pitchFamily="18" charset="0"/>
              </a:rPr>
              <a:t>Google considers mobile-friendliness a critical ranking factor as more than 90% of global users access the internet using mobile devices. Therefore, using a responsive theme is essential to make your site engaging and functional on any user’s device. Many WordPress theme developers say their themes are mobile-friendly, but we recommend double-checking the information. To do so, copy and paste a theme’s demo site URL to Google’s Mobile-Friendly Test.</a:t>
            </a:r>
            <a:r>
              <a:rPr lang="en-US" dirty="0">
                <a:solidFill>
                  <a:srgbClr val="36344D"/>
                </a:solidFill>
                <a:latin typeface="Times New Roman" panose="02020603050405020304" pitchFamily="18" charset="0"/>
                <a:cs typeface="Times New Roman" panose="02020603050405020304" pitchFamily="18" charset="0"/>
              </a:rPr>
              <a:t> </a:t>
            </a:r>
            <a:r>
              <a:rPr lang="en-US" i="0" dirty="0">
                <a:solidFill>
                  <a:srgbClr val="36344D"/>
                </a:solidFill>
                <a:effectLst/>
                <a:latin typeface="Times New Roman" panose="02020603050405020304" pitchFamily="18" charset="0"/>
                <a:cs typeface="Times New Roman" panose="02020603050405020304" pitchFamily="18" charset="0"/>
              </a:rPr>
              <a:t>An alternative is to use Chrome’s Developer Tool. Simply right-click on the demo site, choose Inspect, and select a preferred screen dimension or adjust it manually using the handles.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8D950BE9-EDF8-C0BB-35DB-7A824225CD25}"/>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0DEACC3F-9C57-C30F-984F-8A571B51B8B9}"/>
              </a:ext>
            </a:extLst>
          </p:cNvPr>
          <p:cNvSpPr>
            <a:spLocks noGrp="1"/>
          </p:cNvSpPr>
          <p:nvPr>
            <p:ph type="sldNum" sz="quarter" idx="12"/>
          </p:nvPr>
        </p:nvSpPr>
        <p:spPr/>
        <p:txBody>
          <a:bodyPr/>
          <a:lstStyle/>
          <a:p>
            <a:fld id="{0FD323F0-2125-4505-822B-C2047871690B}" type="slidenum">
              <a:rPr lang="en-US" smtClean="0"/>
              <a:t>110</a:t>
            </a:fld>
            <a:endParaRPr lang="en-US" dirty="0"/>
          </a:p>
        </p:txBody>
      </p:sp>
      <p:sp>
        <p:nvSpPr>
          <p:cNvPr id="7" name="Date Placeholder 6">
            <a:extLst>
              <a:ext uri="{FF2B5EF4-FFF2-40B4-BE49-F238E27FC236}">
                <a16:creationId xmlns:a16="http://schemas.microsoft.com/office/drawing/2014/main" id="{9CF4127D-A11B-2B32-A9A2-D74A30C41047}"/>
              </a:ext>
            </a:extLst>
          </p:cNvPr>
          <p:cNvSpPr>
            <a:spLocks noGrp="1"/>
          </p:cNvSpPr>
          <p:nvPr>
            <p:ph type="dt" sz="half" idx="10"/>
          </p:nvPr>
        </p:nvSpPr>
        <p:spPr/>
        <p:txBody>
          <a:bodyPr/>
          <a:lstStyle/>
          <a:p>
            <a:fld id="{625C3A53-9E36-4078-B80B-9D1BB147ED91}" type="datetime2">
              <a:rPr lang="en-US" smtClean="0"/>
              <a:t>Wednesday, August 14, 2024</a:t>
            </a:fld>
            <a:endParaRPr lang="en-US" dirty="0"/>
          </a:p>
        </p:txBody>
      </p:sp>
    </p:spTree>
    <p:extLst>
      <p:ext uri="{BB962C8B-B14F-4D97-AF65-F5344CB8AC3E}">
        <p14:creationId xmlns:p14="http://schemas.microsoft.com/office/powerpoint/2010/main" val="38503413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5.  Ensure the Plugin and Browser Compatibility. </a:t>
            </a:r>
            <a:r>
              <a:rPr lang="en-US" i="0" dirty="0">
                <a:solidFill>
                  <a:srgbClr val="36344D"/>
                </a:solidFill>
                <a:effectLst/>
                <a:latin typeface="Times New Roman" panose="02020603050405020304" pitchFamily="18" charset="0"/>
                <a:cs typeface="Times New Roman" panose="02020603050405020304" pitchFamily="18" charset="0"/>
              </a:rPr>
              <a:t>While themes help make a website visually appealing, plugins add functionality. Therefore, find a theme supporting plugins you need to avoid compatibility issues. Check the theme description and its official website, or contact the developer to know the details.</a:t>
            </a:r>
          </a:p>
          <a:p>
            <a:pPr algn="l"/>
            <a:r>
              <a:rPr lang="en-US" i="0" dirty="0">
                <a:solidFill>
                  <a:srgbClr val="36344D"/>
                </a:solidFill>
                <a:effectLst/>
                <a:latin typeface="Times New Roman" panose="02020603050405020304" pitchFamily="18" charset="0"/>
                <a:cs typeface="Times New Roman" panose="02020603050405020304" pitchFamily="18" charset="0"/>
              </a:rPr>
              <a:t>Depending on your website type, some popular and useful plugins include:</a:t>
            </a:r>
          </a:p>
          <a:p>
            <a:pPr marL="342900" indent="-342900" algn="l">
              <a:buFont typeface="Wingdings" panose="05000000000000000000" pitchFamily="2" charset="2"/>
              <a:buChar char="§"/>
            </a:pPr>
            <a:r>
              <a:rPr lang="en-US" b="1" i="0" dirty="0">
                <a:solidFill>
                  <a:srgbClr val="36344D"/>
                </a:solidFill>
                <a:effectLst/>
                <a:latin typeface="Times New Roman" panose="02020603050405020304" pitchFamily="18" charset="0"/>
                <a:cs typeface="Times New Roman" panose="02020603050405020304" pitchFamily="18" charset="0"/>
              </a:rPr>
              <a:t>AIOSEO </a:t>
            </a:r>
            <a:r>
              <a:rPr lang="en-US" i="0" dirty="0">
                <a:solidFill>
                  <a:srgbClr val="36344D"/>
                </a:solidFill>
                <a:effectLst/>
                <a:latin typeface="Times New Roman" panose="02020603050405020304" pitchFamily="18" charset="0"/>
                <a:cs typeface="Times New Roman" panose="02020603050405020304" pitchFamily="18" charset="0"/>
              </a:rPr>
              <a:t>– an SEO plugin to add meta descriptions and keywords and audit the SEO performance for the entire site.</a:t>
            </a: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WooCommerce – a WordPress eCommerce plugin for an online business owner.</a:t>
            </a:r>
          </a:p>
          <a:p>
            <a:pPr marL="342900" indent="-342900" algn="l">
              <a:buFont typeface="Wingdings" panose="05000000000000000000" pitchFamily="2" charset="2"/>
              <a:buChar char="§"/>
            </a:pPr>
            <a:r>
              <a:rPr lang="en-US" i="0" dirty="0" err="1">
                <a:solidFill>
                  <a:srgbClr val="36344D"/>
                </a:solidFill>
                <a:effectLst/>
                <a:latin typeface="Times New Roman" panose="02020603050405020304" pitchFamily="18" charset="0"/>
                <a:cs typeface="Times New Roman" panose="02020603050405020304" pitchFamily="18" charset="0"/>
              </a:rPr>
              <a:t>WPForms</a:t>
            </a:r>
            <a:r>
              <a:rPr lang="en-US" i="0" dirty="0">
                <a:solidFill>
                  <a:srgbClr val="36344D"/>
                </a:solidFill>
                <a:effectLst/>
                <a:latin typeface="Times New Roman" panose="02020603050405020304" pitchFamily="18" charset="0"/>
                <a:cs typeface="Times New Roman" panose="02020603050405020304" pitchFamily="18" charset="0"/>
              </a:rPr>
              <a:t> – a form builder to create contact, order, and survey forms.</a:t>
            </a:r>
          </a:p>
          <a:p>
            <a:pPr algn="l"/>
            <a:r>
              <a:rPr lang="en-US" i="0" dirty="0">
                <a:solidFill>
                  <a:srgbClr val="36344D"/>
                </a:solidFill>
                <a:effectLst/>
                <a:latin typeface="Times New Roman" panose="02020603050405020304" pitchFamily="18" charset="0"/>
                <a:cs typeface="Times New Roman" panose="02020603050405020304" pitchFamily="18" charset="0"/>
              </a:rPr>
              <a:t>Specific website types may also need other plugins. For instance, a food blogger will need a recipe plugin, and a travel blogger can attach a mapping plugin.</a:t>
            </a:r>
          </a:p>
          <a:p>
            <a:pPr algn="l"/>
            <a:r>
              <a:rPr lang="en-US" i="0" dirty="0">
                <a:solidFill>
                  <a:srgbClr val="36344D"/>
                </a:solidFill>
                <a:effectLst/>
                <a:latin typeface="Times New Roman" panose="02020603050405020304" pitchFamily="18" charset="0"/>
                <a:cs typeface="Times New Roman" panose="02020603050405020304" pitchFamily="18" charset="0"/>
              </a:rPr>
              <a:t>Next, see if the WordPress theme is compatible with different browsers. Open the theme’s demo site on several popular browsers like Microsoft Edge and Google Chrome to ensure it performs and appears well.</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C3B5E3E-D087-3858-E3C7-41391FE2BE9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0626B36-985B-B71D-D3AF-C01662D96245}"/>
              </a:ext>
            </a:extLst>
          </p:cNvPr>
          <p:cNvSpPr>
            <a:spLocks noGrp="1"/>
          </p:cNvSpPr>
          <p:nvPr>
            <p:ph type="sldNum" sz="quarter" idx="12"/>
          </p:nvPr>
        </p:nvSpPr>
        <p:spPr/>
        <p:txBody>
          <a:bodyPr/>
          <a:lstStyle/>
          <a:p>
            <a:fld id="{0FD323F0-2125-4505-822B-C2047871690B}" type="slidenum">
              <a:rPr lang="en-US" smtClean="0"/>
              <a:t>111</a:t>
            </a:fld>
            <a:endParaRPr lang="en-US" dirty="0"/>
          </a:p>
        </p:txBody>
      </p:sp>
      <p:sp>
        <p:nvSpPr>
          <p:cNvPr id="7" name="Date Placeholder 6">
            <a:extLst>
              <a:ext uri="{FF2B5EF4-FFF2-40B4-BE49-F238E27FC236}">
                <a16:creationId xmlns:a16="http://schemas.microsoft.com/office/drawing/2014/main" id="{AAFDEAEB-D581-9FF1-0CEB-B3B58DBD4260}"/>
              </a:ext>
            </a:extLst>
          </p:cNvPr>
          <p:cNvSpPr>
            <a:spLocks noGrp="1"/>
          </p:cNvSpPr>
          <p:nvPr>
            <p:ph type="dt" sz="half" idx="10"/>
          </p:nvPr>
        </p:nvSpPr>
        <p:spPr/>
        <p:txBody>
          <a:bodyPr/>
          <a:lstStyle/>
          <a:p>
            <a:fld id="{5C76FC68-9557-41B2-922F-18B9180E8630}" type="datetime2">
              <a:rPr lang="en-US" smtClean="0"/>
              <a:t>Wednesday, August 14, 2024</a:t>
            </a:fld>
            <a:endParaRPr lang="en-US" dirty="0"/>
          </a:p>
        </p:txBody>
      </p:sp>
    </p:spTree>
    <p:extLst>
      <p:ext uri="{BB962C8B-B14F-4D97-AF65-F5344CB8AC3E}">
        <p14:creationId xmlns:p14="http://schemas.microsoft.com/office/powerpoint/2010/main" val="14830731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a WordPress Theme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lnSpcReduction="10000"/>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6. Calculate Your Budget. </a:t>
            </a:r>
            <a:r>
              <a:rPr lang="en-US" i="0" dirty="0">
                <a:solidFill>
                  <a:srgbClr val="36344D"/>
                </a:solidFill>
                <a:effectLst/>
                <a:latin typeface="Times New Roman" panose="02020603050405020304" pitchFamily="18" charset="0"/>
                <a:cs typeface="Times New Roman" panose="02020603050405020304" pitchFamily="18" charset="0"/>
              </a:rPr>
              <a:t>Having a premium theme is not a must since many free options are available. Both types of themes have pros and cons, so consider your needs and budget when deciding on one. A free theme might be suitable for users who are just starting. However, we recommend sticking to the official WordPress theme director for safety if you use free themes. It is also critical to check if the developers are active in the WordPress forum or provide documentation to help you figure out the theme’s customization options or troubleshoot problems. Meanwhile, an online store or a bigger organization can use a paid theme and take full advantage of its customization features and personalized support.</a:t>
            </a:r>
          </a:p>
          <a:p>
            <a:pPr algn="l"/>
            <a:r>
              <a:rPr lang="en-US" b="1" i="0" dirty="0">
                <a:solidFill>
                  <a:srgbClr val="36344D"/>
                </a:solidFill>
                <a:effectLst/>
                <a:latin typeface="Times New Roman" panose="02020603050405020304" pitchFamily="18" charset="0"/>
                <a:cs typeface="Times New Roman" panose="02020603050405020304" pitchFamily="18" charset="0"/>
              </a:rPr>
              <a:t>7. Keep Up to Date With Reviews and Releases. </a:t>
            </a:r>
            <a:r>
              <a:rPr lang="en-US" i="0" dirty="0">
                <a:solidFill>
                  <a:srgbClr val="36344D"/>
                </a:solidFill>
                <a:effectLst/>
                <a:latin typeface="Times New Roman" panose="02020603050405020304" pitchFamily="18" charset="0"/>
                <a:cs typeface="Times New Roman" panose="02020603050405020304" pitchFamily="18" charset="0"/>
              </a:rPr>
              <a:t>Once you decide on a theme, check the ratings and read the reviews before activating it. For a free theme in the WordPress directory, find the testimonials on the theme listing page and select See All in the Ratings section. Similarly, read user comments when you pick a premium theme. Generally, you can find them at the bottom of the theme page or sidebar on a theme marketplace.</a:t>
            </a:r>
          </a:p>
          <a:p>
            <a:pPr algn="l"/>
            <a:r>
              <a:rPr lang="en-US" i="0" dirty="0">
                <a:solidFill>
                  <a:srgbClr val="36344D"/>
                </a:solidFill>
                <a:effectLst/>
                <a:latin typeface="Times New Roman" panose="02020603050405020304" pitchFamily="18" charset="0"/>
                <a:cs typeface="Times New Roman" panose="02020603050405020304" pitchFamily="18" charset="0"/>
              </a:rPr>
              <a:t>The theme’s latest update date is also an important aspect to consider. Even if a theme is well-coded, it may be full of outdated code and contain security vulnerabilities if the last update was a few years ago.</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2FBF7F51-3E4B-BF70-3BCF-45BF02693BC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84E8716-6A95-AE19-2F38-ED2B3E3A65A4}"/>
              </a:ext>
            </a:extLst>
          </p:cNvPr>
          <p:cNvSpPr>
            <a:spLocks noGrp="1"/>
          </p:cNvSpPr>
          <p:nvPr>
            <p:ph type="sldNum" sz="quarter" idx="12"/>
          </p:nvPr>
        </p:nvSpPr>
        <p:spPr/>
        <p:txBody>
          <a:bodyPr/>
          <a:lstStyle/>
          <a:p>
            <a:fld id="{0FD323F0-2125-4505-822B-C2047871690B}" type="slidenum">
              <a:rPr lang="en-US" smtClean="0"/>
              <a:t>112</a:t>
            </a:fld>
            <a:endParaRPr lang="en-US" dirty="0"/>
          </a:p>
        </p:txBody>
      </p:sp>
      <p:sp>
        <p:nvSpPr>
          <p:cNvPr id="7" name="Date Placeholder 6">
            <a:extLst>
              <a:ext uri="{FF2B5EF4-FFF2-40B4-BE49-F238E27FC236}">
                <a16:creationId xmlns:a16="http://schemas.microsoft.com/office/drawing/2014/main" id="{39BAFE71-5626-64F0-B911-D23031326D61}"/>
              </a:ext>
            </a:extLst>
          </p:cNvPr>
          <p:cNvSpPr>
            <a:spLocks noGrp="1"/>
          </p:cNvSpPr>
          <p:nvPr>
            <p:ph type="dt" sz="half" idx="10"/>
          </p:nvPr>
        </p:nvSpPr>
        <p:spPr/>
        <p:txBody>
          <a:bodyPr/>
          <a:lstStyle/>
          <a:p>
            <a:fld id="{DFC5B7A1-C420-463A-ACAD-45473E07624C}" type="datetime2">
              <a:rPr lang="en-US" smtClean="0"/>
              <a:t>Wednesday, August 14, 2024</a:t>
            </a:fld>
            <a:endParaRPr lang="en-US" dirty="0"/>
          </a:p>
        </p:txBody>
      </p:sp>
    </p:spTree>
    <p:extLst>
      <p:ext uri="{BB962C8B-B14F-4D97-AF65-F5344CB8AC3E}">
        <p14:creationId xmlns:p14="http://schemas.microsoft.com/office/powerpoint/2010/main" val="23054515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What you need to do before installing a WordPress theme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Before installing a new WordPress theme, take these precautionary measures to protect your content and settings: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Back up the WordPress site. If anything goes wrong, you can restore your site to its previous state without losing any data.</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Test the new theme on a staging website. As a copy of your live site, the staging environment lets you experiment without affecting user experience or functionality.</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Save current code customizations and the tracking code. Doing this before changing themes simplifies the process of reapplying them to the new theme, ensuring your site’s functionality and analytics remain intact.</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Update WordPress and plugins. Make sure you’re using their latest versions to avoid compatibility issues with the new theme.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152345AA-F873-3DDB-91E1-7761D7217D1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2A17787-BC52-932D-46E4-C76D1B9C1AD8}"/>
              </a:ext>
            </a:extLst>
          </p:cNvPr>
          <p:cNvSpPr>
            <a:spLocks noGrp="1"/>
          </p:cNvSpPr>
          <p:nvPr>
            <p:ph type="sldNum" sz="quarter" idx="12"/>
          </p:nvPr>
        </p:nvSpPr>
        <p:spPr/>
        <p:txBody>
          <a:bodyPr/>
          <a:lstStyle/>
          <a:p>
            <a:fld id="{0FD323F0-2125-4505-822B-C2047871690B}" type="slidenum">
              <a:rPr lang="en-US" smtClean="0"/>
              <a:t>113</a:t>
            </a:fld>
            <a:endParaRPr lang="en-US" dirty="0"/>
          </a:p>
        </p:txBody>
      </p:sp>
      <p:sp>
        <p:nvSpPr>
          <p:cNvPr id="7" name="Date Placeholder 6">
            <a:extLst>
              <a:ext uri="{FF2B5EF4-FFF2-40B4-BE49-F238E27FC236}">
                <a16:creationId xmlns:a16="http://schemas.microsoft.com/office/drawing/2014/main" id="{30750CF1-2EB6-9EE1-DCA6-88B7CFBB308D}"/>
              </a:ext>
            </a:extLst>
          </p:cNvPr>
          <p:cNvSpPr>
            <a:spLocks noGrp="1"/>
          </p:cNvSpPr>
          <p:nvPr>
            <p:ph type="dt" sz="half" idx="10"/>
          </p:nvPr>
        </p:nvSpPr>
        <p:spPr/>
        <p:txBody>
          <a:bodyPr/>
          <a:lstStyle/>
          <a:p>
            <a:fld id="{BA3C1777-5C7C-49C0-AFEC-606D9D728CE8}" type="datetime2">
              <a:rPr lang="en-US" smtClean="0"/>
              <a:t>Wednesday, August 14, 2024</a:t>
            </a:fld>
            <a:endParaRPr lang="en-US" dirty="0"/>
          </a:p>
        </p:txBody>
      </p:sp>
    </p:spTree>
    <p:extLst>
      <p:ext uri="{BB962C8B-B14F-4D97-AF65-F5344CB8AC3E}">
        <p14:creationId xmlns:p14="http://schemas.microsoft.com/office/powerpoint/2010/main" val="148162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Ways to install a WordPress theme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After completing all the necessary preparations, you’re ready to change your site’s theme. We’ll guide you through four installation methods, starting with the simplest. There are four (4) common ways of installing WordPress theme, which are: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Using the WordPress theme directory in the dashboard</a:t>
            </a: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Uploading a theme to WordPress</a:t>
            </a:r>
            <a:endParaRPr lang="en-US" dirty="0">
              <a:solidFill>
                <a:srgbClr val="36344D"/>
              </a:solidFill>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Adding a WordPress theme to the installation folder</a:t>
            </a: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Installing a WordPress theme using the WP-CLI</a:t>
            </a:r>
          </a:p>
          <a:p>
            <a:pPr algn="l"/>
            <a:r>
              <a:rPr lang="en-US" i="0" dirty="0">
                <a:solidFill>
                  <a:srgbClr val="36344D"/>
                </a:solidFill>
                <a:effectLst/>
                <a:latin typeface="Times New Roman" panose="02020603050405020304" pitchFamily="18" charset="0"/>
                <a:cs typeface="Times New Roman" panose="02020603050405020304" pitchFamily="18" charset="0"/>
              </a:rPr>
              <a:t>For the purpose of this course, we will focus on  1 and 2</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3B8D72ED-7DBF-5ABF-101C-9FE1018A897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6326ACC-9E10-0138-59B8-71D117F2C9DC}"/>
              </a:ext>
            </a:extLst>
          </p:cNvPr>
          <p:cNvSpPr>
            <a:spLocks noGrp="1"/>
          </p:cNvSpPr>
          <p:nvPr>
            <p:ph type="sldNum" sz="quarter" idx="12"/>
          </p:nvPr>
        </p:nvSpPr>
        <p:spPr/>
        <p:txBody>
          <a:bodyPr/>
          <a:lstStyle/>
          <a:p>
            <a:fld id="{0FD323F0-2125-4505-822B-C2047871690B}" type="slidenum">
              <a:rPr lang="en-US" smtClean="0"/>
              <a:t>114</a:t>
            </a:fld>
            <a:endParaRPr lang="en-US" dirty="0"/>
          </a:p>
        </p:txBody>
      </p:sp>
      <p:sp>
        <p:nvSpPr>
          <p:cNvPr id="7" name="Date Placeholder 6">
            <a:extLst>
              <a:ext uri="{FF2B5EF4-FFF2-40B4-BE49-F238E27FC236}">
                <a16:creationId xmlns:a16="http://schemas.microsoft.com/office/drawing/2014/main" id="{F9CBA0C6-5D89-C0AA-0C75-021261934098}"/>
              </a:ext>
            </a:extLst>
          </p:cNvPr>
          <p:cNvSpPr>
            <a:spLocks noGrp="1"/>
          </p:cNvSpPr>
          <p:nvPr>
            <p:ph type="dt" sz="half" idx="10"/>
          </p:nvPr>
        </p:nvSpPr>
        <p:spPr/>
        <p:txBody>
          <a:bodyPr/>
          <a:lstStyle/>
          <a:p>
            <a:fld id="{08AA19F2-ED47-4FD0-9DBC-78D85ABD393F}" type="datetime2">
              <a:rPr lang="en-US" smtClean="0"/>
              <a:t>Wednesday, August 14, 2024</a:t>
            </a:fld>
            <a:endParaRPr lang="en-US" dirty="0"/>
          </a:p>
        </p:txBody>
      </p:sp>
    </p:spTree>
    <p:extLst>
      <p:ext uri="{BB962C8B-B14F-4D97-AF65-F5344CB8AC3E}">
        <p14:creationId xmlns:p14="http://schemas.microsoft.com/office/powerpoint/2010/main" val="31734985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a:latin typeface="Times New Roman" panose="02020603050405020304" pitchFamily="18" charset="0"/>
                <a:cs typeface="Times New Roman" panose="02020603050405020304" pitchFamily="18" charset="0"/>
              </a:rPr>
              <a:t>Using the WordPress theme directory in the dashboard</a:t>
            </a:r>
            <a:endParaRPr lang="en-US"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This is the most easiest way to install themes on WordPress but you can only install free themes through this method so let's see how to do it. This method works for installing free themes in the official WordPress theme directory. Here’s how:</a:t>
            </a: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Log in to your WordPress admin page.</a:t>
            </a:r>
            <a:endParaRPr lang="en-US" dirty="0">
              <a:solidFill>
                <a:srgbClr val="36344D"/>
              </a:solidFill>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Head to </a:t>
            </a:r>
            <a:r>
              <a:rPr lang="en-US" b="1" i="0" dirty="0">
                <a:solidFill>
                  <a:srgbClr val="36344D"/>
                </a:solidFill>
                <a:effectLst/>
                <a:latin typeface="Times New Roman" panose="02020603050405020304" pitchFamily="18" charset="0"/>
                <a:cs typeface="Times New Roman" panose="02020603050405020304" pitchFamily="18" charset="0"/>
              </a:rPr>
              <a:t>Appearance → Themes </a:t>
            </a:r>
            <a:r>
              <a:rPr lang="en-US" i="0" dirty="0">
                <a:solidFill>
                  <a:srgbClr val="36344D"/>
                </a:solidFill>
                <a:effectLst/>
                <a:latin typeface="Times New Roman" panose="02020603050405020304" pitchFamily="18" charset="0"/>
                <a:cs typeface="Times New Roman" panose="02020603050405020304" pitchFamily="18" charset="0"/>
              </a:rPr>
              <a:t>from your WordPress dashboard, then select </a:t>
            </a:r>
            <a:r>
              <a:rPr lang="en-US" b="1" i="0" dirty="0">
                <a:solidFill>
                  <a:srgbClr val="36344D"/>
                </a:solidFill>
                <a:effectLst/>
                <a:latin typeface="Times New Roman" panose="02020603050405020304" pitchFamily="18" charset="0"/>
                <a:cs typeface="Times New Roman" panose="02020603050405020304" pitchFamily="18" charset="0"/>
              </a:rPr>
              <a:t>Add New Theme.</a:t>
            </a:r>
          </a:p>
          <a:p>
            <a:pPr marL="457200" indent="-457200" algn="l">
              <a:buFont typeface="+mj-lt"/>
              <a:buAutoNum type="arabicPeriod"/>
            </a:pP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8A327135-8DFD-FB65-F395-A42B12BB187E}"/>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B5BC419-7AAB-9AFC-7DE4-C15A212F43D8}"/>
              </a:ext>
            </a:extLst>
          </p:cNvPr>
          <p:cNvSpPr>
            <a:spLocks noGrp="1"/>
          </p:cNvSpPr>
          <p:nvPr>
            <p:ph type="sldNum" sz="quarter" idx="12"/>
          </p:nvPr>
        </p:nvSpPr>
        <p:spPr/>
        <p:txBody>
          <a:bodyPr/>
          <a:lstStyle/>
          <a:p>
            <a:fld id="{0FD323F0-2125-4505-822B-C2047871690B}" type="slidenum">
              <a:rPr lang="en-US" smtClean="0"/>
              <a:t>115</a:t>
            </a:fld>
            <a:endParaRPr lang="en-US" dirty="0"/>
          </a:p>
        </p:txBody>
      </p:sp>
      <p:sp>
        <p:nvSpPr>
          <p:cNvPr id="7" name="Date Placeholder 6">
            <a:extLst>
              <a:ext uri="{FF2B5EF4-FFF2-40B4-BE49-F238E27FC236}">
                <a16:creationId xmlns:a16="http://schemas.microsoft.com/office/drawing/2014/main" id="{083DCDCF-B3AB-0570-D1E3-BA9837BA67B5}"/>
              </a:ext>
            </a:extLst>
          </p:cNvPr>
          <p:cNvSpPr>
            <a:spLocks noGrp="1"/>
          </p:cNvSpPr>
          <p:nvPr>
            <p:ph type="dt" sz="half" idx="10"/>
          </p:nvPr>
        </p:nvSpPr>
        <p:spPr/>
        <p:txBody>
          <a:bodyPr/>
          <a:lstStyle/>
          <a:p>
            <a:fld id="{B8367558-E9E7-4739-A581-26F066377394}" type="datetime2">
              <a:rPr lang="en-US" smtClean="0"/>
              <a:t>Wednesday, August 14, 2024</a:t>
            </a:fld>
            <a:endParaRPr lang="en-US" dirty="0"/>
          </a:p>
        </p:txBody>
      </p:sp>
    </p:spTree>
    <p:extLst>
      <p:ext uri="{BB962C8B-B14F-4D97-AF65-F5344CB8AC3E}">
        <p14:creationId xmlns:p14="http://schemas.microsoft.com/office/powerpoint/2010/main" val="35552678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Using the WordPress theme directory in the dashboard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C149817-BEA7-E7BF-144B-48EFA65C8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8"/>
            <a:ext cx="10999519" cy="4754563"/>
          </a:xfrm>
          <a:prstGeom prst="rect">
            <a:avLst/>
          </a:prstGeom>
        </p:spPr>
      </p:pic>
      <p:sp>
        <p:nvSpPr>
          <p:cNvPr id="5" name="Footer Placeholder 4">
            <a:extLst>
              <a:ext uri="{FF2B5EF4-FFF2-40B4-BE49-F238E27FC236}">
                <a16:creationId xmlns:a16="http://schemas.microsoft.com/office/drawing/2014/main" id="{3B70A5D5-DE88-5C1A-7793-0AA0D56E4797}"/>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F23B8529-F080-198C-40B4-42586D556D1B}"/>
              </a:ext>
            </a:extLst>
          </p:cNvPr>
          <p:cNvSpPr>
            <a:spLocks noGrp="1"/>
          </p:cNvSpPr>
          <p:nvPr>
            <p:ph type="sldNum" sz="quarter" idx="12"/>
          </p:nvPr>
        </p:nvSpPr>
        <p:spPr/>
        <p:txBody>
          <a:bodyPr/>
          <a:lstStyle/>
          <a:p>
            <a:fld id="{0FD323F0-2125-4505-822B-C2047871690B}" type="slidenum">
              <a:rPr lang="en-US" smtClean="0"/>
              <a:t>116</a:t>
            </a:fld>
            <a:endParaRPr lang="en-US" dirty="0"/>
          </a:p>
        </p:txBody>
      </p:sp>
      <p:sp>
        <p:nvSpPr>
          <p:cNvPr id="8" name="Date Placeholder 7">
            <a:extLst>
              <a:ext uri="{FF2B5EF4-FFF2-40B4-BE49-F238E27FC236}">
                <a16:creationId xmlns:a16="http://schemas.microsoft.com/office/drawing/2014/main" id="{23B9FFF7-3F9C-C75E-DEAE-25A999911E1D}"/>
              </a:ext>
            </a:extLst>
          </p:cNvPr>
          <p:cNvSpPr>
            <a:spLocks noGrp="1"/>
          </p:cNvSpPr>
          <p:nvPr>
            <p:ph type="dt" sz="half" idx="10"/>
          </p:nvPr>
        </p:nvSpPr>
        <p:spPr/>
        <p:txBody>
          <a:bodyPr/>
          <a:lstStyle/>
          <a:p>
            <a:fld id="{9BFCA459-ECD8-42F4-A2DF-A40208B1209A}" type="datetime2">
              <a:rPr lang="en-US" smtClean="0"/>
              <a:t>Wednesday, August 14, 2024</a:t>
            </a:fld>
            <a:endParaRPr lang="en-US" dirty="0"/>
          </a:p>
        </p:txBody>
      </p:sp>
    </p:spTree>
    <p:extLst>
      <p:ext uri="{BB962C8B-B14F-4D97-AF65-F5344CB8AC3E}">
        <p14:creationId xmlns:p14="http://schemas.microsoft.com/office/powerpoint/2010/main" val="9935870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Using the WordPress theme directory in the dashboard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3. Use the filter function and search bar to narrow down your options. Hover over a theme and hit </a:t>
            </a:r>
            <a:r>
              <a:rPr lang="en-US" b="1" i="0" dirty="0">
                <a:solidFill>
                  <a:srgbClr val="36344D"/>
                </a:solidFill>
                <a:effectLst/>
                <a:latin typeface="Times New Roman" panose="02020603050405020304" pitchFamily="18" charset="0"/>
                <a:cs typeface="Times New Roman" panose="02020603050405020304" pitchFamily="18" charset="0"/>
              </a:rPr>
              <a:t>Preview</a:t>
            </a:r>
            <a:r>
              <a:rPr lang="en-US" i="0" dirty="0">
                <a:solidFill>
                  <a:srgbClr val="36344D"/>
                </a:solidFill>
                <a:effectLst/>
                <a:latin typeface="Times New Roman" panose="02020603050405020304" pitchFamily="18" charset="0"/>
                <a:cs typeface="Times New Roman" panose="02020603050405020304" pitchFamily="18" charset="0"/>
              </a:rPr>
              <a:t> to see its designs. Once you find your desired theme, click </a:t>
            </a:r>
            <a:r>
              <a:rPr lang="en-US" b="1" i="0" dirty="0">
                <a:solidFill>
                  <a:srgbClr val="36344D"/>
                </a:solidFill>
                <a:effectLst/>
                <a:latin typeface="Times New Roman" panose="02020603050405020304" pitchFamily="18" charset="0"/>
                <a:cs typeface="Times New Roman" panose="02020603050405020304" pitchFamily="18" charset="0"/>
              </a:rPr>
              <a:t>Install</a:t>
            </a:r>
            <a:r>
              <a:rPr lang="en-US" i="0" dirty="0">
                <a:solidFill>
                  <a:srgbClr val="36344D"/>
                </a:solidFill>
                <a:effectLst/>
                <a:latin typeface="Times New Roman" panose="02020603050405020304" pitchFamily="18" charset="0"/>
                <a:cs typeface="Times New Roman" panose="02020603050405020304" pitchFamily="18" charset="0"/>
              </a:rPr>
              <a:t>.</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B51CA47-78CA-97B2-DCA4-33F574FD4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29607"/>
            <a:ext cx="11309267" cy="4287773"/>
          </a:xfrm>
          <a:prstGeom prst="rect">
            <a:avLst/>
          </a:prstGeom>
        </p:spPr>
      </p:pic>
      <p:sp>
        <p:nvSpPr>
          <p:cNvPr id="5" name="Footer Placeholder 4">
            <a:extLst>
              <a:ext uri="{FF2B5EF4-FFF2-40B4-BE49-F238E27FC236}">
                <a16:creationId xmlns:a16="http://schemas.microsoft.com/office/drawing/2014/main" id="{54723E72-D872-DCF7-048B-EAEF977F68F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CF1552F-6705-0B27-2F3E-B19836BFD771}"/>
              </a:ext>
            </a:extLst>
          </p:cNvPr>
          <p:cNvSpPr>
            <a:spLocks noGrp="1"/>
          </p:cNvSpPr>
          <p:nvPr>
            <p:ph type="sldNum" sz="quarter" idx="12"/>
          </p:nvPr>
        </p:nvSpPr>
        <p:spPr/>
        <p:txBody>
          <a:bodyPr/>
          <a:lstStyle/>
          <a:p>
            <a:fld id="{0FD323F0-2125-4505-822B-C2047871690B}" type="slidenum">
              <a:rPr lang="en-US" smtClean="0"/>
              <a:t>117</a:t>
            </a:fld>
            <a:endParaRPr lang="en-US" dirty="0"/>
          </a:p>
        </p:txBody>
      </p:sp>
      <p:sp>
        <p:nvSpPr>
          <p:cNvPr id="8" name="Date Placeholder 7">
            <a:extLst>
              <a:ext uri="{FF2B5EF4-FFF2-40B4-BE49-F238E27FC236}">
                <a16:creationId xmlns:a16="http://schemas.microsoft.com/office/drawing/2014/main" id="{8AE030C2-244C-86F2-8596-D4EEF104CCA7}"/>
              </a:ext>
            </a:extLst>
          </p:cNvPr>
          <p:cNvSpPr>
            <a:spLocks noGrp="1"/>
          </p:cNvSpPr>
          <p:nvPr>
            <p:ph type="dt" sz="half" idx="10"/>
          </p:nvPr>
        </p:nvSpPr>
        <p:spPr/>
        <p:txBody>
          <a:bodyPr/>
          <a:lstStyle/>
          <a:p>
            <a:fld id="{E9135C70-48D1-41C2-B714-E2AD747A0432}" type="datetime2">
              <a:rPr lang="en-US" smtClean="0"/>
              <a:t>Wednesday, August 14, 2024</a:t>
            </a:fld>
            <a:endParaRPr lang="en-US" dirty="0"/>
          </a:p>
        </p:txBody>
      </p:sp>
    </p:spTree>
    <p:extLst>
      <p:ext uri="{BB962C8B-B14F-4D97-AF65-F5344CB8AC3E}">
        <p14:creationId xmlns:p14="http://schemas.microsoft.com/office/powerpoint/2010/main" val="42466103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Using the WordPress theme directory in the dashboard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4. After the installation is complete, the </a:t>
            </a:r>
            <a:r>
              <a:rPr lang="en-US" b="1" i="0" dirty="0">
                <a:solidFill>
                  <a:srgbClr val="36344D"/>
                </a:solidFill>
                <a:effectLst/>
                <a:latin typeface="Times New Roman" panose="02020603050405020304" pitchFamily="18" charset="0"/>
                <a:cs typeface="Times New Roman" panose="02020603050405020304" pitchFamily="18" charset="0"/>
              </a:rPr>
              <a:t>Activate</a:t>
            </a:r>
            <a:r>
              <a:rPr lang="en-US" i="0" dirty="0">
                <a:solidFill>
                  <a:srgbClr val="36344D"/>
                </a:solidFill>
                <a:effectLst/>
                <a:latin typeface="Times New Roman" panose="02020603050405020304" pitchFamily="18" charset="0"/>
                <a:cs typeface="Times New Roman" panose="02020603050405020304" pitchFamily="18" charset="0"/>
              </a:rPr>
              <a:t> button will appear. Click on it to start using your new theme. Repeat this step to switch to another installed theme.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FAD748B-AFE4-845C-C831-A8FA5EF72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418" y="2512105"/>
            <a:ext cx="5143500" cy="4105275"/>
          </a:xfrm>
          <a:prstGeom prst="rect">
            <a:avLst/>
          </a:prstGeom>
        </p:spPr>
      </p:pic>
      <p:sp>
        <p:nvSpPr>
          <p:cNvPr id="5" name="Footer Placeholder 4">
            <a:extLst>
              <a:ext uri="{FF2B5EF4-FFF2-40B4-BE49-F238E27FC236}">
                <a16:creationId xmlns:a16="http://schemas.microsoft.com/office/drawing/2014/main" id="{8DB158E2-1636-D7AB-9E3A-44AF2A9E786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7713C2C6-C84F-4281-F0BA-12E024DCA357}"/>
              </a:ext>
            </a:extLst>
          </p:cNvPr>
          <p:cNvSpPr>
            <a:spLocks noGrp="1"/>
          </p:cNvSpPr>
          <p:nvPr>
            <p:ph type="sldNum" sz="quarter" idx="12"/>
          </p:nvPr>
        </p:nvSpPr>
        <p:spPr/>
        <p:txBody>
          <a:bodyPr/>
          <a:lstStyle/>
          <a:p>
            <a:fld id="{0FD323F0-2125-4505-822B-C2047871690B}" type="slidenum">
              <a:rPr lang="en-US" smtClean="0"/>
              <a:t>118</a:t>
            </a:fld>
            <a:endParaRPr lang="en-US" dirty="0"/>
          </a:p>
        </p:txBody>
      </p:sp>
      <p:sp>
        <p:nvSpPr>
          <p:cNvPr id="8" name="Date Placeholder 7">
            <a:extLst>
              <a:ext uri="{FF2B5EF4-FFF2-40B4-BE49-F238E27FC236}">
                <a16:creationId xmlns:a16="http://schemas.microsoft.com/office/drawing/2014/main" id="{76E45500-DF17-CB60-5825-4AE13932F0C6}"/>
              </a:ext>
            </a:extLst>
          </p:cNvPr>
          <p:cNvSpPr>
            <a:spLocks noGrp="1"/>
          </p:cNvSpPr>
          <p:nvPr>
            <p:ph type="dt" sz="half" idx="10"/>
          </p:nvPr>
        </p:nvSpPr>
        <p:spPr/>
        <p:txBody>
          <a:bodyPr/>
          <a:lstStyle/>
          <a:p>
            <a:fld id="{B9975651-2162-4843-9BB3-98741F03E9BE}" type="datetime2">
              <a:rPr lang="en-US" smtClean="0"/>
              <a:t>Wednesday, August 14, 2024</a:t>
            </a:fld>
            <a:endParaRPr lang="en-US" dirty="0"/>
          </a:p>
        </p:txBody>
      </p:sp>
    </p:spTree>
    <p:extLst>
      <p:ext uri="{BB962C8B-B14F-4D97-AF65-F5344CB8AC3E}">
        <p14:creationId xmlns:p14="http://schemas.microsoft.com/office/powerpoint/2010/main" val="29383361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Uploading a theme to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If you want to use a WordPress theme from a third-party platform, you need to upload it to the website manually. This method also applies to premium themes that require you to download assets after purchasing.</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The installation process is just as straightforward as the first method. Here’s how:</a:t>
            </a:r>
          </a:p>
          <a:p>
            <a:pPr algn="l"/>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Go to </a:t>
            </a:r>
            <a:r>
              <a:rPr lang="en-US" b="1" i="0" dirty="0">
                <a:solidFill>
                  <a:srgbClr val="36344D"/>
                </a:solidFill>
                <a:effectLst/>
                <a:latin typeface="Times New Roman" panose="02020603050405020304" pitchFamily="18" charset="0"/>
                <a:cs typeface="Times New Roman" panose="02020603050405020304" pitchFamily="18" charset="0"/>
              </a:rPr>
              <a:t>Appearance → Themes → Add New Theme </a:t>
            </a:r>
            <a:r>
              <a:rPr lang="en-US" i="0" dirty="0">
                <a:solidFill>
                  <a:srgbClr val="36344D"/>
                </a:solidFill>
                <a:effectLst/>
                <a:latin typeface="Times New Roman" panose="02020603050405020304" pitchFamily="18" charset="0"/>
                <a:cs typeface="Times New Roman" panose="02020603050405020304" pitchFamily="18" charset="0"/>
              </a:rPr>
              <a:t>from the WordPress dashboard, then hit the </a:t>
            </a:r>
            <a:r>
              <a:rPr lang="en-US" b="1" i="0" dirty="0">
                <a:solidFill>
                  <a:srgbClr val="36344D"/>
                </a:solidFill>
                <a:effectLst/>
                <a:latin typeface="Times New Roman" panose="02020603050405020304" pitchFamily="18" charset="0"/>
                <a:cs typeface="Times New Roman" panose="02020603050405020304" pitchFamily="18" charset="0"/>
              </a:rPr>
              <a:t>Upload</a:t>
            </a:r>
            <a:r>
              <a:rPr lang="en-US"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Theme</a:t>
            </a:r>
            <a:r>
              <a:rPr lang="en-US" i="0" dirty="0">
                <a:solidFill>
                  <a:srgbClr val="36344D"/>
                </a:solidFill>
                <a:effectLst/>
                <a:latin typeface="Times New Roman" panose="02020603050405020304" pitchFamily="18" charset="0"/>
                <a:cs typeface="Times New Roman" panose="02020603050405020304" pitchFamily="18" charset="0"/>
              </a:rPr>
              <a:t> button.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40258604-1CFC-1695-2AB9-9E4EDCE4565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0AE8865-7EC9-CF3F-C950-6DAFA442C953}"/>
              </a:ext>
            </a:extLst>
          </p:cNvPr>
          <p:cNvSpPr>
            <a:spLocks noGrp="1"/>
          </p:cNvSpPr>
          <p:nvPr>
            <p:ph type="sldNum" sz="quarter" idx="12"/>
          </p:nvPr>
        </p:nvSpPr>
        <p:spPr/>
        <p:txBody>
          <a:bodyPr/>
          <a:lstStyle/>
          <a:p>
            <a:fld id="{0FD323F0-2125-4505-822B-C2047871690B}" type="slidenum">
              <a:rPr lang="en-US" smtClean="0"/>
              <a:t>119</a:t>
            </a:fld>
            <a:endParaRPr lang="en-US" dirty="0"/>
          </a:p>
        </p:txBody>
      </p:sp>
      <p:sp>
        <p:nvSpPr>
          <p:cNvPr id="7" name="Date Placeholder 6">
            <a:extLst>
              <a:ext uri="{FF2B5EF4-FFF2-40B4-BE49-F238E27FC236}">
                <a16:creationId xmlns:a16="http://schemas.microsoft.com/office/drawing/2014/main" id="{8C0431DB-94AB-2CD8-B75F-8EAB6FD1879C}"/>
              </a:ext>
            </a:extLst>
          </p:cNvPr>
          <p:cNvSpPr>
            <a:spLocks noGrp="1"/>
          </p:cNvSpPr>
          <p:nvPr>
            <p:ph type="dt" sz="half" idx="10"/>
          </p:nvPr>
        </p:nvSpPr>
        <p:spPr/>
        <p:txBody>
          <a:bodyPr/>
          <a:lstStyle/>
          <a:p>
            <a:fld id="{25212CF2-4703-4A09-8B11-13D19FEAADF8}" type="datetime2">
              <a:rPr lang="en-US" smtClean="0"/>
              <a:t>Wednesday, August 14, 2024</a:t>
            </a:fld>
            <a:endParaRPr lang="en-US" dirty="0"/>
          </a:p>
        </p:txBody>
      </p:sp>
    </p:spTree>
    <p:extLst>
      <p:ext uri="{BB962C8B-B14F-4D97-AF65-F5344CB8AC3E}">
        <p14:creationId xmlns:p14="http://schemas.microsoft.com/office/powerpoint/2010/main" val="110256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1" i="0" u="sng" dirty="0" err="1">
                <a:solidFill>
                  <a:srgbClr val="472D94"/>
                </a:solidFill>
                <a:effectLst/>
                <a:latin typeface="Times New Roman" panose="02020603050405020304" pitchFamily="18" charset="0"/>
                <a:cs typeface="Times New Roman" panose="02020603050405020304" pitchFamily="18" charset="0"/>
                <a:hlinkClick r:id="rId2"/>
              </a:rPr>
              <a:t>PrestaShop</a:t>
            </a:r>
            <a:endParaRPr lang="en-US" b="1" i="0" u="sng" dirty="0">
              <a:solidFill>
                <a:srgbClr val="472D94"/>
              </a:solidFill>
              <a:effectLst/>
              <a:latin typeface="Times New Roman" panose="02020603050405020304" pitchFamily="18" charset="0"/>
              <a:cs typeface="Times New Roman" panose="02020603050405020304" pitchFamily="18" charset="0"/>
            </a:endParaRP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FC2B3D0-337A-426F-839B-485B6A048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906"/>
            <a:ext cx="12192000" cy="4941094"/>
          </a:xfrm>
          <a:prstGeom prst="rect">
            <a:avLst/>
          </a:prstGeom>
        </p:spPr>
      </p:pic>
      <p:sp>
        <p:nvSpPr>
          <p:cNvPr id="4" name="Footer Placeholder 3">
            <a:extLst>
              <a:ext uri="{FF2B5EF4-FFF2-40B4-BE49-F238E27FC236}">
                <a16:creationId xmlns:a16="http://schemas.microsoft.com/office/drawing/2014/main" id="{A863C29E-4D4B-DF3F-FB09-AD643B2907F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A321256-65D2-F6B4-1E65-6B45EC3AC0B2}"/>
              </a:ext>
            </a:extLst>
          </p:cNvPr>
          <p:cNvSpPr>
            <a:spLocks noGrp="1"/>
          </p:cNvSpPr>
          <p:nvPr>
            <p:ph type="sldNum" sz="quarter" idx="12"/>
          </p:nvPr>
        </p:nvSpPr>
        <p:spPr/>
        <p:txBody>
          <a:bodyPr/>
          <a:lstStyle/>
          <a:p>
            <a:fld id="{0FD323F0-2125-4505-822B-C2047871690B}" type="slidenum">
              <a:rPr lang="en-US" smtClean="0"/>
              <a:t>12</a:t>
            </a:fld>
            <a:endParaRPr lang="en-US" dirty="0"/>
          </a:p>
        </p:txBody>
      </p:sp>
      <p:sp>
        <p:nvSpPr>
          <p:cNvPr id="7" name="Date Placeholder 6">
            <a:extLst>
              <a:ext uri="{FF2B5EF4-FFF2-40B4-BE49-F238E27FC236}">
                <a16:creationId xmlns:a16="http://schemas.microsoft.com/office/drawing/2014/main" id="{0F2B5136-2795-A8A7-7287-DFC31CB30128}"/>
              </a:ext>
            </a:extLst>
          </p:cNvPr>
          <p:cNvSpPr>
            <a:spLocks noGrp="1"/>
          </p:cNvSpPr>
          <p:nvPr>
            <p:ph type="dt" sz="half" idx="10"/>
          </p:nvPr>
        </p:nvSpPr>
        <p:spPr/>
        <p:txBody>
          <a:bodyPr/>
          <a:lstStyle/>
          <a:p>
            <a:fld id="{4E291CF0-19E2-4CE5-94B8-3289AAB5AF79}" type="datetime2">
              <a:rPr lang="en-US" smtClean="0"/>
              <a:t>Wednesday, August 14, 2024</a:t>
            </a:fld>
            <a:endParaRPr lang="en-US" dirty="0"/>
          </a:p>
        </p:txBody>
      </p:sp>
    </p:spTree>
    <p:extLst>
      <p:ext uri="{BB962C8B-B14F-4D97-AF65-F5344CB8AC3E}">
        <p14:creationId xmlns:p14="http://schemas.microsoft.com/office/powerpoint/2010/main" val="12503296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Uploading a theme to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9CA540CC-A5F8-6334-C2B0-B13DCE728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270000"/>
            <a:ext cx="11162232" cy="5480462"/>
          </a:xfrm>
          <a:prstGeom prst="rect">
            <a:avLst/>
          </a:prstGeom>
        </p:spPr>
      </p:pic>
      <p:sp>
        <p:nvSpPr>
          <p:cNvPr id="5" name="Footer Placeholder 4">
            <a:extLst>
              <a:ext uri="{FF2B5EF4-FFF2-40B4-BE49-F238E27FC236}">
                <a16:creationId xmlns:a16="http://schemas.microsoft.com/office/drawing/2014/main" id="{96CEFD1B-4AB0-1F6F-F01C-FABA16F1BD23}"/>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DCBCC469-B0E1-B5F7-AF46-36D64A57AACB}"/>
              </a:ext>
            </a:extLst>
          </p:cNvPr>
          <p:cNvSpPr>
            <a:spLocks noGrp="1"/>
          </p:cNvSpPr>
          <p:nvPr>
            <p:ph type="sldNum" sz="quarter" idx="12"/>
          </p:nvPr>
        </p:nvSpPr>
        <p:spPr/>
        <p:txBody>
          <a:bodyPr/>
          <a:lstStyle/>
          <a:p>
            <a:fld id="{0FD323F0-2125-4505-822B-C2047871690B}" type="slidenum">
              <a:rPr lang="en-US" smtClean="0"/>
              <a:t>120</a:t>
            </a:fld>
            <a:endParaRPr lang="en-US" dirty="0"/>
          </a:p>
        </p:txBody>
      </p:sp>
      <p:sp>
        <p:nvSpPr>
          <p:cNvPr id="8" name="Date Placeholder 7">
            <a:extLst>
              <a:ext uri="{FF2B5EF4-FFF2-40B4-BE49-F238E27FC236}">
                <a16:creationId xmlns:a16="http://schemas.microsoft.com/office/drawing/2014/main" id="{A203E3F2-F84B-E7CD-9CF6-292237654BD6}"/>
              </a:ext>
            </a:extLst>
          </p:cNvPr>
          <p:cNvSpPr>
            <a:spLocks noGrp="1"/>
          </p:cNvSpPr>
          <p:nvPr>
            <p:ph type="dt" sz="half" idx="10"/>
          </p:nvPr>
        </p:nvSpPr>
        <p:spPr/>
        <p:txBody>
          <a:bodyPr/>
          <a:lstStyle/>
          <a:p>
            <a:fld id="{1EA91524-E444-44D3-BF4C-6604EB83E676}" type="datetime2">
              <a:rPr lang="en-US" smtClean="0"/>
              <a:t>Wednesday, August 14, 2024</a:t>
            </a:fld>
            <a:endParaRPr lang="en-US" dirty="0"/>
          </a:p>
        </p:txBody>
      </p:sp>
    </p:spTree>
    <p:extLst>
      <p:ext uri="{BB962C8B-B14F-4D97-AF65-F5344CB8AC3E}">
        <p14:creationId xmlns:p14="http://schemas.microsoft.com/office/powerpoint/2010/main" val="42675600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Uploading a theme to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Upload the theme’s ZIP file you downloaded from the third-party platform and hit Install now.</a:t>
            </a:r>
          </a:p>
          <a:p>
            <a:pPr marL="342900" indent="-342900" algn="l">
              <a:buFont typeface="Wingdings" panose="05000000000000000000" pitchFamily="2" charset="2"/>
              <a:buChar char="Ø"/>
            </a:pP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F0096CB-39E4-2DBF-8CAB-D3347E91B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380665"/>
            <a:ext cx="11439896" cy="2746375"/>
          </a:xfrm>
          <a:prstGeom prst="rect">
            <a:avLst/>
          </a:prstGeom>
        </p:spPr>
      </p:pic>
      <p:sp>
        <p:nvSpPr>
          <p:cNvPr id="5" name="Footer Placeholder 4">
            <a:extLst>
              <a:ext uri="{FF2B5EF4-FFF2-40B4-BE49-F238E27FC236}">
                <a16:creationId xmlns:a16="http://schemas.microsoft.com/office/drawing/2014/main" id="{07714CE7-671D-8415-5480-FCCA0C60B93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54BDD70A-2C6C-960A-03CA-8FCF4B97CFFD}"/>
              </a:ext>
            </a:extLst>
          </p:cNvPr>
          <p:cNvSpPr>
            <a:spLocks noGrp="1"/>
          </p:cNvSpPr>
          <p:nvPr>
            <p:ph type="sldNum" sz="quarter" idx="12"/>
          </p:nvPr>
        </p:nvSpPr>
        <p:spPr/>
        <p:txBody>
          <a:bodyPr/>
          <a:lstStyle/>
          <a:p>
            <a:fld id="{0FD323F0-2125-4505-822B-C2047871690B}" type="slidenum">
              <a:rPr lang="en-US" smtClean="0"/>
              <a:t>121</a:t>
            </a:fld>
            <a:endParaRPr lang="en-US" dirty="0"/>
          </a:p>
        </p:txBody>
      </p:sp>
      <p:sp>
        <p:nvSpPr>
          <p:cNvPr id="8" name="Date Placeholder 7">
            <a:extLst>
              <a:ext uri="{FF2B5EF4-FFF2-40B4-BE49-F238E27FC236}">
                <a16:creationId xmlns:a16="http://schemas.microsoft.com/office/drawing/2014/main" id="{28D3839D-0393-202C-3CDB-F20866230F02}"/>
              </a:ext>
            </a:extLst>
          </p:cNvPr>
          <p:cNvSpPr>
            <a:spLocks noGrp="1"/>
          </p:cNvSpPr>
          <p:nvPr>
            <p:ph type="dt" sz="half" idx="10"/>
          </p:nvPr>
        </p:nvSpPr>
        <p:spPr/>
        <p:txBody>
          <a:bodyPr/>
          <a:lstStyle/>
          <a:p>
            <a:fld id="{4A567554-980F-4ADC-B052-7841B6C5EDD4}" type="datetime2">
              <a:rPr lang="en-US" smtClean="0"/>
              <a:t>Wednesday, August 14, 2024</a:t>
            </a:fld>
            <a:endParaRPr lang="en-US" dirty="0"/>
          </a:p>
        </p:txBody>
      </p:sp>
    </p:spTree>
    <p:extLst>
      <p:ext uri="{BB962C8B-B14F-4D97-AF65-F5344CB8AC3E}">
        <p14:creationId xmlns:p14="http://schemas.microsoft.com/office/powerpoint/2010/main" val="23596584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Uploading a theme to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After installing the theme, you’ll see the option to Preview or Activate it. Click the latter to start using the new theme.</a:t>
            </a:r>
          </a:p>
          <a:p>
            <a:pPr marL="342900" indent="-342900" algn="l">
              <a:buFont typeface="Wingdings" panose="05000000000000000000" pitchFamily="2" charset="2"/>
              <a:buChar char="Ø"/>
            </a:pP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EAA8AEA-275A-7843-DC8D-CC8960C4F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0" y="2213809"/>
            <a:ext cx="11091761" cy="4547938"/>
          </a:xfrm>
          <a:prstGeom prst="rect">
            <a:avLst/>
          </a:prstGeom>
        </p:spPr>
      </p:pic>
      <p:sp>
        <p:nvSpPr>
          <p:cNvPr id="5" name="Footer Placeholder 4">
            <a:extLst>
              <a:ext uri="{FF2B5EF4-FFF2-40B4-BE49-F238E27FC236}">
                <a16:creationId xmlns:a16="http://schemas.microsoft.com/office/drawing/2014/main" id="{4D53CD83-12BF-4AFC-A3F6-25BF9754B7D7}"/>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1B221208-31BE-8341-0E1A-1F06CB266A3C}"/>
              </a:ext>
            </a:extLst>
          </p:cNvPr>
          <p:cNvSpPr>
            <a:spLocks noGrp="1"/>
          </p:cNvSpPr>
          <p:nvPr>
            <p:ph type="sldNum" sz="quarter" idx="12"/>
          </p:nvPr>
        </p:nvSpPr>
        <p:spPr/>
        <p:txBody>
          <a:bodyPr/>
          <a:lstStyle/>
          <a:p>
            <a:fld id="{0FD323F0-2125-4505-822B-C2047871690B}" type="slidenum">
              <a:rPr lang="en-US" smtClean="0"/>
              <a:t>122</a:t>
            </a:fld>
            <a:endParaRPr lang="en-US" dirty="0"/>
          </a:p>
        </p:txBody>
      </p:sp>
      <p:sp>
        <p:nvSpPr>
          <p:cNvPr id="8" name="Date Placeholder 7">
            <a:extLst>
              <a:ext uri="{FF2B5EF4-FFF2-40B4-BE49-F238E27FC236}">
                <a16:creationId xmlns:a16="http://schemas.microsoft.com/office/drawing/2014/main" id="{2D78792A-1D5D-9C8E-1096-CC02B2E979E2}"/>
              </a:ext>
            </a:extLst>
          </p:cNvPr>
          <p:cNvSpPr>
            <a:spLocks noGrp="1"/>
          </p:cNvSpPr>
          <p:nvPr>
            <p:ph type="dt" sz="half" idx="10"/>
          </p:nvPr>
        </p:nvSpPr>
        <p:spPr/>
        <p:txBody>
          <a:bodyPr/>
          <a:lstStyle/>
          <a:p>
            <a:fld id="{D65ED277-251C-4D4A-8F1E-ADFD0A06387A}" type="datetime2">
              <a:rPr lang="en-US" smtClean="0"/>
              <a:t>Wednesday, August 14, 2024</a:t>
            </a:fld>
            <a:endParaRPr lang="en-US" dirty="0"/>
          </a:p>
        </p:txBody>
      </p:sp>
    </p:spTree>
    <p:extLst>
      <p:ext uri="{BB962C8B-B14F-4D97-AF65-F5344CB8AC3E}">
        <p14:creationId xmlns:p14="http://schemas.microsoft.com/office/powerpoint/2010/main" val="22478920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Uploading a theme to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You may like to watch the video illustration for uploading a theme for all the ways by following the URL below:</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hlinkClick r:id="rId2"/>
              </a:rPr>
              <a:t>https://youtu.be/-3bZwIEDmwA</a:t>
            </a: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Your WordPress theme decides how your website will look, so it’s essential to choose the right one and install it correctly.</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Let’s recap the five ways to install your chosen theme: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Through the WordPress theme directory in the dashboard.</a:t>
            </a: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Uploading the theme’s ZIP file through the dashboard. </a:t>
            </a: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Adding it to the installation folder using a File Manager or FTP client.</a:t>
            </a: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Uploading the WordPress theme files using WP-CLI.</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51E3A33E-617E-3611-C61E-A70F5CBB72D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9252DE7-16C8-F3B2-374E-7911A2920204}"/>
              </a:ext>
            </a:extLst>
          </p:cNvPr>
          <p:cNvSpPr>
            <a:spLocks noGrp="1"/>
          </p:cNvSpPr>
          <p:nvPr>
            <p:ph type="sldNum" sz="quarter" idx="12"/>
          </p:nvPr>
        </p:nvSpPr>
        <p:spPr/>
        <p:txBody>
          <a:bodyPr/>
          <a:lstStyle/>
          <a:p>
            <a:fld id="{0FD323F0-2125-4505-822B-C2047871690B}" type="slidenum">
              <a:rPr lang="en-US" smtClean="0"/>
              <a:t>123</a:t>
            </a:fld>
            <a:endParaRPr lang="en-US" dirty="0"/>
          </a:p>
        </p:txBody>
      </p:sp>
      <p:sp>
        <p:nvSpPr>
          <p:cNvPr id="7" name="Date Placeholder 6">
            <a:extLst>
              <a:ext uri="{FF2B5EF4-FFF2-40B4-BE49-F238E27FC236}">
                <a16:creationId xmlns:a16="http://schemas.microsoft.com/office/drawing/2014/main" id="{99E9E07D-1760-920D-B6D6-1B4D15BE63B6}"/>
              </a:ext>
            </a:extLst>
          </p:cNvPr>
          <p:cNvSpPr>
            <a:spLocks noGrp="1"/>
          </p:cNvSpPr>
          <p:nvPr>
            <p:ph type="dt" sz="half" idx="10"/>
          </p:nvPr>
        </p:nvSpPr>
        <p:spPr/>
        <p:txBody>
          <a:bodyPr/>
          <a:lstStyle/>
          <a:p>
            <a:fld id="{D87A2ABE-E57E-4366-91D3-D2F05D9C7054}" type="datetime2">
              <a:rPr lang="en-US" smtClean="0"/>
              <a:t>Wednesday, August 14, 2024</a:t>
            </a:fld>
            <a:endParaRPr lang="en-US" dirty="0"/>
          </a:p>
        </p:txBody>
      </p:sp>
    </p:spTree>
    <p:extLst>
      <p:ext uri="{BB962C8B-B14F-4D97-AF65-F5344CB8AC3E}">
        <p14:creationId xmlns:p14="http://schemas.microsoft.com/office/powerpoint/2010/main" val="10032288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Images, videos, and other media files can make a website more user-friendly, breaking up the rows of text with some much-needed color. However, not all new WordPress users know how to add new media files to their WordPress blog, what WordPress Media Library is, or how it is related to their website.</a:t>
            </a:r>
          </a:p>
          <a:p>
            <a:pPr algn="l"/>
            <a:r>
              <a:rPr lang="en-US" b="0" i="0" dirty="0">
                <a:solidFill>
                  <a:srgbClr val="36344D"/>
                </a:solidFill>
                <a:effectLst/>
                <a:latin typeface="Times New Roman" panose="02020603050405020304" pitchFamily="18" charset="0"/>
                <a:cs typeface="Times New Roman" panose="02020603050405020304" pitchFamily="18" charset="0"/>
              </a:rPr>
              <a:t>If that is the case with you, don’t worry – this article will explain all you need to know about WordPress Media Library, how it works, and how to upload and download files from it. We’ll also recommend six plugins for organizing your library.</a:t>
            </a:r>
          </a:p>
          <a:p>
            <a:pPr algn="l"/>
            <a:r>
              <a:rPr lang="en-US" b="1" i="0" dirty="0">
                <a:solidFill>
                  <a:srgbClr val="2F1C6A"/>
                </a:solidFill>
                <a:effectLst/>
                <a:latin typeface="Times New Roman" panose="02020603050405020304" pitchFamily="18" charset="0"/>
                <a:cs typeface="Times New Roman" panose="02020603050405020304" pitchFamily="18" charset="0"/>
              </a:rPr>
              <a:t>What Is WordPress Media Library?</a:t>
            </a:r>
          </a:p>
          <a:p>
            <a:pPr algn="l"/>
            <a:r>
              <a:rPr lang="en-US" b="0" i="0" dirty="0">
                <a:solidFill>
                  <a:srgbClr val="36344D"/>
                </a:solidFill>
                <a:effectLst/>
                <a:latin typeface="Times New Roman" panose="02020603050405020304" pitchFamily="18" charset="0"/>
                <a:cs typeface="Times New Roman" panose="02020603050405020304" pitchFamily="18" charset="0"/>
              </a:rPr>
              <a:t>WordPress Media Library is a directory that catalogs all media files uploaded to your site in one place.</a:t>
            </a:r>
          </a:p>
          <a:p>
            <a:pPr algn="l"/>
            <a:r>
              <a:rPr lang="en-US" b="0" i="0" dirty="0">
                <a:solidFill>
                  <a:srgbClr val="36344D"/>
                </a:solidFill>
                <a:effectLst/>
                <a:latin typeface="Times New Roman" panose="02020603050405020304" pitchFamily="18" charset="0"/>
                <a:cs typeface="Times New Roman" panose="02020603050405020304" pitchFamily="18" charset="0"/>
              </a:rPr>
              <a:t>You can access WordPress Media Library by clicking </a:t>
            </a:r>
            <a:r>
              <a:rPr lang="en-US" b="1" i="0" dirty="0">
                <a:solidFill>
                  <a:srgbClr val="36344D"/>
                </a:solidFill>
                <a:effectLst/>
                <a:latin typeface="Times New Roman" panose="02020603050405020304" pitchFamily="18" charset="0"/>
                <a:cs typeface="Times New Roman" panose="02020603050405020304" pitchFamily="18" charset="0"/>
              </a:rPr>
              <a:t>Media </a:t>
            </a:r>
            <a:r>
              <a:rPr lang="en-US" b="0" i="0" dirty="0">
                <a:solidFill>
                  <a:srgbClr val="36344D"/>
                </a:solidFill>
                <a:effectLst/>
                <a:latin typeface="Times New Roman" panose="02020603050405020304" pitchFamily="18" charset="0"/>
                <a:cs typeface="Times New Roman" panose="02020603050405020304" pitchFamily="18" charset="0"/>
              </a:rPr>
              <a:t>on the WordPress admin dashboard.</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ABBC699A-7A4C-012F-DAFB-09C3449181F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3C3096E-1BBF-663B-51D7-C165176AED5C}"/>
              </a:ext>
            </a:extLst>
          </p:cNvPr>
          <p:cNvSpPr>
            <a:spLocks noGrp="1"/>
          </p:cNvSpPr>
          <p:nvPr>
            <p:ph type="sldNum" sz="quarter" idx="12"/>
          </p:nvPr>
        </p:nvSpPr>
        <p:spPr/>
        <p:txBody>
          <a:bodyPr/>
          <a:lstStyle/>
          <a:p>
            <a:fld id="{0FD323F0-2125-4505-822B-C2047871690B}" type="slidenum">
              <a:rPr lang="en-US" smtClean="0"/>
              <a:t>124</a:t>
            </a:fld>
            <a:endParaRPr lang="en-US" dirty="0"/>
          </a:p>
        </p:txBody>
      </p:sp>
      <p:sp>
        <p:nvSpPr>
          <p:cNvPr id="7" name="Date Placeholder 6">
            <a:extLst>
              <a:ext uri="{FF2B5EF4-FFF2-40B4-BE49-F238E27FC236}">
                <a16:creationId xmlns:a16="http://schemas.microsoft.com/office/drawing/2014/main" id="{51F6904D-B250-DD23-D90F-C4587A1BFF0D}"/>
              </a:ext>
            </a:extLst>
          </p:cNvPr>
          <p:cNvSpPr>
            <a:spLocks noGrp="1"/>
          </p:cNvSpPr>
          <p:nvPr>
            <p:ph type="dt" sz="half" idx="10"/>
          </p:nvPr>
        </p:nvSpPr>
        <p:spPr/>
        <p:txBody>
          <a:bodyPr/>
          <a:lstStyle/>
          <a:p>
            <a:fld id="{90DF1CBE-EAD6-4274-8406-6DCAAF490FA0}" type="datetime2">
              <a:rPr lang="en-US" smtClean="0"/>
              <a:t>Wednesday, August 14, 2024</a:t>
            </a:fld>
            <a:endParaRPr lang="en-US" dirty="0"/>
          </a:p>
        </p:txBody>
      </p:sp>
    </p:spTree>
    <p:extLst>
      <p:ext uri="{BB962C8B-B14F-4D97-AF65-F5344CB8AC3E}">
        <p14:creationId xmlns:p14="http://schemas.microsoft.com/office/powerpoint/2010/main" val="25152523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4694E88-38A0-9239-AC87-8D6818CDB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454757"/>
            <a:ext cx="11309267" cy="4631531"/>
          </a:xfrm>
          <a:prstGeom prst="rect">
            <a:avLst/>
          </a:prstGeom>
        </p:spPr>
      </p:pic>
      <p:sp>
        <p:nvSpPr>
          <p:cNvPr id="5" name="Footer Placeholder 4">
            <a:extLst>
              <a:ext uri="{FF2B5EF4-FFF2-40B4-BE49-F238E27FC236}">
                <a16:creationId xmlns:a16="http://schemas.microsoft.com/office/drawing/2014/main" id="{23344EA9-87AB-CA28-C467-74B29E37F94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D6D11028-14EB-EB66-88D3-E440AF59C356}"/>
              </a:ext>
            </a:extLst>
          </p:cNvPr>
          <p:cNvSpPr>
            <a:spLocks noGrp="1"/>
          </p:cNvSpPr>
          <p:nvPr>
            <p:ph type="sldNum" sz="quarter" idx="12"/>
          </p:nvPr>
        </p:nvSpPr>
        <p:spPr/>
        <p:txBody>
          <a:bodyPr/>
          <a:lstStyle/>
          <a:p>
            <a:fld id="{0FD323F0-2125-4505-822B-C2047871690B}" type="slidenum">
              <a:rPr lang="en-US" smtClean="0"/>
              <a:t>125</a:t>
            </a:fld>
            <a:endParaRPr lang="en-US" dirty="0"/>
          </a:p>
        </p:txBody>
      </p:sp>
      <p:sp>
        <p:nvSpPr>
          <p:cNvPr id="8" name="Date Placeholder 7">
            <a:extLst>
              <a:ext uri="{FF2B5EF4-FFF2-40B4-BE49-F238E27FC236}">
                <a16:creationId xmlns:a16="http://schemas.microsoft.com/office/drawing/2014/main" id="{8511BBAC-5CBF-8B3C-8C38-44359B660554}"/>
              </a:ext>
            </a:extLst>
          </p:cNvPr>
          <p:cNvSpPr>
            <a:spLocks noGrp="1"/>
          </p:cNvSpPr>
          <p:nvPr>
            <p:ph type="dt" sz="half" idx="10"/>
          </p:nvPr>
        </p:nvSpPr>
        <p:spPr/>
        <p:txBody>
          <a:bodyPr/>
          <a:lstStyle/>
          <a:p>
            <a:fld id="{B2686C9C-20AE-490F-B365-CF4525DA8909}" type="datetime2">
              <a:rPr lang="en-US" smtClean="0"/>
              <a:t>Wednesday, August 14, 2024</a:t>
            </a:fld>
            <a:endParaRPr lang="en-US" dirty="0"/>
          </a:p>
        </p:txBody>
      </p:sp>
    </p:spTree>
    <p:extLst>
      <p:ext uri="{BB962C8B-B14F-4D97-AF65-F5344CB8AC3E}">
        <p14:creationId xmlns:p14="http://schemas.microsoft.com/office/powerpoint/2010/main" val="40301591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Upon accessing the </a:t>
            </a:r>
            <a:r>
              <a:rPr lang="en-US" b="1" i="0" dirty="0">
                <a:solidFill>
                  <a:srgbClr val="36344D"/>
                </a:solidFill>
                <a:effectLst/>
                <a:latin typeface="Times New Roman" panose="02020603050405020304" pitchFamily="18" charset="0"/>
                <a:cs typeface="Times New Roman" panose="02020603050405020304" pitchFamily="18" charset="0"/>
              </a:rPr>
              <a:t>Media Library </a:t>
            </a:r>
            <a:r>
              <a:rPr lang="en-US" b="0" i="0" dirty="0">
                <a:solidFill>
                  <a:srgbClr val="36344D"/>
                </a:solidFill>
                <a:effectLst/>
                <a:latin typeface="Times New Roman" panose="02020603050405020304" pitchFamily="18" charset="0"/>
                <a:cs typeface="Times New Roman" panose="02020603050405020304" pitchFamily="18" charset="0"/>
              </a:rPr>
              <a:t>page, you will see some options to browse files easily.</a:t>
            </a:r>
          </a:p>
          <a:p>
            <a:pPr algn="l"/>
            <a:r>
              <a:rPr lang="en-US" b="0" i="0" dirty="0">
                <a:solidFill>
                  <a:srgbClr val="36344D"/>
                </a:solidFill>
                <a:effectLst/>
                <a:latin typeface="Times New Roman" panose="02020603050405020304" pitchFamily="18" charset="0"/>
                <a:cs typeface="Times New Roman" panose="02020603050405020304" pitchFamily="18" charset="0"/>
              </a:rPr>
              <a:t>First, choose how you want to view the media items in your library. Click on the </a:t>
            </a:r>
            <a:r>
              <a:rPr lang="en-US" b="1" i="0" dirty="0">
                <a:solidFill>
                  <a:srgbClr val="36344D"/>
                </a:solidFill>
                <a:effectLst/>
                <a:latin typeface="Times New Roman" panose="02020603050405020304" pitchFamily="18" charset="0"/>
                <a:cs typeface="Times New Roman" panose="02020603050405020304" pitchFamily="18" charset="0"/>
              </a:rPr>
              <a:t>list icon </a:t>
            </a:r>
            <a:r>
              <a:rPr lang="en-US" b="0" i="0" dirty="0">
                <a:solidFill>
                  <a:srgbClr val="36344D"/>
                </a:solidFill>
                <a:effectLst/>
                <a:latin typeface="Times New Roman" panose="02020603050405020304" pitchFamily="18" charset="0"/>
                <a:cs typeface="Times New Roman" panose="02020603050405020304" pitchFamily="18" charset="0"/>
              </a:rPr>
              <a:t>to activate the media library </a:t>
            </a:r>
            <a:r>
              <a:rPr lang="en-US" b="1" i="0" dirty="0">
                <a:solidFill>
                  <a:srgbClr val="36344D"/>
                </a:solidFill>
                <a:effectLst/>
                <a:latin typeface="Times New Roman" panose="02020603050405020304" pitchFamily="18" charset="0"/>
                <a:cs typeface="Times New Roman" panose="02020603050405020304" pitchFamily="18" charset="0"/>
              </a:rPr>
              <a:t>list view</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FB274BC-CC2F-45CE-B774-C6B02AAAF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28" y="2633030"/>
            <a:ext cx="11210020" cy="4149945"/>
          </a:xfrm>
          <a:prstGeom prst="rect">
            <a:avLst/>
          </a:prstGeom>
        </p:spPr>
      </p:pic>
      <p:sp>
        <p:nvSpPr>
          <p:cNvPr id="5" name="Footer Placeholder 4">
            <a:extLst>
              <a:ext uri="{FF2B5EF4-FFF2-40B4-BE49-F238E27FC236}">
                <a16:creationId xmlns:a16="http://schemas.microsoft.com/office/drawing/2014/main" id="{4D359BCD-FEC8-E7A7-175F-9C8410C6FA6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875434E-2493-E491-8A63-B49395992126}"/>
              </a:ext>
            </a:extLst>
          </p:cNvPr>
          <p:cNvSpPr>
            <a:spLocks noGrp="1"/>
          </p:cNvSpPr>
          <p:nvPr>
            <p:ph type="sldNum" sz="quarter" idx="12"/>
          </p:nvPr>
        </p:nvSpPr>
        <p:spPr/>
        <p:txBody>
          <a:bodyPr/>
          <a:lstStyle/>
          <a:p>
            <a:fld id="{0FD323F0-2125-4505-822B-C2047871690B}" type="slidenum">
              <a:rPr lang="en-US" smtClean="0"/>
              <a:t>126</a:t>
            </a:fld>
            <a:endParaRPr lang="en-US" dirty="0"/>
          </a:p>
        </p:txBody>
      </p:sp>
      <p:sp>
        <p:nvSpPr>
          <p:cNvPr id="8" name="Date Placeholder 7">
            <a:extLst>
              <a:ext uri="{FF2B5EF4-FFF2-40B4-BE49-F238E27FC236}">
                <a16:creationId xmlns:a16="http://schemas.microsoft.com/office/drawing/2014/main" id="{2D631D35-9965-E319-C3E2-AA8A5D2EF233}"/>
              </a:ext>
            </a:extLst>
          </p:cNvPr>
          <p:cNvSpPr>
            <a:spLocks noGrp="1"/>
          </p:cNvSpPr>
          <p:nvPr>
            <p:ph type="dt" sz="half" idx="10"/>
          </p:nvPr>
        </p:nvSpPr>
        <p:spPr/>
        <p:txBody>
          <a:bodyPr/>
          <a:lstStyle/>
          <a:p>
            <a:fld id="{40F18457-6CC7-4584-BB40-95E8276F3D1A}" type="datetime2">
              <a:rPr lang="en-US" smtClean="0"/>
              <a:t>Wednesday, August 14, 2024</a:t>
            </a:fld>
            <a:endParaRPr lang="en-US" dirty="0"/>
          </a:p>
        </p:txBody>
      </p:sp>
    </p:spTree>
    <p:extLst>
      <p:ext uri="{BB962C8B-B14F-4D97-AF65-F5344CB8AC3E}">
        <p14:creationId xmlns:p14="http://schemas.microsoft.com/office/powerpoint/2010/main" val="22461060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Muli"/>
              </a:rPr>
              <a:t>Another option is to view the media files in </a:t>
            </a:r>
            <a:r>
              <a:rPr lang="en-US" b="1" i="0" dirty="0">
                <a:solidFill>
                  <a:srgbClr val="36344D"/>
                </a:solidFill>
                <a:effectLst/>
                <a:latin typeface="Muli"/>
              </a:rPr>
              <a:t>grid view</a:t>
            </a:r>
            <a:r>
              <a:rPr lang="en-US" b="0" i="0" dirty="0">
                <a:solidFill>
                  <a:srgbClr val="36344D"/>
                </a:solidFill>
                <a:effectLst/>
                <a:latin typeface="Muli"/>
              </a:rPr>
              <a:t> by clicking on the </a:t>
            </a:r>
            <a:r>
              <a:rPr lang="en-US" b="1" i="0" dirty="0">
                <a:solidFill>
                  <a:srgbClr val="36344D"/>
                </a:solidFill>
                <a:effectLst/>
                <a:latin typeface="Muli"/>
              </a:rPr>
              <a:t>grid icon</a:t>
            </a:r>
            <a:r>
              <a:rPr lang="en-US" b="0" i="0" dirty="0">
                <a:solidFill>
                  <a:srgbClr val="36344D"/>
                </a:solidFill>
                <a:effectLst/>
                <a:latin typeface="Muli"/>
              </a:rPr>
              <a:t>.</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96096B7-1514-324D-8E18-CF99C1BB0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008026"/>
            <a:ext cx="11178638" cy="4691063"/>
          </a:xfrm>
          <a:prstGeom prst="rect">
            <a:avLst/>
          </a:prstGeom>
        </p:spPr>
      </p:pic>
      <p:sp>
        <p:nvSpPr>
          <p:cNvPr id="5" name="Footer Placeholder 4">
            <a:extLst>
              <a:ext uri="{FF2B5EF4-FFF2-40B4-BE49-F238E27FC236}">
                <a16:creationId xmlns:a16="http://schemas.microsoft.com/office/drawing/2014/main" id="{BC5726B4-FB50-C4DF-431C-2EDC1C2438D2}"/>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CF178764-AFC8-63EA-AC97-17E6ACFF2C20}"/>
              </a:ext>
            </a:extLst>
          </p:cNvPr>
          <p:cNvSpPr>
            <a:spLocks noGrp="1"/>
          </p:cNvSpPr>
          <p:nvPr>
            <p:ph type="sldNum" sz="quarter" idx="12"/>
          </p:nvPr>
        </p:nvSpPr>
        <p:spPr/>
        <p:txBody>
          <a:bodyPr/>
          <a:lstStyle/>
          <a:p>
            <a:fld id="{0FD323F0-2125-4505-822B-C2047871690B}" type="slidenum">
              <a:rPr lang="en-US" smtClean="0"/>
              <a:t>127</a:t>
            </a:fld>
            <a:endParaRPr lang="en-US" dirty="0"/>
          </a:p>
        </p:txBody>
      </p:sp>
      <p:sp>
        <p:nvSpPr>
          <p:cNvPr id="8" name="Date Placeholder 7">
            <a:extLst>
              <a:ext uri="{FF2B5EF4-FFF2-40B4-BE49-F238E27FC236}">
                <a16:creationId xmlns:a16="http://schemas.microsoft.com/office/drawing/2014/main" id="{273749BF-32A4-32A1-A468-DFB2EECCF238}"/>
              </a:ext>
            </a:extLst>
          </p:cNvPr>
          <p:cNvSpPr>
            <a:spLocks noGrp="1"/>
          </p:cNvSpPr>
          <p:nvPr>
            <p:ph type="dt" sz="half" idx="10"/>
          </p:nvPr>
        </p:nvSpPr>
        <p:spPr/>
        <p:txBody>
          <a:bodyPr/>
          <a:lstStyle/>
          <a:p>
            <a:fld id="{CD479883-B483-4BFC-9556-304E21AC2148}" type="datetime2">
              <a:rPr lang="en-US" smtClean="0"/>
              <a:t>Wednesday, August 14, 2024</a:t>
            </a:fld>
            <a:endParaRPr lang="en-US" dirty="0"/>
          </a:p>
        </p:txBody>
      </p:sp>
    </p:spTree>
    <p:extLst>
      <p:ext uri="{BB962C8B-B14F-4D97-AF65-F5344CB8AC3E}">
        <p14:creationId xmlns:p14="http://schemas.microsoft.com/office/powerpoint/2010/main" val="37057303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There is a drop-down menu to filter the media files by media type to the list and grid icons’ right. It shows all media items by default.</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96FB277-110F-DA56-279B-24F56738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14" y="2190750"/>
            <a:ext cx="11004372" cy="4667250"/>
          </a:xfrm>
          <a:prstGeom prst="rect">
            <a:avLst/>
          </a:prstGeom>
        </p:spPr>
      </p:pic>
      <p:sp>
        <p:nvSpPr>
          <p:cNvPr id="5" name="Footer Placeholder 4">
            <a:extLst>
              <a:ext uri="{FF2B5EF4-FFF2-40B4-BE49-F238E27FC236}">
                <a16:creationId xmlns:a16="http://schemas.microsoft.com/office/drawing/2014/main" id="{12875DE0-48BF-9FF8-9674-164E132FBFDE}"/>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FFEB028-0D41-9FB2-2625-1C4739C745D4}"/>
              </a:ext>
            </a:extLst>
          </p:cNvPr>
          <p:cNvSpPr>
            <a:spLocks noGrp="1"/>
          </p:cNvSpPr>
          <p:nvPr>
            <p:ph type="sldNum" sz="quarter" idx="12"/>
          </p:nvPr>
        </p:nvSpPr>
        <p:spPr/>
        <p:txBody>
          <a:bodyPr/>
          <a:lstStyle/>
          <a:p>
            <a:fld id="{0FD323F0-2125-4505-822B-C2047871690B}" type="slidenum">
              <a:rPr lang="en-US" smtClean="0"/>
              <a:t>128</a:t>
            </a:fld>
            <a:endParaRPr lang="en-US" dirty="0"/>
          </a:p>
        </p:txBody>
      </p:sp>
      <p:sp>
        <p:nvSpPr>
          <p:cNvPr id="8" name="Date Placeholder 7">
            <a:extLst>
              <a:ext uri="{FF2B5EF4-FFF2-40B4-BE49-F238E27FC236}">
                <a16:creationId xmlns:a16="http://schemas.microsoft.com/office/drawing/2014/main" id="{4D87DD60-920E-BBAB-7D3F-F226CF9E99AA}"/>
              </a:ext>
            </a:extLst>
          </p:cNvPr>
          <p:cNvSpPr>
            <a:spLocks noGrp="1"/>
          </p:cNvSpPr>
          <p:nvPr>
            <p:ph type="dt" sz="half" idx="10"/>
          </p:nvPr>
        </p:nvSpPr>
        <p:spPr/>
        <p:txBody>
          <a:bodyPr/>
          <a:lstStyle/>
          <a:p>
            <a:fld id="{91B03EA5-683F-4D69-825F-60A7684C92CA}" type="datetime2">
              <a:rPr lang="en-US" smtClean="0"/>
              <a:t>Wednesday, August 14, 2024</a:t>
            </a:fld>
            <a:endParaRPr lang="en-US" dirty="0"/>
          </a:p>
        </p:txBody>
      </p:sp>
    </p:spTree>
    <p:extLst>
      <p:ext uri="{BB962C8B-B14F-4D97-AF65-F5344CB8AC3E}">
        <p14:creationId xmlns:p14="http://schemas.microsoft.com/office/powerpoint/2010/main" val="38825884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Next to the media item filter, there is another drop-down menu to filter the media files by their upload dates. The default settings show the media items from </a:t>
            </a:r>
            <a:r>
              <a:rPr lang="en-US" b="1" i="0" dirty="0">
                <a:solidFill>
                  <a:srgbClr val="36344D"/>
                </a:solidFill>
                <a:effectLst/>
                <a:latin typeface="Times New Roman" panose="02020603050405020304" pitchFamily="18" charset="0"/>
                <a:cs typeface="Times New Roman" panose="02020603050405020304" pitchFamily="18" charset="0"/>
              </a:rPr>
              <a:t>All dates</a:t>
            </a:r>
            <a:r>
              <a:rPr lang="en-US" b="0" i="0" dirty="0">
                <a:solidFill>
                  <a:srgbClr val="36344D"/>
                </a:solidFill>
                <a:effectLst/>
                <a:latin typeface="Times New Roman" panose="02020603050405020304" pitchFamily="18" charset="0"/>
                <a:cs typeface="Times New Roman" panose="02020603050405020304" pitchFamily="18" charset="0"/>
              </a:rPr>
              <a:t>.</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E27C64C-7C8C-D631-138B-818B62D1A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107406"/>
            <a:ext cx="11125558" cy="4750594"/>
          </a:xfrm>
          <a:prstGeom prst="rect">
            <a:avLst/>
          </a:prstGeom>
        </p:spPr>
      </p:pic>
      <p:sp>
        <p:nvSpPr>
          <p:cNvPr id="5" name="Footer Placeholder 4">
            <a:extLst>
              <a:ext uri="{FF2B5EF4-FFF2-40B4-BE49-F238E27FC236}">
                <a16:creationId xmlns:a16="http://schemas.microsoft.com/office/drawing/2014/main" id="{8381CA94-5322-E4B8-60FD-889C55FD7D34}"/>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09455844-38D8-9B05-93A1-D3C3F2D1E2A3}"/>
              </a:ext>
            </a:extLst>
          </p:cNvPr>
          <p:cNvSpPr>
            <a:spLocks noGrp="1"/>
          </p:cNvSpPr>
          <p:nvPr>
            <p:ph type="sldNum" sz="quarter" idx="12"/>
          </p:nvPr>
        </p:nvSpPr>
        <p:spPr/>
        <p:txBody>
          <a:bodyPr/>
          <a:lstStyle/>
          <a:p>
            <a:fld id="{0FD323F0-2125-4505-822B-C2047871690B}" type="slidenum">
              <a:rPr lang="en-US" smtClean="0"/>
              <a:t>129</a:t>
            </a:fld>
            <a:endParaRPr lang="en-US" dirty="0"/>
          </a:p>
        </p:txBody>
      </p:sp>
      <p:sp>
        <p:nvSpPr>
          <p:cNvPr id="8" name="Date Placeholder 7">
            <a:extLst>
              <a:ext uri="{FF2B5EF4-FFF2-40B4-BE49-F238E27FC236}">
                <a16:creationId xmlns:a16="http://schemas.microsoft.com/office/drawing/2014/main" id="{0D7BADB5-A023-E012-9AF2-32394CD1BCE5}"/>
              </a:ext>
            </a:extLst>
          </p:cNvPr>
          <p:cNvSpPr>
            <a:spLocks noGrp="1"/>
          </p:cNvSpPr>
          <p:nvPr>
            <p:ph type="dt" sz="half" idx="10"/>
          </p:nvPr>
        </p:nvSpPr>
        <p:spPr/>
        <p:txBody>
          <a:bodyPr/>
          <a:lstStyle/>
          <a:p>
            <a:fld id="{15D8BDD3-80E3-47D2-806A-34A9DF7FE3DA}" type="datetime2">
              <a:rPr lang="en-US" smtClean="0"/>
              <a:t>Wednesday, August 14, 2024</a:t>
            </a:fld>
            <a:endParaRPr lang="en-US" dirty="0"/>
          </a:p>
        </p:txBody>
      </p:sp>
    </p:spTree>
    <p:extLst>
      <p:ext uri="{BB962C8B-B14F-4D97-AF65-F5344CB8AC3E}">
        <p14:creationId xmlns:p14="http://schemas.microsoft.com/office/powerpoint/2010/main" val="200379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1" i="0" u="sng" dirty="0" err="1">
                <a:solidFill>
                  <a:srgbClr val="472D94"/>
                </a:solidFill>
                <a:effectLst/>
                <a:latin typeface="Times New Roman" panose="02020603050405020304" pitchFamily="18" charset="0"/>
                <a:cs typeface="Times New Roman" panose="02020603050405020304" pitchFamily="18" charset="0"/>
                <a:hlinkClick r:id="rId2"/>
              </a:rPr>
              <a:t>PrestaShop</a:t>
            </a:r>
            <a:r>
              <a:rPr lang="en-US" b="0" i="0" dirty="0">
                <a:solidFill>
                  <a:srgbClr val="36344D"/>
                </a:solidFill>
                <a:effectLst/>
                <a:latin typeface="Times New Roman" panose="02020603050405020304" pitchFamily="18" charset="0"/>
                <a:cs typeface="Times New Roman" panose="02020603050405020304" pitchFamily="18" charset="0"/>
              </a:rPr>
              <a:t> is an increasingly popular content management system for small to medium-sized eCommerce businesses. </a:t>
            </a:r>
          </a:p>
          <a:p>
            <a:pPr algn="l"/>
            <a:r>
              <a:rPr lang="en-US" b="0" i="0" dirty="0">
                <a:solidFill>
                  <a:srgbClr val="36344D"/>
                </a:solidFill>
                <a:effectLst/>
                <a:latin typeface="Times New Roman" panose="02020603050405020304" pitchFamily="18" charset="0"/>
                <a:cs typeface="Times New Roman" panose="02020603050405020304" pitchFamily="18" charset="0"/>
              </a:rPr>
              <a:t>One of the benefits of using this CMS software is the simple onboarding process and access to user-friendly eCommerce tools, which allow users at all skill levels to create a professional online store.</a:t>
            </a:r>
          </a:p>
          <a:p>
            <a:pPr algn="l"/>
            <a:r>
              <a:rPr lang="en-US" b="0" i="0" dirty="0">
                <a:solidFill>
                  <a:srgbClr val="36344D"/>
                </a:solidFill>
                <a:effectLst/>
                <a:latin typeface="Times New Roman" panose="02020603050405020304" pitchFamily="18" charset="0"/>
                <a:cs typeface="Times New Roman" panose="02020603050405020304" pitchFamily="18" charset="0"/>
              </a:rPr>
              <a:t>Besides being easy to use, </a:t>
            </a:r>
            <a:r>
              <a:rPr lang="en-US" b="0" i="0" dirty="0" err="1">
                <a:solidFill>
                  <a:srgbClr val="36344D"/>
                </a:solidFill>
                <a:effectLst/>
                <a:latin typeface="Times New Roman" panose="02020603050405020304" pitchFamily="18" charset="0"/>
                <a:cs typeface="Times New Roman" panose="02020603050405020304" pitchFamily="18" charset="0"/>
              </a:rPr>
              <a:t>PrestaShop</a:t>
            </a:r>
            <a:r>
              <a:rPr lang="en-US" b="0" i="0" dirty="0">
                <a:solidFill>
                  <a:srgbClr val="36344D"/>
                </a:solidFill>
                <a:effectLst/>
                <a:latin typeface="Times New Roman" panose="02020603050405020304" pitchFamily="18" charset="0"/>
                <a:cs typeface="Times New Roman" panose="02020603050405020304" pitchFamily="18" charset="0"/>
              </a:rPr>
              <a:t> also supports multiple currencies and languages. SEO tools are also available to improve your store’s ranking on SERPs.</a:t>
            </a:r>
          </a:p>
          <a:p>
            <a:pPr algn="l"/>
            <a:r>
              <a:rPr lang="en-US" b="0" i="0" dirty="0">
                <a:solidFill>
                  <a:srgbClr val="36344D"/>
                </a:solidFill>
                <a:effectLst/>
                <a:latin typeface="Times New Roman" panose="02020603050405020304" pitchFamily="18" charset="0"/>
                <a:cs typeface="Times New Roman" panose="02020603050405020304" pitchFamily="18" charset="0"/>
              </a:rPr>
              <a:t>However, </a:t>
            </a:r>
            <a:r>
              <a:rPr lang="en-US" b="0" i="0" dirty="0" err="1">
                <a:solidFill>
                  <a:srgbClr val="36344D"/>
                </a:solidFill>
                <a:effectLst/>
                <a:latin typeface="Times New Roman" panose="02020603050405020304" pitchFamily="18" charset="0"/>
                <a:cs typeface="Times New Roman" panose="02020603050405020304" pitchFamily="18" charset="0"/>
              </a:rPr>
              <a:t>Prestashop’s</a:t>
            </a:r>
            <a:r>
              <a:rPr lang="en-US" b="0" i="0" dirty="0">
                <a:solidFill>
                  <a:srgbClr val="36344D"/>
                </a:solidFill>
                <a:effectLst/>
                <a:latin typeface="Times New Roman" panose="02020603050405020304" pitchFamily="18" charset="0"/>
                <a:cs typeface="Times New Roman" panose="02020603050405020304" pitchFamily="18" charset="0"/>
              </a:rPr>
              <a:t> limited scalability makes it not suitable for large-scale businesses. You will need to buy premium modules and templates to scale your store. Also, reliable </a:t>
            </a:r>
            <a:r>
              <a:rPr lang="en-US" b="1" i="0" dirty="0">
                <a:solidFill>
                  <a:srgbClr val="6747C7"/>
                </a:solidFill>
                <a:effectLst/>
                <a:latin typeface="Times New Roman" panose="02020603050405020304" pitchFamily="18" charset="0"/>
                <a:cs typeface="Times New Roman" panose="02020603050405020304" pitchFamily="18" charset="0"/>
                <a:hlinkClick r:id="rId3"/>
              </a:rPr>
              <a:t>hosting for </a:t>
            </a:r>
            <a:r>
              <a:rPr lang="en-US" b="1" i="0" dirty="0" err="1">
                <a:solidFill>
                  <a:srgbClr val="6747C7"/>
                </a:solidFill>
                <a:effectLst/>
                <a:latin typeface="Times New Roman" panose="02020603050405020304" pitchFamily="18" charset="0"/>
                <a:cs typeface="Times New Roman" panose="02020603050405020304" pitchFamily="18" charset="0"/>
                <a:hlinkClick r:id="rId3"/>
              </a:rPr>
              <a:t>Prestashop</a:t>
            </a:r>
            <a:r>
              <a:rPr lang="en-US" b="0" i="0" dirty="0">
                <a:solidFill>
                  <a:srgbClr val="36344D"/>
                </a:solidFill>
                <a:effectLst/>
                <a:latin typeface="Times New Roman" panose="02020603050405020304" pitchFamily="18" charset="0"/>
                <a:cs typeface="Times New Roman" panose="02020603050405020304" pitchFamily="18" charset="0"/>
              </a:rPr>
              <a:t> will be needed to get your site up and running.</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5E22A8A-E4E7-60A0-9224-DC9CBD469D0B}"/>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DD46CA8E-56DE-D510-296A-89E133124B07}"/>
              </a:ext>
            </a:extLst>
          </p:cNvPr>
          <p:cNvSpPr>
            <a:spLocks noGrp="1"/>
          </p:cNvSpPr>
          <p:nvPr>
            <p:ph type="sldNum" sz="quarter" idx="12"/>
          </p:nvPr>
        </p:nvSpPr>
        <p:spPr/>
        <p:txBody>
          <a:bodyPr/>
          <a:lstStyle/>
          <a:p>
            <a:fld id="{0FD323F0-2125-4505-822B-C2047871690B}" type="slidenum">
              <a:rPr lang="en-US" smtClean="0"/>
              <a:t>13</a:t>
            </a:fld>
            <a:endParaRPr lang="en-US" dirty="0"/>
          </a:p>
        </p:txBody>
      </p:sp>
      <p:sp>
        <p:nvSpPr>
          <p:cNvPr id="6" name="Date Placeholder 5">
            <a:extLst>
              <a:ext uri="{FF2B5EF4-FFF2-40B4-BE49-F238E27FC236}">
                <a16:creationId xmlns:a16="http://schemas.microsoft.com/office/drawing/2014/main" id="{F78DB20A-94E6-F79C-6B54-FB17AE59F6FD}"/>
              </a:ext>
            </a:extLst>
          </p:cNvPr>
          <p:cNvSpPr>
            <a:spLocks noGrp="1"/>
          </p:cNvSpPr>
          <p:nvPr>
            <p:ph type="dt" sz="half" idx="10"/>
          </p:nvPr>
        </p:nvSpPr>
        <p:spPr/>
        <p:txBody>
          <a:bodyPr/>
          <a:lstStyle/>
          <a:p>
            <a:fld id="{6BFA9CFC-F11D-47BE-A8F3-106ED6B13E8D}" type="datetime2">
              <a:rPr lang="en-US" smtClean="0"/>
              <a:t>Wednesday, August 14, 2024</a:t>
            </a:fld>
            <a:endParaRPr lang="en-US" dirty="0"/>
          </a:p>
        </p:txBody>
      </p:sp>
    </p:spTree>
    <p:extLst>
      <p:ext uri="{BB962C8B-B14F-4D97-AF65-F5344CB8AC3E}">
        <p14:creationId xmlns:p14="http://schemas.microsoft.com/office/powerpoint/2010/main" val="32172791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Next to the media item filter, there is another drop-down menu to filter the media files by their upload dates. The default settings show the media items from </a:t>
            </a:r>
            <a:r>
              <a:rPr lang="en-US" b="1" i="0" dirty="0">
                <a:solidFill>
                  <a:srgbClr val="36344D"/>
                </a:solidFill>
                <a:effectLst/>
                <a:latin typeface="Times New Roman" panose="02020603050405020304" pitchFamily="18" charset="0"/>
                <a:cs typeface="Times New Roman" panose="02020603050405020304" pitchFamily="18" charset="0"/>
              </a:rPr>
              <a:t>All dates</a:t>
            </a:r>
            <a:r>
              <a:rPr lang="en-US" b="0" i="0" dirty="0">
                <a:solidFill>
                  <a:srgbClr val="36344D"/>
                </a:solidFill>
                <a:effectLst/>
                <a:latin typeface="Times New Roman" panose="02020603050405020304" pitchFamily="18" charset="0"/>
                <a:cs typeface="Times New Roman" panose="02020603050405020304" pitchFamily="18" charset="0"/>
              </a:rPr>
              <a:t>.</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E27C64C-7C8C-D631-138B-818B62D1A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107406"/>
            <a:ext cx="11125558" cy="4750594"/>
          </a:xfrm>
          <a:prstGeom prst="rect">
            <a:avLst/>
          </a:prstGeom>
        </p:spPr>
      </p:pic>
      <p:sp>
        <p:nvSpPr>
          <p:cNvPr id="5" name="Footer Placeholder 4">
            <a:extLst>
              <a:ext uri="{FF2B5EF4-FFF2-40B4-BE49-F238E27FC236}">
                <a16:creationId xmlns:a16="http://schemas.microsoft.com/office/drawing/2014/main" id="{35E00AA3-8DB5-27DD-4886-390E9249831B}"/>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F292713-D428-0B6E-A352-07856157058A}"/>
              </a:ext>
            </a:extLst>
          </p:cNvPr>
          <p:cNvSpPr>
            <a:spLocks noGrp="1"/>
          </p:cNvSpPr>
          <p:nvPr>
            <p:ph type="sldNum" sz="quarter" idx="12"/>
          </p:nvPr>
        </p:nvSpPr>
        <p:spPr/>
        <p:txBody>
          <a:bodyPr/>
          <a:lstStyle/>
          <a:p>
            <a:fld id="{0FD323F0-2125-4505-822B-C2047871690B}" type="slidenum">
              <a:rPr lang="en-US" smtClean="0"/>
              <a:t>130</a:t>
            </a:fld>
            <a:endParaRPr lang="en-US" dirty="0"/>
          </a:p>
        </p:txBody>
      </p:sp>
      <p:sp>
        <p:nvSpPr>
          <p:cNvPr id="8" name="Date Placeholder 7">
            <a:extLst>
              <a:ext uri="{FF2B5EF4-FFF2-40B4-BE49-F238E27FC236}">
                <a16:creationId xmlns:a16="http://schemas.microsoft.com/office/drawing/2014/main" id="{D3E0919F-D789-74FC-F68E-9B5EDA040EDC}"/>
              </a:ext>
            </a:extLst>
          </p:cNvPr>
          <p:cNvSpPr>
            <a:spLocks noGrp="1"/>
          </p:cNvSpPr>
          <p:nvPr>
            <p:ph type="dt" sz="half" idx="10"/>
          </p:nvPr>
        </p:nvSpPr>
        <p:spPr/>
        <p:txBody>
          <a:bodyPr/>
          <a:lstStyle/>
          <a:p>
            <a:fld id="{304CCD20-DEF2-42DE-AF42-7BE368465C6A}" type="datetime2">
              <a:rPr lang="en-US" smtClean="0"/>
              <a:t>Wednesday, August 14, 2024</a:t>
            </a:fld>
            <a:endParaRPr lang="en-US" dirty="0"/>
          </a:p>
        </p:txBody>
      </p:sp>
    </p:spTree>
    <p:extLst>
      <p:ext uri="{BB962C8B-B14F-4D97-AF65-F5344CB8AC3E}">
        <p14:creationId xmlns:p14="http://schemas.microsoft.com/office/powerpoint/2010/main" val="4978814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If you know the name of a specific media file you are looking for, simply type the name into the </a:t>
            </a:r>
            <a:r>
              <a:rPr lang="en-US" b="1" i="0" dirty="0">
                <a:solidFill>
                  <a:srgbClr val="36344D"/>
                </a:solidFill>
                <a:effectLst/>
                <a:latin typeface="Times New Roman" panose="02020603050405020304" pitchFamily="18" charset="0"/>
                <a:cs typeface="Times New Roman" panose="02020603050405020304" pitchFamily="18" charset="0"/>
              </a:rPr>
              <a:t>search bar</a:t>
            </a:r>
            <a:r>
              <a:rPr lang="en-US" b="0" i="0" dirty="0">
                <a:solidFill>
                  <a:srgbClr val="36344D"/>
                </a:solidFill>
                <a:effectLst/>
                <a:latin typeface="Times New Roman" panose="02020603050405020304" pitchFamily="18" charset="0"/>
                <a:cs typeface="Times New Roman" panose="02020603050405020304" pitchFamily="18" charset="0"/>
              </a:rPr>
              <a:t> on the screen’s right side.</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91AE53B-0FDE-B2A0-DB3F-DF0AA5BD0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178844"/>
            <a:ext cx="11026406" cy="4679156"/>
          </a:xfrm>
          <a:prstGeom prst="rect">
            <a:avLst/>
          </a:prstGeom>
        </p:spPr>
      </p:pic>
      <p:sp>
        <p:nvSpPr>
          <p:cNvPr id="5" name="Footer Placeholder 4">
            <a:extLst>
              <a:ext uri="{FF2B5EF4-FFF2-40B4-BE49-F238E27FC236}">
                <a16:creationId xmlns:a16="http://schemas.microsoft.com/office/drawing/2014/main" id="{B93531A8-C36A-A6A1-F507-5C69E59CA231}"/>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0C7EEF68-69A3-4690-783F-CB89069E6FC5}"/>
              </a:ext>
            </a:extLst>
          </p:cNvPr>
          <p:cNvSpPr>
            <a:spLocks noGrp="1"/>
          </p:cNvSpPr>
          <p:nvPr>
            <p:ph type="sldNum" sz="quarter" idx="12"/>
          </p:nvPr>
        </p:nvSpPr>
        <p:spPr/>
        <p:txBody>
          <a:bodyPr/>
          <a:lstStyle/>
          <a:p>
            <a:fld id="{0FD323F0-2125-4505-822B-C2047871690B}" type="slidenum">
              <a:rPr lang="en-US" smtClean="0"/>
              <a:t>131</a:t>
            </a:fld>
            <a:endParaRPr lang="en-US" dirty="0"/>
          </a:p>
        </p:txBody>
      </p:sp>
      <p:sp>
        <p:nvSpPr>
          <p:cNvPr id="8" name="Date Placeholder 7">
            <a:extLst>
              <a:ext uri="{FF2B5EF4-FFF2-40B4-BE49-F238E27FC236}">
                <a16:creationId xmlns:a16="http://schemas.microsoft.com/office/drawing/2014/main" id="{EB99C731-3BE6-EB32-8724-9AFD344D24E4}"/>
              </a:ext>
            </a:extLst>
          </p:cNvPr>
          <p:cNvSpPr>
            <a:spLocks noGrp="1"/>
          </p:cNvSpPr>
          <p:nvPr>
            <p:ph type="dt" sz="half" idx="10"/>
          </p:nvPr>
        </p:nvSpPr>
        <p:spPr/>
        <p:txBody>
          <a:bodyPr/>
          <a:lstStyle/>
          <a:p>
            <a:fld id="{50284529-21E3-482C-975B-2BCA23813434}" type="datetime2">
              <a:rPr lang="en-US" smtClean="0"/>
              <a:t>Wednesday, August 14, 2024</a:t>
            </a:fld>
            <a:endParaRPr lang="en-US" dirty="0"/>
          </a:p>
        </p:txBody>
      </p:sp>
    </p:spTree>
    <p:extLst>
      <p:ext uri="{BB962C8B-B14F-4D97-AF65-F5344CB8AC3E}">
        <p14:creationId xmlns:p14="http://schemas.microsoft.com/office/powerpoint/2010/main" val="40763324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When using the grid view, the </a:t>
            </a:r>
            <a:r>
              <a:rPr lang="en-US" b="1" i="0" dirty="0">
                <a:solidFill>
                  <a:srgbClr val="36344D"/>
                </a:solidFill>
                <a:effectLst/>
                <a:latin typeface="Times New Roman" panose="02020603050405020304" pitchFamily="18" charset="0"/>
                <a:cs typeface="Times New Roman" panose="02020603050405020304" pitchFamily="18" charset="0"/>
              </a:rPr>
              <a:t>Bulk select </a:t>
            </a:r>
            <a:r>
              <a:rPr lang="en-US" b="0" i="0" dirty="0">
                <a:solidFill>
                  <a:srgbClr val="36344D"/>
                </a:solidFill>
                <a:effectLst/>
                <a:latin typeface="Times New Roman" panose="02020603050405020304" pitchFamily="18" charset="0"/>
                <a:cs typeface="Times New Roman" panose="02020603050405020304" pitchFamily="18" charset="0"/>
              </a:rPr>
              <a:t>button lets you select multiple media files and delete them at once.</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A3B4CCA-5FE9-774B-F919-8DE7CE148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72" y="2143125"/>
            <a:ext cx="11059456" cy="4714875"/>
          </a:xfrm>
          <a:prstGeom prst="rect">
            <a:avLst/>
          </a:prstGeom>
        </p:spPr>
      </p:pic>
      <p:sp>
        <p:nvSpPr>
          <p:cNvPr id="5" name="Footer Placeholder 4">
            <a:extLst>
              <a:ext uri="{FF2B5EF4-FFF2-40B4-BE49-F238E27FC236}">
                <a16:creationId xmlns:a16="http://schemas.microsoft.com/office/drawing/2014/main" id="{D38060B1-35EF-3899-9D60-2F371AA26C0D}"/>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8FB2045C-AFFF-2DB2-0D00-E987DFCF55EC}"/>
              </a:ext>
            </a:extLst>
          </p:cNvPr>
          <p:cNvSpPr>
            <a:spLocks noGrp="1"/>
          </p:cNvSpPr>
          <p:nvPr>
            <p:ph type="sldNum" sz="quarter" idx="12"/>
          </p:nvPr>
        </p:nvSpPr>
        <p:spPr/>
        <p:txBody>
          <a:bodyPr/>
          <a:lstStyle/>
          <a:p>
            <a:fld id="{0FD323F0-2125-4505-822B-C2047871690B}" type="slidenum">
              <a:rPr lang="en-US" smtClean="0"/>
              <a:t>132</a:t>
            </a:fld>
            <a:endParaRPr lang="en-US" dirty="0"/>
          </a:p>
        </p:txBody>
      </p:sp>
      <p:sp>
        <p:nvSpPr>
          <p:cNvPr id="8" name="Date Placeholder 7">
            <a:extLst>
              <a:ext uri="{FF2B5EF4-FFF2-40B4-BE49-F238E27FC236}">
                <a16:creationId xmlns:a16="http://schemas.microsoft.com/office/drawing/2014/main" id="{279DD007-8D3C-3291-4946-01C08EC7998F}"/>
              </a:ext>
            </a:extLst>
          </p:cNvPr>
          <p:cNvSpPr>
            <a:spLocks noGrp="1"/>
          </p:cNvSpPr>
          <p:nvPr>
            <p:ph type="dt" sz="half" idx="10"/>
          </p:nvPr>
        </p:nvSpPr>
        <p:spPr/>
        <p:txBody>
          <a:bodyPr/>
          <a:lstStyle/>
          <a:p>
            <a:fld id="{E87079BF-A071-496E-88BD-71438E7421D1}" type="datetime2">
              <a:rPr lang="en-US" smtClean="0"/>
              <a:t>Wednesday, August 14, 2024</a:t>
            </a:fld>
            <a:endParaRPr lang="en-US" dirty="0"/>
          </a:p>
        </p:txBody>
      </p:sp>
    </p:spTree>
    <p:extLst>
      <p:ext uri="{BB962C8B-B14F-4D97-AF65-F5344CB8AC3E}">
        <p14:creationId xmlns:p14="http://schemas.microsoft.com/office/powerpoint/2010/main" val="34438855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WordPress supports the following formats of media types: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Audio files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.m4a</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.mp3</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ogg</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.wav</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a:solidFill>
                  <a:srgbClr val="6747C7"/>
                </a:solidFill>
                <a:effectLst/>
                <a:latin typeface="Times New Roman" panose="02020603050405020304" pitchFamily="18" charset="0"/>
                <a:cs typeface="Times New Roman" panose="02020603050405020304" pitchFamily="18" charset="0"/>
                <a:hlinkClick r:id="rId2"/>
              </a:rPr>
              <a:t>Image file formats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.gif</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ico</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.jpeg</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.jpg</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png</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Videos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.3g2</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.3gp</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avi</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.m4v</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.mov</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.mp4</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.mpg</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ogv</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wmv</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Word documents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.doc</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.docx</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Excel spreadsheets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xls</a:t>
            </a:r>
            <a:r>
              <a:rPr lang="en-US" b="0" i="0" dirty="0">
                <a:solidFill>
                  <a:srgbClr val="36344D"/>
                </a:solidFill>
                <a:effectLst/>
                <a:latin typeface="Times New Roman" panose="02020603050405020304" pitchFamily="18" charset="0"/>
                <a:cs typeface="Times New Roman" panose="02020603050405020304" pitchFamily="18" charset="0"/>
              </a:rPr>
              <a:t> or </a:t>
            </a:r>
            <a:r>
              <a:rPr lang="en-US" b="1" i="0" dirty="0">
                <a:solidFill>
                  <a:srgbClr val="36344D"/>
                </a:solidFill>
                <a:effectLst/>
                <a:latin typeface="Times New Roman" panose="02020603050405020304" pitchFamily="18" charset="0"/>
                <a:cs typeface="Times New Roman" panose="02020603050405020304" pitchFamily="18" charset="0"/>
              </a:rPr>
              <a:t>.xlsx</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err="1">
                <a:solidFill>
                  <a:srgbClr val="36344D"/>
                </a:solidFill>
                <a:effectLst/>
                <a:latin typeface="Times New Roman" panose="02020603050405020304" pitchFamily="18" charset="0"/>
                <a:cs typeface="Times New Roman" panose="02020603050405020304" pitchFamily="18" charset="0"/>
              </a:rPr>
              <a:t>Powerpoint</a:t>
            </a:r>
            <a:r>
              <a:rPr lang="en-US" b="1" i="0" dirty="0">
                <a:solidFill>
                  <a:srgbClr val="36344D"/>
                </a:solidFill>
                <a:effectLst/>
                <a:latin typeface="Times New Roman" panose="02020603050405020304" pitchFamily="18" charset="0"/>
                <a:cs typeface="Times New Roman" panose="02020603050405020304" pitchFamily="18" charset="0"/>
              </a:rPr>
              <a:t> presentations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pps</a:t>
            </a:r>
            <a:r>
              <a:rPr lang="en-US" b="0" i="0" dirty="0">
                <a:solidFill>
                  <a:srgbClr val="36344D"/>
                </a:solidFill>
                <a:effectLst/>
                <a:latin typeface="Times New Roman" panose="02020603050405020304" pitchFamily="18" charset="0"/>
                <a:cs typeface="Times New Roman" panose="02020603050405020304" pitchFamily="18" charset="0"/>
              </a:rPr>
              <a:t>,</a:t>
            </a:r>
            <a:r>
              <a:rPr lang="en-US" b="1" i="0" dirty="0">
                <a:solidFill>
                  <a:srgbClr val="36344D"/>
                </a:solidFill>
                <a:effectLst/>
                <a:latin typeface="Times New Roman" panose="02020603050405020304" pitchFamily="18" charset="0"/>
                <a:cs typeface="Times New Roman" panose="02020603050405020304" pitchFamily="18" charset="0"/>
              </a:rPr>
              <a:t> .</a:t>
            </a:r>
            <a:r>
              <a:rPr lang="en-US" b="1" i="0" dirty="0" err="1">
                <a:solidFill>
                  <a:srgbClr val="36344D"/>
                </a:solidFill>
                <a:effectLst/>
                <a:latin typeface="Times New Roman" panose="02020603050405020304" pitchFamily="18" charset="0"/>
                <a:cs typeface="Times New Roman" panose="02020603050405020304" pitchFamily="18" charset="0"/>
              </a:rPr>
              <a:t>ppsx</a:t>
            </a:r>
            <a:r>
              <a:rPr lang="en-US" b="0" i="0" dirty="0">
                <a:solidFill>
                  <a:srgbClr val="36344D"/>
                </a:solidFill>
                <a:effectLst/>
                <a:latin typeface="Times New Roman" panose="02020603050405020304" pitchFamily="18" charset="0"/>
                <a:cs typeface="Times New Roman" panose="02020603050405020304" pitchFamily="18" charset="0"/>
              </a:rPr>
              <a:t>,</a:t>
            </a:r>
            <a:r>
              <a:rPr lang="en-US" b="1" i="0" dirty="0">
                <a:solidFill>
                  <a:srgbClr val="36344D"/>
                </a:solidFill>
                <a:effectLst/>
                <a:latin typeface="Times New Roman" panose="02020603050405020304" pitchFamily="18" charset="0"/>
                <a:cs typeface="Times New Roman" panose="02020603050405020304" pitchFamily="18" charset="0"/>
              </a:rPr>
              <a:t> .ppt</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.pptx.</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Adobe Photoshop documents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psd</a:t>
            </a:r>
            <a:r>
              <a:rPr lang="en-US" b="1" i="0" dirty="0">
                <a:solidFill>
                  <a:srgbClr val="36344D"/>
                </a:solidFill>
                <a:effectLst/>
                <a:latin typeface="Times New Roman" panose="02020603050405020304" pitchFamily="18" charset="0"/>
                <a:cs typeface="Times New Roman" panose="02020603050405020304" pitchFamily="18" charset="0"/>
              </a:rPr>
              <a:t>.</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PDFs</a:t>
            </a:r>
            <a:r>
              <a:rPr lang="en-US" b="0" i="0" dirty="0">
                <a:solidFill>
                  <a:srgbClr val="36344D"/>
                </a:solidFill>
                <a:effectLst/>
                <a:latin typeface="Times New Roman" panose="02020603050405020304" pitchFamily="18" charset="0"/>
                <a:cs typeface="Times New Roman" panose="02020603050405020304" pitchFamily="18" charset="0"/>
              </a:rPr>
              <a:t>, ending </a:t>
            </a:r>
            <a:r>
              <a:rPr lang="en-US" b="1" i="0" dirty="0">
                <a:solidFill>
                  <a:srgbClr val="36344D"/>
                </a:solidFill>
                <a:effectLst/>
                <a:latin typeface="Times New Roman" panose="02020603050405020304" pitchFamily="18" charset="0"/>
                <a:cs typeface="Times New Roman" panose="02020603050405020304" pitchFamily="18" charset="0"/>
              </a:rPr>
              <a:t>.pdf</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26A090A-9AD5-21C1-010E-BE753C49D4F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B1899C6-EC60-CBCF-C37E-2C871DF86F16}"/>
              </a:ext>
            </a:extLst>
          </p:cNvPr>
          <p:cNvSpPr>
            <a:spLocks noGrp="1"/>
          </p:cNvSpPr>
          <p:nvPr>
            <p:ph type="sldNum" sz="quarter" idx="12"/>
          </p:nvPr>
        </p:nvSpPr>
        <p:spPr/>
        <p:txBody>
          <a:bodyPr/>
          <a:lstStyle/>
          <a:p>
            <a:fld id="{0FD323F0-2125-4505-822B-C2047871690B}" type="slidenum">
              <a:rPr lang="en-US" smtClean="0"/>
              <a:t>133</a:t>
            </a:fld>
            <a:endParaRPr lang="en-US" dirty="0"/>
          </a:p>
        </p:txBody>
      </p:sp>
      <p:sp>
        <p:nvSpPr>
          <p:cNvPr id="7" name="Date Placeholder 6">
            <a:extLst>
              <a:ext uri="{FF2B5EF4-FFF2-40B4-BE49-F238E27FC236}">
                <a16:creationId xmlns:a16="http://schemas.microsoft.com/office/drawing/2014/main" id="{0A131057-BB06-590B-9068-C637E79AC965}"/>
              </a:ext>
            </a:extLst>
          </p:cNvPr>
          <p:cNvSpPr>
            <a:spLocks noGrp="1"/>
          </p:cNvSpPr>
          <p:nvPr>
            <p:ph type="dt" sz="half" idx="10"/>
          </p:nvPr>
        </p:nvSpPr>
        <p:spPr/>
        <p:txBody>
          <a:bodyPr/>
          <a:lstStyle/>
          <a:p>
            <a:fld id="{A1BBA7B0-C53B-4D9F-B0C3-C0E787D94128}" type="datetime2">
              <a:rPr lang="en-US" smtClean="0"/>
              <a:t>Wednesday, August 14, 2024</a:t>
            </a:fld>
            <a:endParaRPr lang="en-US" dirty="0"/>
          </a:p>
        </p:txBody>
      </p:sp>
    </p:spTree>
    <p:extLst>
      <p:ext uri="{BB962C8B-B14F-4D97-AF65-F5344CB8AC3E}">
        <p14:creationId xmlns:p14="http://schemas.microsoft.com/office/powerpoint/2010/main" val="19819918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Upload Media Files to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Let us walk you through several easy methods to upload new media files to your WordPress Media Library.</a:t>
            </a:r>
          </a:p>
          <a:p>
            <a:pPr algn="l"/>
            <a:r>
              <a:rPr lang="en-US" b="1" i="0" dirty="0">
                <a:solidFill>
                  <a:srgbClr val="2F1C6A"/>
                </a:solidFill>
                <a:effectLst/>
                <a:latin typeface="Times New Roman" panose="02020603050405020304" pitchFamily="18" charset="0"/>
                <a:cs typeface="Times New Roman" panose="02020603050405020304" pitchFamily="18" charset="0"/>
              </a:rPr>
              <a:t>Upload Media Files via WordPress Admin Dashboard</a:t>
            </a:r>
          </a:p>
          <a:p>
            <a:pPr algn="l"/>
            <a:r>
              <a:rPr lang="en-US" b="0" i="0" dirty="0">
                <a:solidFill>
                  <a:srgbClr val="36344D"/>
                </a:solidFill>
                <a:effectLst/>
                <a:latin typeface="Times New Roman" panose="02020603050405020304" pitchFamily="18" charset="0"/>
                <a:cs typeface="Times New Roman" panose="02020603050405020304" pitchFamily="18" charset="0"/>
              </a:rPr>
              <a:t>To upload new media items through your WordPress dashboard, follow these steps:</a:t>
            </a:r>
          </a:p>
          <a:p>
            <a:pPr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 Click </a:t>
            </a:r>
            <a:r>
              <a:rPr lang="en-US" b="1" i="0" dirty="0">
                <a:solidFill>
                  <a:srgbClr val="36344D"/>
                </a:solidFill>
                <a:effectLst/>
                <a:latin typeface="Times New Roman" panose="02020603050405020304" pitchFamily="18" charset="0"/>
                <a:cs typeface="Times New Roman" panose="02020603050405020304" pitchFamily="18" charset="0"/>
              </a:rPr>
              <a:t>Media </a:t>
            </a:r>
            <a:r>
              <a:rPr lang="en-US" b="0" i="0" dirty="0">
                <a:solidFill>
                  <a:srgbClr val="36344D"/>
                </a:solidFill>
                <a:effectLst/>
                <a:latin typeface="Times New Roman" panose="02020603050405020304" pitchFamily="18" charset="0"/>
                <a:cs typeface="Times New Roman" panose="02020603050405020304" pitchFamily="18" charset="0"/>
              </a:rPr>
              <a:t>on your WordPress admin sidebar menu.</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39CC809-720B-188F-3C0B-E39043F42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3581400"/>
            <a:ext cx="10710231" cy="3597235"/>
          </a:xfrm>
          <a:prstGeom prst="rect">
            <a:avLst/>
          </a:prstGeom>
        </p:spPr>
      </p:pic>
      <p:sp>
        <p:nvSpPr>
          <p:cNvPr id="5" name="Footer Placeholder 4">
            <a:extLst>
              <a:ext uri="{FF2B5EF4-FFF2-40B4-BE49-F238E27FC236}">
                <a16:creationId xmlns:a16="http://schemas.microsoft.com/office/drawing/2014/main" id="{EE547129-5AF4-EBAD-3D1D-AF01E7027D19}"/>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9D42A924-0B30-3B85-0154-4BFE7A119806}"/>
              </a:ext>
            </a:extLst>
          </p:cNvPr>
          <p:cNvSpPr>
            <a:spLocks noGrp="1"/>
          </p:cNvSpPr>
          <p:nvPr>
            <p:ph type="sldNum" sz="quarter" idx="12"/>
          </p:nvPr>
        </p:nvSpPr>
        <p:spPr/>
        <p:txBody>
          <a:bodyPr/>
          <a:lstStyle/>
          <a:p>
            <a:fld id="{0FD323F0-2125-4505-822B-C2047871690B}" type="slidenum">
              <a:rPr lang="en-US" smtClean="0"/>
              <a:t>134</a:t>
            </a:fld>
            <a:endParaRPr lang="en-US" dirty="0"/>
          </a:p>
        </p:txBody>
      </p:sp>
      <p:sp>
        <p:nvSpPr>
          <p:cNvPr id="8" name="Date Placeholder 7">
            <a:extLst>
              <a:ext uri="{FF2B5EF4-FFF2-40B4-BE49-F238E27FC236}">
                <a16:creationId xmlns:a16="http://schemas.microsoft.com/office/drawing/2014/main" id="{CBB0DC12-008C-111B-FC51-349AE483580C}"/>
              </a:ext>
            </a:extLst>
          </p:cNvPr>
          <p:cNvSpPr>
            <a:spLocks noGrp="1"/>
          </p:cNvSpPr>
          <p:nvPr>
            <p:ph type="dt" sz="half" idx="10"/>
          </p:nvPr>
        </p:nvSpPr>
        <p:spPr/>
        <p:txBody>
          <a:bodyPr/>
          <a:lstStyle/>
          <a:p>
            <a:fld id="{9575A305-6112-4AE6-8436-CA7E8EB2D0AE}" type="datetime2">
              <a:rPr lang="en-US" smtClean="0"/>
              <a:t>Wednesday, August 14, 2024</a:t>
            </a:fld>
            <a:endParaRPr lang="en-US" dirty="0"/>
          </a:p>
        </p:txBody>
      </p:sp>
    </p:spTree>
    <p:extLst>
      <p:ext uri="{BB962C8B-B14F-4D97-AF65-F5344CB8AC3E}">
        <p14:creationId xmlns:p14="http://schemas.microsoft.com/office/powerpoint/2010/main" val="19308099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Upload Media Files to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2. Click the </a:t>
            </a:r>
            <a:r>
              <a:rPr lang="en-US" b="1" i="0" dirty="0">
                <a:solidFill>
                  <a:srgbClr val="36344D"/>
                </a:solidFill>
                <a:effectLst/>
                <a:latin typeface="Times New Roman" panose="02020603050405020304" pitchFamily="18" charset="0"/>
                <a:cs typeface="Times New Roman" panose="02020603050405020304" pitchFamily="18" charset="0"/>
              </a:rPr>
              <a:t>Add New </a:t>
            </a:r>
            <a:r>
              <a:rPr lang="en-US" b="0" i="0" dirty="0">
                <a:solidFill>
                  <a:srgbClr val="36344D"/>
                </a:solidFill>
                <a:effectLst/>
                <a:latin typeface="Times New Roman" panose="02020603050405020304" pitchFamily="18" charset="0"/>
                <a:cs typeface="Times New Roman" panose="02020603050405020304" pitchFamily="18" charset="0"/>
              </a:rPr>
              <a:t>button at the top of the screen.</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D830F184-7910-26EC-A61D-9DAF1D5F8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895432"/>
            <a:ext cx="10993355" cy="4631531"/>
          </a:xfrm>
          <a:prstGeom prst="rect">
            <a:avLst/>
          </a:prstGeom>
        </p:spPr>
      </p:pic>
      <p:sp>
        <p:nvSpPr>
          <p:cNvPr id="5" name="Footer Placeholder 4">
            <a:extLst>
              <a:ext uri="{FF2B5EF4-FFF2-40B4-BE49-F238E27FC236}">
                <a16:creationId xmlns:a16="http://schemas.microsoft.com/office/drawing/2014/main" id="{52DBA3E7-1D7A-23A8-1F8C-6298146EA45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9E40618-4101-F5FF-E269-F0E71634AC89}"/>
              </a:ext>
            </a:extLst>
          </p:cNvPr>
          <p:cNvSpPr>
            <a:spLocks noGrp="1"/>
          </p:cNvSpPr>
          <p:nvPr>
            <p:ph type="sldNum" sz="quarter" idx="12"/>
          </p:nvPr>
        </p:nvSpPr>
        <p:spPr/>
        <p:txBody>
          <a:bodyPr/>
          <a:lstStyle/>
          <a:p>
            <a:fld id="{0FD323F0-2125-4505-822B-C2047871690B}" type="slidenum">
              <a:rPr lang="en-US" smtClean="0"/>
              <a:t>135</a:t>
            </a:fld>
            <a:endParaRPr lang="en-US" dirty="0"/>
          </a:p>
        </p:txBody>
      </p:sp>
      <p:sp>
        <p:nvSpPr>
          <p:cNvPr id="8" name="Date Placeholder 7">
            <a:extLst>
              <a:ext uri="{FF2B5EF4-FFF2-40B4-BE49-F238E27FC236}">
                <a16:creationId xmlns:a16="http://schemas.microsoft.com/office/drawing/2014/main" id="{A708A796-8B81-9208-7079-CF2601722779}"/>
              </a:ext>
            </a:extLst>
          </p:cNvPr>
          <p:cNvSpPr>
            <a:spLocks noGrp="1"/>
          </p:cNvSpPr>
          <p:nvPr>
            <p:ph type="dt" sz="half" idx="10"/>
          </p:nvPr>
        </p:nvSpPr>
        <p:spPr/>
        <p:txBody>
          <a:bodyPr/>
          <a:lstStyle/>
          <a:p>
            <a:fld id="{C0B269A7-3BEE-420B-93F9-1E7E80B2FE3E}" type="datetime2">
              <a:rPr lang="en-US" smtClean="0"/>
              <a:t>Wednesday, August 14, 2024</a:t>
            </a:fld>
            <a:endParaRPr lang="en-US" dirty="0"/>
          </a:p>
        </p:txBody>
      </p:sp>
    </p:spTree>
    <p:extLst>
      <p:ext uri="{BB962C8B-B14F-4D97-AF65-F5344CB8AC3E}">
        <p14:creationId xmlns:p14="http://schemas.microsoft.com/office/powerpoint/2010/main" val="33828621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Upload Media Files to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buFont typeface="+mj-lt"/>
              <a:buAutoNum type="arabicPeriod" startAt="3"/>
            </a:pPr>
            <a:r>
              <a:rPr lang="en-US" b="0" i="0" dirty="0">
                <a:solidFill>
                  <a:srgbClr val="36344D"/>
                </a:solidFill>
                <a:effectLst/>
                <a:latin typeface="Times New Roman" panose="02020603050405020304" pitchFamily="18" charset="0"/>
                <a:cs typeface="Times New Roman" panose="02020603050405020304" pitchFamily="18" charset="0"/>
              </a:rPr>
              <a:t> Upload your files by dragging and dropping them into the box or click on the </a:t>
            </a:r>
            <a:r>
              <a:rPr lang="en-US" b="1" i="0" dirty="0">
                <a:solidFill>
                  <a:srgbClr val="36344D"/>
                </a:solidFill>
                <a:effectLst/>
                <a:latin typeface="Times New Roman" panose="02020603050405020304" pitchFamily="18" charset="0"/>
                <a:cs typeface="Times New Roman" panose="02020603050405020304" pitchFamily="18" charset="0"/>
              </a:rPr>
              <a:t>Select Files </a:t>
            </a:r>
            <a:r>
              <a:rPr lang="en-US" b="0" i="0" dirty="0">
                <a:solidFill>
                  <a:srgbClr val="36344D"/>
                </a:solidFill>
                <a:effectLst/>
                <a:latin typeface="Times New Roman" panose="02020603050405020304" pitchFamily="18" charset="0"/>
                <a:cs typeface="Times New Roman" panose="02020603050405020304" pitchFamily="18" charset="0"/>
              </a:rPr>
              <a:t>button. Make sure the file size doesn’t exceed the limit.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9DE8F6A-A7E1-9A93-88A5-EBD4A93F5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45" y="2685877"/>
            <a:ext cx="11332303" cy="3679031"/>
          </a:xfrm>
          <a:prstGeom prst="rect">
            <a:avLst/>
          </a:prstGeom>
        </p:spPr>
      </p:pic>
      <p:sp>
        <p:nvSpPr>
          <p:cNvPr id="5" name="Footer Placeholder 4">
            <a:extLst>
              <a:ext uri="{FF2B5EF4-FFF2-40B4-BE49-F238E27FC236}">
                <a16:creationId xmlns:a16="http://schemas.microsoft.com/office/drawing/2014/main" id="{5C80EF99-CB6B-5F8D-ECC5-3113036C06A9}"/>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EF94A7A0-2AC6-47A0-DB40-907449DD0C2C}"/>
              </a:ext>
            </a:extLst>
          </p:cNvPr>
          <p:cNvSpPr>
            <a:spLocks noGrp="1"/>
          </p:cNvSpPr>
          <p:nvPr>
            <p:ph type="sldNum" sz="quarter" idx="12"/>
          </p:nvPr>
        </p:nvSpPr>
        <p:spPr/>
        <p:txBody>
          <a:bodyPr/>
          <a:lstStyle/>
          <a:p>
            <a:fld id="{0FD323F0-2125-4505-822B-C2047871690B}" type="slidenum">
              <a:rPr lang="en-US" smtClean="0"/>
              <a:t>136</a:t>
            </a:fld>
            <a:endParaRPr lang="en-US" dirty="0"/>
          </a:p>
        </p:txBody>
      </p:sp>
      <p:sp>
        <p:nvSpPr>
          <p:cNvPr id="8" name="Date Placeholder 7">
            <a:extLst>
              <a:ext uri="{FF2B5EF4-FFF2-40B4-BE49-F238E27FC236}">
                <a16:creationId xmlns:a16="http://schemas.microsoft.com/office/drawing/2014/main" id="{D4132378-1E20-519C-86B6-30D276C28B57}"/>
              </a:ext>
            </a:extLst>
          </p:cNvPr>
          <p:cNvSpPr>
            <a:spLocks noGrp="1"/>
          </p:cNvSpPr>
          <p:nvPr>
            <p:ph type="dt" sz="half" idx="10"/>
          </p:nvPr>
        </p:nvSpPr>
        <p:spPr/>
        <p:txBody>
          <a:bodyPr/>
          <a:lstStyle/>
          <a:p>
            <a:fld id="{ED53D450-4E8C-4B7A-9CE2-5B3330DE13DF}" type="datetime2">
              <a:rPr lang="en-US" smtClean="0"/>
              <a:t>Wednesday, August 14, 2024</a:t>
            </a:fld>
            <a:endParaRPr lang="en-US" dirty="0"/>
          </a:p>
        </p:txBody>
      </p:sp>
    </p:spTree>
    <p:extLst>
      <p:ext uri="{BB962C8B-B14F-4D97-AF65-F5344CB8AC3E}">
        <p14:creationId xmlns:p14="http://schemas.microsoft.com/office/powerpoint/2010/main" val="16268869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Image Upload Errors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Uploading files to the WordPress library doesn’t always go smoothly.</a:t>
            </a:r>
          </a:p>
          <a:p>
            <a:pPr algn="l"/>
            <a:r>
              <a:rPr lang="en-US" b="0" i="0" dirty="0">
                <a:solidFill>
                  <a:srgbClr val="36344D"/>
                </a:solidFill>
                <a:effectLst/>
                <a:latin typeface="Times New Roman" panose="02020603050405020304" pitchFamily="18" charset="0"/>
                <a:cs typeface="Times New Roman" panose="02020603050405020304" pitchFamily="18" charset="0"/>
              </a:rPr>
              <a:t>You may run into errors such as the </a:t>
            </a:r>
            <a:r>
              <a:rPr lang="en-US" b="1" i="0" dirty="0">
                <a:solidFill>
                  <a:srgbClr val="6747C7"/>
                </a:solidFill>
                <a:effectLst/>
                <a:latin typeface="Times New Roman" panose="02020603050405020304" pitchFamily="18" charset="0"/>
                <a:cs typeface="Times New Roman" panose="02020603050405020304" pitchFamily="18" charset="0"/>
                <a:hlinkClick r:id="rId2"/>
              </a:rPr>
              <a:t>HTTP error when uploading images</a:t>
            </a:r>
            <a:r>
              <a:rPr lang="en-US" b="0" i="0" dirty="0">
                <a:solidFill>
                  <a:srgbClr val="36344D"/>
                </a:solidFill>
                <a:effectLst/>
                <a:latin typeface="Times New Roman" panose="02020603050405020304" pitchFamily="18" charset="0"/>
                <a:cs typeface="Times New Roman" panose="02020603050405020304" pitchFamily="18" charset="0"/>
              </a:rPr>
              <a:t>, the Upload: Failed to Write File to Disk error, or your WordPress Media Library failing to load.</a:t>
            </a:r>
          </a:p>
          <a:p>
            <a:pPr algn="l"/>
            <a:r>
              <a:rPr lang="en-US" b="0" i="0" dirty="0">
                <a:solidFill>
                  <a:srgbClr val="36344D"/>
                </a:solidFill>
                <a:effectLst/>
                <a:latin typeface="Times New Roman" panose="02020603050405020304" pitchFamily="18" charset="0"/>
                <a:cs typeface="Times New Roman" panose="02020603050405020304" pitchFamily="18" charset="0"/>
              </a:rPr>
              <a:t>There’s no need to worry, however, as you can solve these problems easily:</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For the HTTP error</a:t>
            </a:r>
            <a:r>
              <a:rPr lang="en-US" b="0" i="0" dirty="0">
                <a:solidFill>
                  <a:srgbClr val="36344D"/>
                </a:solidFill>
                <a:effectLst/>
                <a:latin typeface="Times New Roman" panose="02020603050405020304" pitchFamily="18" charset="0"/>
                <a:cs typeface="Times New Roman" panose="02020603050405020304" pitchFamily="18" charset="0"/>
              </a:rPr>
              <a:t>, wait for a few minutes before re-uploading your media file. If the problem is not fixed, your WordPress session may have expired. Log out and log back into WordPress.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For Upload: Failed to Write File to Disk error</a:t>
            </a:r>
            <a:r>
              <a:rPr lang="en-US" b="0" i="0" dirty="0">
                <a:solidFill>
                  <a:srgbClr val="36344D"/>
                </a:solidFill>
                <a:effectLst/>
                <a:latin typeface="Times New Roman" panose="02020603050405020304" pitchFamily="18" charset="0"/>
                <a:cs typeface="Times New Roman" panose="02020603050405020304" pitchFamily="18" charset="0"/>
              </a:rPr>
              <a:t>, make sure permissions are correct. The file permissions are adjustable via an </a:t>
            </a:r>
            <a:r>
              <a:rPr lang="en-US" b="1" i="0" dirty="0">
                <a:solidFill>
                  <a:srgbClr val="6747C7"/>
                </a:solidFill>
                <a:effectLst/>
                <a:latin typeface="Times New Roman" panose="02020603050405020304" pitchFamily="18" charset="0"/>
                <a:cs typeface="Times New Roman" panose="02020603050405020304" pitchFamily="18" charset="0"/>
                <a:hlinkClick r:id="rId3"/>
              </a:rPr>
              <a:t>FTP client</a:t>
            </a:r>
            <a:r>
              <a:rPr lang="en-US" b="0" i="0" dirty="0">
                <a:solidFill>
                  <a:srgbClr val="36344D"/>
                </a:solidFill>
                <a:effectLst/>
                <a:latin typeface="Times New Roman" panose="02020603050405020304" pitchFamily="18" charset="0"/>
                <a:cs typeface="Times New Roman" panose="02020603050405020304" pitchFamily="18" charset="0"/>
              </a:rPr>
              <a:t>, the control panel provided by your web hosting provider, or </a:t>
            </a:r>
            <a:r>
              <a:rPr lang="en-US" b="1" i="0" dirty="0">
                <a:solidFill>
                  <a:srgbClr val="6747C7"/>
                </a:solidFill>
                <a:effectLst/>
                <a:latin typeface="Times New Roman" panose="02020603050405020304" pitchFamily="18" charset="0"/>
                <a:cs typeface="Times New Roman" panose="02020603050405020304" pitchFamily="18" charset="0"/>
                <a:hlinkClick r:id="rId4"/>
              </a:rPr>
              <a:t>SSH</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When WordPress Media Library fails to load, </a:t>
            </a:r>
            <a:r>
              <a:rPr lang="en-US" b="0" i="0" dirty="0">
                <a:solidFill>
                  <a:srgbClr val="36344D"/>
                </a:solidFill>
                <a:effectLst/>
                <a:latin typeface="Times New Roman" panose="02020603050405020304" pitchFamily="18" charset="0"/>
                <a:cs typeface="Times New Roman" panose="02020603050405020304" pitchFamily="18" charset="0"/>
              </a:rPr>
              <a:t>it usually means there is a problem with your plugins or theme. Switch to a default WordPress theme, deactivate all of your plugins, and see if the problem persists. If WordPress Media Library loads properly afterward, don’t forget to fix the problem with your plugins or theme permanently. Try contacting the plugin or theme developer for more information.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BA64C35B-03D8-B85C-2B45-E069C926D975}"/>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D4DDA11-471A-C738-18CD-3E32F40CE592}"/>
              </a:ext>
            </a:extLst>
          </p:cNvPr>
          <p:cNvSpPr>
            <a:spLocks noGrp="1"/>
          </p:cNvSpPr>
          <p:nvPr>
            <p:ph type="sldNum" sz="quarter" idx="12"/>
          </p:nvPr>
        </p:nvSpPr>
        <p:spPr/>
        <p:txBody>
          <a:bodyPr/>
          <a:lstStyle/>
          <a:p>
            <a:fld id="{0FD323F0-2125-4505-822B-C2047871690B}" type="slidenum">
              <a:rPr lang="en-US" smtClean="0"/>
              <a:t>137</a:t>
            </a:fld>
            <a:endParaRPr lang="en-US" dirty="0"/>
          </a:p>
        </p:txBody>
      </p:sp>
      <p:sp>
        <p:nvSpPr>
          <p:cNvPr id="7" name="Date Placeholder 6">
            <a:extLst>
              <a:ext uri="{FF2B5EF4-FFF2-40B4-BE49-F238E27FC236}">
                <a16:creationId xmlns:a16="http://schemas.microsoft.com/office/drawing/2014/main" id="{D657B79A-69F3-0D7C-510C-5C1F8E412585}"/>
              </a:ext>
            </a:extLst>
          </p:cNvPr>
          <p:cNvSpPr>
            <a:spLocks noGrp="1"/>
          </p:cNvSpPr>
          <p:nvPr>
            <p:ph type="dt" sz="half" idx="10"/>
          </p:nvPr>
        </p:nvSpPr>
        <p:spPr/>
        <p:txBody>
          <a:bodyPr/>
          <a:lstStyle/>
          <a:p>
            <a:fld id="{B7F6279F-AD2F-4B42-ACC5-9FC6C79618FF}" type="datetime2">
              <a:rPr lang="en-US" smtClean="0"/>
              <a:t>Wednesday, August 14, 2024</a:t>
            </a:fld>
            <a:endParaRPr lang="en-US" dirty="0"/>
          </a:p>
        </p:txBody>
      </p:sp>
    </p:spTree>
    <p:extLst>
      <p:ext uri="{BB962C8B-B14F-4D97-AF65-F5344CB8AC3E}">
        <p14:creationId xmlns:p14="http://schemas.microsoft.com/office/powerpoint/2010/main" val="42102239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Download Media Files From WordPress Media Library</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download media files from the WordPress library, follow the steps below:</a:t>
            </a:r>
          </a:p>
          <a:p>
            <a:pPr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 On your WordPress admin dashboard, click </a:t>
            </a:r>
            <a:r>
              <a:rPr lang="en-US" b="1" i="0" dirty="0">
                <a:solidFill>
                  <a:srgbClr val="36344D"/>
                </a:solidFill>
                <a:effectLst/>
                <a:latin typeface="Times New Roman" panose="02020603050405020304" pitchFamily="18" charset="0"/>
                <a:cs typeface="Times New Roman" panose="02020603050405020304" pitchFamily="18" charset="0"/>
              </a:rPr>
              <a:t>Tools </a:t>
            </a:r>
            <a:r>
              <a:rPr lang="en-US" b="0" i="0" dirty="0">
                <a:solidFill>
                  <a:srgbClr val="36344D"/>
                </a:solidFill>
                <a:effectLst/>
                <a:latin typeface="Times New Roman" panose="02020603050405020304" pitchFamily="18" charset="0"/>
                <a:cs typeface="Times New Roman" panose="02020603050405020304" pitchFamily="18" charset="0"/>
              </a:rPr>
              <a:t>on the navigation menu and select </a:t>
            </a:r>
            <a:r>
              <a:rPr lang="en-US" b="1" i="0" dirty="0">
                <a:solidFill>
                  <a:srgbClr val="36344D"/>
                </a:solidFill>
                <a:effectLst/>
                <a:latin typeface="Times New Roman" panose="02020603050405020304" pitchFamily="18" charset="0"/>
                <a:cs typeface="Times New Roman" panose="02020603050405020304" pitchFamily="18" charset="0"/>
              </a:rPr>
              <a:t>Export </a:t>
            </a:r>
            <a:r>
              <a:rPr lang="en-US" b="0" i="0" dirty="0">
                <a:solidFill>
                  <a:srgbClr val="36344D"/>
                </a:solidFill>
                <a:effectLst/>
                <a:latin typeface="Times New Roman" panose="02020603050405020304" pitchFamily="18" charset="0"/>
                <a:cs typeface="Times New Roman" panose="02020603050405020304" pitchFamily="18" charset="0"/>
              </a:rPr>
              <a:t>from the tools list.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3EBF009-27BC-7693-CD15-BE7D73CB6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572583"/>
            <a:ext cx="10467860" cy="4191774"/>
          </a:xfrm>
          <a:prstGeom prst="rect">
            <a:avLst/>
          </a:prstGeom>
        </p:spPr>
      </p:pic>
      <p:sp>
        <p:nvSpPr>
          <p:cNvPr id="5" name="Footer Placeholder 4">
            <a:extLst>
              <a:ext uri="{FF2B5EF4-FFF2-40B4-BE49-F238E27FC236}">
                <a16:creationId xmlns:a16="http://schemas.microsoft.com/office/drawing/2014/main" id="{1643411E-3D70-ACCC-EA0A-C6468C70B8DC}"/>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FE2E22CE-C1C6-E019-CB1D-3816FE1903D8}"/>
              </a:ext>
            </a:extLst>
          </p:cNvPr>
          <p:cNvSpPr>
            <a:spLocks noGrp="1"/>
          </p:cNvSpPr>
          <p:nvPr>
            <p:ph type="sldNum" sz="quarter" idx="12"/>
          </p:nvPr>
        </p:nvSpPr>
        <p:spPr/>
        <p:txBody>
          <a:bodyPr/>
          <a:lstStyle/>
          <a:p>
            <a:fld id="{0FD323F0-2125-4505-822B-C2047871690B}" type="slidenum">
              <a:rPr lang="en-US" smtClean="0"/>
              <a:t>138</a:t>
            </a:fld>
            <a:endParaRPr lang="en-US" dirty="0"/>
          </a:p>
        </p:txBody>
      </p:sp>
      <p:sp>
        <p:nvSpPr>
          <p:cNvPr id="8" name="Date Placeholder 7">
            <a:extLst>
              <a:ext uri="{FF2B5EF4-FFF2-40B4-BE49-F238E27FC236}">
                <a16:creationId xmlns:a16="http://schemas.microsoft.com/office/drawing/2014/main" id="{91CD9083-0D80-D583-E336-2B8F47B06646}"/>
              </a:ext>
            </a:extLst>
          </p:cNvPr>
          <p:cNvSpPr>
            <a:spLocks noGrp="1"/>
          </p:cNvSpPr>
          <p:nvPr>
            <p:ph type="dt" sz="half" idx="10"/>
          </p:nvPr>
        </p:nvSpPr>
        <p:spPr/>
        <p:txBody>
          <a:bodyPr/>
          <a:lstStyle/>
          <a:p>
            <a:fld id="{8D093539-0DF3-47E4-B029-38A51726914F}" type="datetime2">
              <a:rPr lang="en-US" smtClean="0"/>
              <a:t>Wednesday, August 14, 2024</a:t>
            </a:fld>
            <a:endParaRPr lang="en-US" dirty="0"/>
          </a:p>
        </p:txBody>
      </p:sp>
    </p:spTree>
    <p:extLst>
      <p:ext uri="{BB962C8B-B14F-4D97-AF65-F5344CB8AC3E}">
        <p14:creationId xmlns:p14="http://schemas.microsoft.com/office/powerpoint/2010/main" val="11432514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Download Media Files From WordPress Media Library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buFont typeface="+mj-lt"/>
              <a:buAutoNum type="arabicPeriod" startAt="2"/>
            </a:pPr>
            <a:r>
              <a:rPr lang="en-US" b="0" i="0" dirty="0">
                <a:solidFill>
                  <a:srgbClr val="36344D"/>
                </a:solidFill>
                <a:effectLst/>
                <a:latin typeface="Times New Roman" panose="02020603050405020304" pitchFamily="18" charset="0"/>
                <a:cs typeface="Times New Roman" panose="02020603050405020304" pitchFamily="18" charset="0"/>
              </a:rPr>
              <a:t> Select the </a:t>
            </a:r>
            <a:r>
              <a:rPr lang="en-US" b="1" i="0" dirty="0">
                <a:solidFill>
                  <a:srgbClr val="36344D"/>
                </a:solidFill>
                <a:effectLst/>
                <a:latin typeface="Times New Roman" panose="02020603050405020304" pitchFamily="18" charset="0"/>
                <a:cs typeface="Times New Roman" panose="02020603050405020304" pitchFamily="18" charset="0"/>
              </a:rPr>
              <a:t>Media </a:t>
            </a:r>
            <a:r>
              <a:rPr lang="en-US" b="0" i="0" dirty="0">
                <a:solidFill>
                  <a:srgbClr val="36344D"/>
                </a:solidFill>
                <a:effectLst/>
                <a:latin typeface="Times New Roman" panose="02020603050405020304" pitchFamily="18" charset="0"/>
                <a:cs typeface="Times New Roman" panose="02020603050405020304" pitchFamily="18" charset="0"/>
              </a:rPr>
              <a:t>radio button. Next, choose the start and end date to download the media files you uploaded during that specific time frame. Finally, click the </a:t>
            </a:r>
            <a:r>
              <a:rPr lang="en-US" b="1" i="0" dirty="0">
                <a:solidFill>
                  <a:srgbClr val="36344D"/>
                </a:solidFill>
                <a:effectLst/>
                <a:latin typeface="Times New Roman" panose="02020603050405020304" pitchFamily="18" charset="0"/>
                <a:cs typeface="Times New Roman" panose="02020603050405020304" pitchFamily="18" charset="0"/>
              </a:rPr>
              <a:t>Download Export File </a:t>
            </a:r>
            <a:r>
              <a:rPr lang="en-US" b="0" i="0" dirty="0">
                <a:solidFill>
                  <a:srgbClr val="36344D"/>
                </a:solidFill>
                <a:effectLst/>
                <a:latin typeface="Times New Roman" panose="02020603050405020304" pitchFamily="18" charset="0"/>
                <a:cs typeface="Times New Roman" panose="02020603050405020304" pitchFamily="18" charset="0"/>
              </a:rPr>
              <a:t>button.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537C020-3CC6-C7F6-028F-F140481F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423711"/>
            <a:ext cx="10976811" cy="4434289"/>
          </a:xfrm>
          <a:prstGeom prst="rect">
            <a:avLst/>
          </a:prstGeom>
        </p:spPr>
      </p:pic>
      <p:sp>
        <p:nvSpPr>
          <p:cNvPr id="5" name="Footer Placeholder 4">
            <a:extLst>
              <a:ext uri="{FF2B5EF4-FFF2-40B4-BE49-F238E27FC236}">
                <a16:creationId xmlns:a16="http://schemas.microsoft.com/office/drawing/2014/main" id="{38695336-A69F-C947-C1A3-CBA8749EF02D}"/>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132B53C-1BDD-7E30-89FB-48A79518B5F5}"/>
              </a:ext>
            </a:extLst>
          </p:cNvPr>
          <p:cNvSpPr>
            <a:spLocks noGrp="1"/>
          </p:cNvSpPr>
          <p:nvPr>
            <p:ph type="sldNum" sz="quarter" idx="12"/>
          </p:nvPr>
        </p:nvSpPr>
        <p:spPr/>
        <p:txBody>
          <a:bodyPr/>
          <a:lstStyle/>
          <a:p>
            <a:fld id="{0FD323F0-2125-4505-822B-C2047871690B}" type="slidenum">
              <a:rPr lang="en-US" smtClean="0"/>
              <a:t>139</a:t>
            </a:fld>
            <a:endParaRPr lang="en-US" dirty="0"/>
          </a:p>
        </p:txBody>
      </p:sp>
      <p:sp>
        <p:nvSpPr>
          <p:cNvPr id="8" name="Date Placeholder 7">
            <a:extLst>
              <a:ext uri="{FF2B5EF4-FFF2-40B4-BE49-F238E27FC236}">
                <a16:creationId xmlns:a16="http://schemas.microsoft.com/office/drawing/2014/main" id="{04772D8A-9A18-A479-D3E9-E9FD350E73AA}"/>
              </a:ext>
            </a:extLst>
          </p:cNvPr>
          <p:cNvSpPr>
            <a:spLocks noGrp="1"/>
          </p:cNvSpPr>
          <p:nvPr>
            <p:ph type="dt" sz="half" idx="10"/>
          </p:nvPr>
        </p:nvSpPr>
        <p:spPr/>
        <p:txBody>
          <a:bodyPr/>
          <a:lstStyle/>
          <a:p>
            <a:fld id="{D5933907-628C-4116-AEB5-359E09F4CE77}" type="datetime2">
              <a:rPr lang="en-US" smtClean="0"/>
              <a:t>Wednesday, August 14, 2024</a:t>
            </a:fld>
            <a:endParaRPr lang="en-US" dirty="0"/>
          </a:p>
        </p:txBody>
      </p:sp>
    </p:spTree>
    <p:extLst>
      <p:ext uri="{BB962C8B-B14F-4D97-AF65-F5344CB8AC3E}">
        <p14:creationId xmlns:p14="http://schemas.microsoft.com/office/powerpoint/2010/main" val="263908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1" i="0" u="sng" dirty="0">
                <a:solidFill>
                  <a:srgbClr val="472D94"/>
                </a:solidFill>
                <a:effectLst/>
                <a:latin typeface="Muli"/>
                <a:hlinkClick r:id="rId2"/>
              </a:rPr>
              <a:t>Magento</a:t>
            </a:r>
            <a:endParaRPr lang="en-US" b="1" i="0" dirty="0">
              <a:solidFill>
                <a:srgbClr val="2F1C6A"/>
              </a:solidFill>
              <a:effectLst/>
              <a:latin typeface="Muli"/>
            </a:endParaRPr>
          </a:p>
        </p:txBody>
      </p:sp>
      <p:pic>
        <p:nvPicPr>
          <p:cNvPr id="5" name="Picture 4">
            <a:extLst>
              <a:ext uri="{FF2B5EF4-FFF2-40B4-BE49-F238E27FC236}">
                <a16:creationId xmlns:a16="http://schemas.microsoft.com/office/drawing/2014/main" id="{36D78698-10BF-1367-CC8E-DD47B152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87" y="2043987"/>
            <a:ext cx="11225640" cy="4488656"/>
          </a:xfrm>
          <a:prstGeom prst="rect">
            <a:avLst/>
          </a:prstGeom>
        </p:spPr>
      </p:pic>
      <p:sp>
        <p:nvSpPr>
          <p:cNvPr id="4" name="Footer Placeholder 3">
            <a:extLst>
              <a:ext uri="{FF2B5EF4-FFF2-40B4-BE49-F238E27FC236}">
                <a16:creationId xmlns:a16="http://schemas.microsoft.com/office/drawing/2014/main" id="{07ABE37A-59B3-8746-F017-FB54575CF75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4DCAB0D-97BC-0352-31E3-0E43A764083B}"/>
              </a:ext>
            </a:extLst>
          </p:cNvPr>
          <p:cNvSpPr>
            <a:spLocks noGrp="1"/>
          </p:cNvSpPr>
          <p:nvPr>
            <p:ph type="sldNum" sz="quarter" idx="12"/>
          </p:nvPr>
        </p:nvSpPr>
        <p:spPr/>
        <p:txBody>
          <a:bodyPr/>
          <a:lstStyle/>
          <a:p>
            <a:fld id="{0FD323F0-2125-4505-822B-C2047871690B}" type="slidenum">
              <a:rPr lang="en-US" smtClean="0"/>
              <a:t>14</a:t>
            </a:fld>
            <a:endParaRPr lang="en-US" dirty="0"/>
          </a:p>
        </p:txBody>
      </p:sp>
      <p:sp>
        <p:nvSpPr>
          <p:cNvPr id="7" name="Date Placeholder 6">
            <a:extLst>
              <a:ext uri="{FF2B5EF4-FFF2-40B4-BE49-F238E27FC236}">
                <a16:creationId xmlns:a16="http://schemas.microsoft.com/office/drawing/2014/main" id="{BB4EB4F2-F039-6C98-9652-29CEAB0CA93C}"/>
              </a:ext>
            </a:extLst>
          </p:cNvPr>
          <p:cNvSpPr>
            <a:spLocks noGrp="1"/>
          </p:cNvSpPr>
          <p:nvPr>
            <p:ph type="dt" sz="half" idx="10"/>
          </p:nvPr>
        </p:nvSpPr>
        <p:spPr/>
        <p:txBody>
          <a:bodyPr/>
          <a:lstStyle/>
          <a:p>
            <a:fld id="{10297348-4053-45A2-9099-6D59F7F57D75}" type="datetime2">
              <a:rPr lang="en-US" smtClean="0"/>
              <a:t>Wednesday, August 14, 2024</a:t>
            </a:fld>
            <a:endParaRPr lang="en-US" dirty="0"/>
          </a:p>
        </p:txBody>
      </p:sp>
    </p:spTree>
    <p:extLst>
      <p:ext uri="{BB962C8B-B14F-4D97-AF65-F5344CB8AC3E}">
        <p14:creationId xmlns:p14="http://schemas.microsoft.com/office/powerpoint/2010/main" val="3733540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Images on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WordPress has some useful built-in image-editing tools.</a:t>
            </a:r>
          </a:p>
          <a:p>
            <a:pPr algn="l"/>
            <a:r>
              <a:rPr lang="en-US" b="0" i="0" dirty="0">
                <a:solidFill>
                  <a:srgbClr val="36344D"/>
                </a:solidFill>
                <a:effectLst/>
                <a:latin typeface="Times New Roman" panose="02020603050405020304" pitchFamily="18" charset="0"/>
                <a:cs typeface="Times New Roman" panose="02020603050405020304" pitchFamily="18" charset="0"/>
              </a:rPr>
              <a:t>However, keep in mind that these tools are quite limited compared to graphic design software, such as Adobe Photoshop.</a:t>
            </a:r>
          </a:p>
          <a:p>
            <a:pPr algn="l"/>
            <a:r>
              <a:rPr lang="en-US" b="0" i="0" dirty="0">
                <a:solidFill>
                  <a:srgbClr val="36344D"/>
                </a:solidFill>
                <a:effectLst/>
                <a:latin typeface="Times New Roman" panose="02020603050405020304" pitchFamily="18" charset="0"/>
                <a:cs typeface="Times New Roman" panose="02020603050405020304" pitchFamily="18" charset="0"/>
              </a:rPr>
              <a:t>To find the image editor, simply select the file you want on WordPress Media Library. The </a:t>
            </a:r>
            <a:r>
              <a:rPr lang="en-US" b="1" i="0" dirty="0">
                <a:solidFill>
                  <a:srgbClr val="36344D"/>
                </a:solidFill>
                <a:effectLst/>
                <a:latin typeface="Times New Roman" panose="02020603050405020304" pitchFamily="18" charset="0"/>
                <a:cs typeface="Times New Roman" panose="02020603050405020304" pitchFamily="18" charset="0"/>
              </a:rPr>
              <a:t>Attachment details </a:t>
            </a:r>
            <a:r>
              <a:rPr lang="en-US" b="0" i="0" dirty="0">
                <a:solidFill>
                  <a:srgbClr val="36344D"/>
                </a:solidFill>
                <a:effectLst/>
                <a:latin typeface="Times New Roman" panose="02020603050405020304" pitchFamily="18" charset="0"/>
                <a:cs typeface="Times New Roman" panose="02020603050405020304" pitchFamily="18" charset="0"/>
              </a:rPr>
              <a:t>window will pop up. Click the </a:t>
            </a:r>
            <a:r>
              <a:rPr lang="en-US" b="1" i="0" dirty="0">
                <a:solidFill>
                  <a:srgbClr val="36344D"/>
                </a:solidFill>
                <a:effectLst/>
                <a:latin typeface="Times New Roman" panose="02020603050405020304" pitchFamily="18" charset="0"/>
                <a:cs typeface="Times New Roman" panose="02020603050405020304" pitchFamily="18" charset="0"/>
              </a:rPr>
              <a:t>Edit Image </a:t>
            </a:r>
            <a:r>
              <a:rPr lang="en-US" b="0" i="0" dirty="0">
                <a:solidFill>
                  <a:srgbClr val="36344D"/>
                </a:solidFill>
                <a:effectLst/>
                <a:latin typeface="Times New Roman" panose="02020603050405020304" pitchFamily="18" charset="0"/>
                <a:cs typeface="Times New Roman" panose="02020603050405020304" pitchFamily="18" charset="0"/>
              </a:rPr>
              <a:t>button under the media file.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The WordPress image editor has several tools. First, we’ll focus on the three tools found above the image – </a:t>
            </a:r>
            <a:r>
              <a:rPr lang="en-US" b="1" i="0" dirty="0">
                <a:solidFill>
                  <a:srgbClr val="36344D"/>
                </a:solidFill>
                <a:effectLst/>
                <a:latin typeface="Times New Roman" panose="02020603050405020304" pitchFamily="18" charset="0"/>
                <a:cs typeface="Times New Roman" panose="02020603050405020304" pitchFamily="18" charset="0"/>
              </a:rPr>
              <a:t>crop</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scale</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rotate</a:t>
            </a:r>
            <a:r>
              <a:rPr lang="en-US" b="0" i="0" dirty="0">
                <a:solidFill>
                  <a:srgbClr val="36344D"/>
                </a:solidFill>
                <a:effectLst/>
                <a:latin typeface="Times New Roman" panose="02020603050405020304" pitchFamily="18" charset="0"/>
                <a:cs typeface="Times New Roman" panose="02020603050405020304" pitchFamily="18" charset="0"/>
              </a:rPr>
              <a: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57F7D38-DC3F-F837-B118-5B50ECB23ED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B00E276-B5F4-3FDA-01B7-B4392E6B0774}"/>
              </a:ext>
            </a:extLst>
          </p:cNvPr>
          <p:cNvSpPr>
            <a:spLocks noGrp="1"/>
          </p:cNvSpPr>
          <p:nvPr>
            <p:ph type="sldNum" sz="quarter" idx="12"/>
          </p:nvPr>
        </p:nvSpPr>
        <p:spPr/>
        <p:txBody>
          <a:bodyPr/>
          <a:lstStyle/>
          <a:p>
            <a:fld id="{0FD323F0-2125-4505-822B-C2047871690B}" type="slidenum">
              <a:rPr lang="en-US" smtClean="0"/>
              <a:t>140</a:t>
            </a:fld>
            <a:endParaRPr lang="en-US" dirty="0"/>
          </a:p>
        </p:txBody>
      </p:sp>
      <p:sp>
        <p:nvSpPr>
          <p:cNvPr id="7" name="Date Placeholder 6">
            <a:extLst>
              <a:ext uri="{FF2B5EF4-FFF2-40B4-BE49-F238E27FC236}">
                <a16:creationId xmlns:a16="http://schemas.microsoft.com/office/drawing/2014/main" id="{5C568962-DDD5-81CF-66D9-252AB1BF9A2B}"/>
              </a:ext>
            </a:extLst>
          </p:cNvPr>
          <p:cNvSpPr>
            <a:spLocks noGrp="1"/>
          </p:cNvSpPr>
          <p:nvPr>
            <p:ph type="dt" sz="half" idx="10"/>
          </p:nvPr>
        </p:nvSpPr>
        <p:spPr/>
        <p:txBody>
          <a:bodyPr/>
          <a:lstStyle/>
          <a:p>
            <a:fld id="{BA413800-5F21-440A-ADE8-18CA06A6E3EE}" type="datetime2">
              <a:rPr lang="en-US" smtClean="0"/>
              <a:t>Wednesday, August 14, 2024</a:t>
            </a:fld>
            <a:endParaRPr lang="en-US" dirty="0"/>
          </a:p>
        </p:txBody>
      </p:sp>
    </p:spTree>
    <p:extLst>
      <p:ext uri="{BB962C8B-B14F-4D97-AF65-F5344CB8AC3E}">
        <p14:creationId xmlns:p14="http://schemas.microsoft.com/office/powerpoint/2010/main" val="8098205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Images on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373E07B-F5CD-6AE7-6742-63944A3A4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8"/>
            <a:ext cx="11180642" cy="5113181"/>
          </a:xfrm>
          <a:prstGeom prst="rect">
            <a:avLst/>
          </a:prstGeom>
        </p:spPr>
      </p:pic>
      <p:sp>
        <p:nvSpPr>
          <p:cNvPr id="5" name="Footer Placeholder 4">
            <a:extLst>
              <a:ext uri="{FF2B5EF4-FFF2-40B4-BE49-F238E27FC236}">
                <a16:creationId xmlns:a16="http://schemas.microsoft.com/office/drawing/2014/main" id="{565C5BAC-734A-DA18-CC90-4705D50948FA}"/>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DA700467-3D14-269A-F163-449F575D8FB7}"/>
              </a:ext>
            </a:extLst>
          </p:cNvPr>
          <p:cNvSpPr>
            <a:spLocks noGrp="1"/>
          </p:cNvSpPr>
          <p:nvPr>
            <p:ph type="sldNum" sz="quarter" idx="12"/>
          </p:nvPr>
        </p:nvSpPr>
        <p:spPr/>
        <p:txBody>
          <a:bodyPr/>
          <a:lstStyle/>
          <a:p>
            <a:fld id="{0FD323F0-2125-4505-822B-C2047871690B}" type="slidenum">
              <a:rPr lang="en-US" smtClean="0"/>
              <a:t>141</a:t>
            </a:fld>
            <a:endParaRPr lang="en-US" dirty="0"/>
          </a:p>
        </p:txBody>
      </p:sp>
      <p:sp>
        <p:nvSpPr>
          <p:cNvPr id="8" name="Date Placeholder 7">
            <a:extLst>
              <a:ext uri="{FF2B5EF4-FFF2-40B4-BE49-F238E27FC236}">
                <a16:creationId xmlns:a16="http://schemas.microsoft.com/office/drawing/2014/main" id="{5EA86C84-C5AC-0436-D8E1-5C60084E3002}"/>
              </a:ext>
            </a:extLst>
          </p:cNvPr>
          <p:cNvSpPr>
            <a:spLocks noGrp="1"/>
          </p:cNvSpPr>
          <p:nvPr>
            <p:ph type="dt" sz="half" idx="10"/>
          </p:nvPr>
        </p:nvSpPr>
        <p:spPr/>
        <p:txBody>
          <a:bodyPr/>
          <a:lstStyle/>
          <a:p>
            <a:fld id="{A1BE6922-16E2-4FED-BAF7-F3CB43BD8134}" type="datetime2">
              <a:rPr lang="en-US" smtClean="0"/>
              <a:t>Wednesday, August 14, 2024</a:t>
            </a:fld>
            <a:endParaRPr lang="en-US" dirty="0"/>
          </a:p>
        </p:txBody>
      </p:sp>
    </p:spTree>
    <p:extLst>
      <p:ext uri="{BB962C8B-B14F-4D97-AF65-F5344CB8AC3E}">
        <p14:creationId xmlns:p14="http://schemas.microsoft.com/office/powerpoint/2010/main" val="23248895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Images on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The Crop tool cuts images. </a:t>
            </a:r>
            <a:r>
              <a:rPr lang="en-US" b="0" i="0" dirty="0">
                <a:solidFill>
                  <a:srgbClr val="36344D"/>
                </a:solidFill>
                <a:effectLst/>
                <a:latin typeface="Times New Roman" panose="02020603050405020304" pitchFamily="18" charset="0"/>
                <a:cs typeface="Times New Roman" panose="02020603050405020304" pitchFamily="18" charset="0"/>
              </a:rPr>
              <a:t>To crop an image, click the </a:t>
            </a:r>
            <a:r>
              <a:rPr lang="en-US" b="1" i="0" dirty="0">
                <a:solidFill>
                  <a:srgbClr val="36344D"/>
                </a:solidFill>
                <a:effectLst/>
                <a:latin typeface="Times New Roman" panose="02020603050405020304" pitchFamily="18" charset="0"/>
                <a:cs typeface="Times New Roman" panose="02020603050405020304" pitchFamily="18" charset="0"/>
              </a:rPr>
              <a:t>Crop</a:t>
            </a:r>
            <a:r>
              <a:rPr lang="en-US" b="0" i="0" dirty="0">
                <a:solidFill>
                  <a:srgbClr val="36344D"/>
                </a:solidFill>
                <a:effectLst/>
                <a:latin typeface="Times New Roman" panose="02020603050405020304" pitchFamily="18" charset="0"/>
                <a:cs typeface="Times New Roman" panose="02020603050405020304" pitchFamily="18" charset="0"/>
              </a:rPr>
              <a:t> button. Adjust the cropping frame to the size you want, then click the </a:t>
            </a:r>
            <a:r>
              <a:rPr lang="en-US" b="1" i="0" dirty="0">
                <a:solidFill>
                  <a:srgbClr val="36344D"/>
                </a:solidFill>
                <a:effectLst/>
                <a:latin typeface="Times New Roman" panose="02020603050405020304" pitchFamily="18" charset="0"/>
                <a:cs typeface="Times New Roman" panose="02020603050405020304" pitchFamily="18" charset="0"/>
              </a:rPr>
              <a:t>Apply</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Crop</a:t>
            </a:r>
            <a:r>
              <a:rPr lang="en-US" b="0" i="0" dirty="0">
                <a:solidFill>
                  <a:srgbClr val="36344D"/>
                </a:solidFill>
                <a:effectLst/>
                <a:latin typeface="Times New Roman" panose="02020603050405020304" pitchFamily="18" charset="0"/>
                <a:cs typeface="Times New Roman" panose="02020603050405020304" pitchFamily="18" charset="0"/>
              </a:rPr>
              <a:t> button.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35D0288-E1B1-DB8D-F66B-6B913DFC7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38" y="2324559"/>
            <a:ext cx="10349456" cy="4633596"/>
          </a:xfrm>
          <a:prstGeom prst="rect">
            <a:avLst/>
          </a:prstGeom>
        </p:spPr>
      </p:pic>
      <p:sp>
        <p:nvSpPr>
          <p:cNvPr id="5" name="Footer Placeholder 4">
            <a:extLst>
              <a:ext uri="{FF2B5EF4-FFF2-40B4-BE49-F238E27FC236}">
                <a16:creationId xmlns:a16="http://schemas.microsoft.com/office/drawing/2014/main" id="{7D2D9289-8933-A477-8A26-DBAF2AF1C91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52FFCEF-C3A4-F12E-1EBE-C266F873A28A}"/>
              </a:ext>
            </a:extLst>
          </p:cNvPr>
          <p:cNvSpPr>
            <a:spLocks noGrp="1"/>
          </p:cNvSpPr>
          <p:nvPr>
            <p:ph type="sldNum" sz="quarter" idx="12"/>
          </p:nvPr>
        </p:nvSpPr>
        <p:spPr/>
        <p:txBody>
          <a:bodyPr/>
          <a:lstStyle/>
          <a:p>
            <a:fld id="{0FD323F0-2125-4505-822B-C2047871690B}" type="slidenum">
              <a:rPr lang="en-US" smtClean="0"/>
              <a:t>142</a:t>
            </a:fld>
            <a:endParaRPr lang="en-US" dirty="0"/>
          </a:p>
        </p:txBody>
      </p:sp>
      <p:sp>
        <p:nvSpPr>
          <p:cNvPr id="8" name="Date Placeholder 7">
            <a:extLst>
              <a:ext uri="{FF2B5EF4-FFF2-40B4-BE49-F238E27FC236}">
                <a16:creationId xmlns:a16="http://schemas.microsoft.com/office/drawing/2014/main" id="{2C9B6644-957B-E5E2-1BB7-93C036F15F10}"/>
              </a:ext>
            </a:extLst>
          </p:cNvPr>
          <p:cNvSpPr>
            <a:spLocks noGrp="1"/>
          </p:cNvSpPr>
          <p:nvPr>
            <p:ph type="dt" sz="half" idx="10"/>
          </p:nvPr>
        </p:nvSpPr>
        <p:spPr/>
        <p:txBody>
          <a:bodyPr/>
          <a:lstStyle/>
          <a:p>
            <a:fld id="{4B5321CE-38A5-44E0-BF23-B3289231602C}" type="datetime2">
              <a:rPr lang="en-US" smtClean="0"/>
              <a:t>Wednesday, August 14, 2024</a:t>
            </a:fld>
            <a:endParaRPr lang="en-US" dirty="0"/>
          </a:p>
        </p:txBody>
      </p:sp>
    </p:spTree>
    <p:extLst>
      <p:ext uri="{BB962C8B-B14F-4D97-AF65-F5344CB8AC3E}">
        <p14:creationId xmlns:p14="http://schemas.microsoft.com/office/powerpoint/2010/main" val="25556157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Images on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The Scale button lets you change the dimensions </a:t>
            </a:r>
            <a:r>
              <a:rPr lang="en-US" b="0" i="0" dirty="0">
                <a:solidFill>
                  <a:srgbClr val="36344D"/>
                </a:solidFill>
                <a:effectLst/>
                <a:latin typeface="Times New Roman" panose="02020603050405020304" pitchFamily="18" charset="0"/>
                <a:cs typeface="Times New Roman" panose="02020603050405020304" pitchFamily="18" charset="0"/>
              </a:rPr>
              <a:t>of your image. Clicking on the </a:t>
            </a:r>
            <a:r>
              <a:rPr lang="en-US" b="1" i="0" dirty="0">
                <a:solidFill>
                  <a:srgbClr val="36344D"/>
                </a:solidFill>
                <a:effectLst/>
                <a:latin typeface="Times New Roman" panose="02020603050405020304" pitchFamily="18" charset="0"/>
                <a:cs typeface="Times New Roman" panose="02020603050405020304" pitchFamily="18" charset="0"/>
              </a:rPr>
              <a:t>Scale </a:t>
            </a:r>
            <a:r>
              <a:rPr lang="en-US" b="0" i="0" dirty="0">
                <a:solidFill>
                  <a:srgbClr val="36344D"/>
                </a:solidFill>
                <a:effectLst/>
                <a:latin typeface="Times New Roman" panose="02020603050405020304" pitchFamily="18" charset="0"/>
                <a:cs typeface="Times New Roman" panose="02020603050405020304" pitchFamily="18" charset="0"/>
              </a:rPr>
              <a:t>button at the top lets you change the image dimensions in pixels. Modify either the height or width and the other field will adjust accordingly. Keep in mind that images can only be scaled down.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278DF95-A899-1418-D884-1761CF4E2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776250"/>
            <a:ext cx="10753159" cy="3734720"/>
          </a:xfrm>
          <a:prstGeom prst="rect">
            <a:avLst/>
          </a:prstGeom>
        </p:spPr>
      </p:pic>
      <p:sp>
        <p:nvSpPr>
          <p:cNvPr id="5" name="Footer Placeholder 4">
            <a:extLst>
              <a:ext uri="{FF2B5EF4-FFF2-40B4-BE49-F238E27FC236}">
                <a16:creationId xmlns:a16="http://schemas.microsoft.com/office/drawing/2014/main" id="{B0464261-AAF9-C314-E9F6-5569933FB57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C36A7104-6F35-B36C-63BC-BE2F41FA8E6A}"/>
              </a:ext>
            </a:extLst>
          </p:cNvPr>
          <p:cNvSpPr>
            <a:spLocks noGrp="1"/>
          </p:cNvSpPr>
          <p:nvPr>
            <p:ph type="sldNum" sz="quarter" idx="12"/>
          </p:nvPr>
        </p:nvSpPr>
        <p:spPr/>
        <p:txBody>
          <a:bodyPr/>
          <a:lstStyle/>
          <a:p>
            <a:fld id="{0FD323F0-2125-4505-822B-C2047871690B}" type="slidenum">
              <a:rPr lang="en-US" smtClean="0"/>
              <a:t>143</a:t>
            </a:fld>
            <a:endParaRPr lang="en-US" dirty="0"/>
          </a:p>
        </p:txBody>
      </p:sp>
      <p:sp>
        <p:nvSpPr>
          <p:cNvPr id="8" name="Date Placeholder 7">
            <a:extLst>
              <a:ext uri="{FF2B5EF4-FFF2-40B4-BE49-F238E27FC236}">
                <a16:creationId xmlns:a16="http://schemas.microsoft.com/office/drawing/2014/main" id="{193FA2D4-D759-7B1E-7403-B7EB8F33647A}"/>
              </a:ext>
            </a:extLst>
          </p:cNvPr>
          <p:cNvSpPr>
            <a:spLocks noGrp="1"/>
          </p:cNvSpPr>
          <p:nvPr>
            <p:ph type="dt" sz="half" idx="10"/>
          </p:nvPr>
        </p:nvSpPr>
        <p:spPr/>
        <p:txBody>
          <a:bodyPr/>
          <a:lstStyle/>
          <a:p>
            <a:fld id="{AA3776E9-4B55-4F0A-B7AF-740FB07C52E0}" type="datetime2">
              <a:rPr lang="en-US" smtClean="0"/>
              <a:t>Wednesday, August 14, 2024</a:t>
            </a:fld>
            <a:endParaRPr lang="en-US" dirty="0"/>
          </a:p>
        </p:txBody>
      </p:sp>
    </p:spTree>
    <p:extLst>
      <p:ext uri="{BB962C8B-B14F-4D97-AF65-F5344CB8AC3E}">
        <p14:creationId xmlns:p14="http://schemas.microsoft.com/office/powerpoint/2010/main" val="25591596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Images on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The Image Rotation tool lets you rotate and flip the image.</a:t>
            </a:r>
            <a:r>
              <a:rPr lang="en-US" b="0" i="0" dirty="0">
                <a:solidFill>
                  <a:srgbClr val="36344D"/>
                </a:solidFill>
                <a:effectLst/>
                <a:latin typeface="Times New Roman" panose="02020603050405020304" pitchFamily="18" charset="0"/>
                <a:cs typeface="Times New Roman" panose="02020603050405020304" pitchFamily="18" charset="0"/>
              </a:rPr>
              <a:t> Clicking on the </a:t>
            </a:r>
            <a:r>
              <a:rPr lang="en-US" b="1" i="0" dirty="0">
                <a:solidFill>
                  <a:srgbClr val="36344D"/>
                </a:solidFill>
                <a:effectLst/>
                <a:latin typeface="Times New Roman" panose="02020603050405020304" pitchFamily="18" charset="0"/>
                <a:cs typeface="Times New Roman" panose="02020603050405020304" pitchFamily="18" charset="0"/>
              </a:rPr>
              <a:t>Image Rotation </a:t>
            </a:r>
            <a:r>
              <a:rPr lang="en-US" b="0" i="0" dirty="0">
                <a:solidFill>
                  <a:srgbClr val="36344D"/>
                </a:solidFill>
                <a:effectLst/>
                <a:latin typeface="Times New Roman" panose="02020603050405020304" pitchFamily="18" charset="0"/>
                <a:cs typeface="Times New Roman" panose="02020603050405020304" pitchFamily="18" charset="0"/>
              </a:rPr>
              <a:t>button will provide you with the options to rotate it to the left, to the right, upside down or flip it.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926B741-3291-8719-F5D4-1F8E829D1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522862"/>
            <a:ext cx="10588770" cy="4224539"/>
          </a:xfrm>
          <a:prstGeom prst="rect">
            <a:avLst/>
          </a:prstGeom>
        </p:spPr>
      </p:pic>
      <p:sp>
        <p:nvSpPr>
          <p:cNvPr id="5" name="Footer Placeholder 4">
            <a:extLst>
              <a:ext uri="{FF2B5EF4-FFF2-40B4-BE49-F238E27FC236}">
                <a16:creationId xmlns:a16="http://schemas.microsoft.com/office/drawing/2014/main" id="{D584DEA9-586C-DE0A-DB19-BAF532D40A2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6A77803-CF19-3605-2B2D-F7BAAD0AA789}"/>
              </a:ext>
            </a:extLst>
          </p:cNvPr>
          <p:cNvSpPr>
            <a:spLocks noGrp="1"/>
          </p:cNvSpPr>
          <p:nvPr>
            <p:ph type="sldNum" sz="quarter" idx="12"/>
          </p:nvPr>
        </p:nvSpPr>
        <p:spPr/>
        <p:txBody>
          <a:bodyPr/>
          <a:lstStyle/>
          <a:p>
            <a:fld id="{0FD323F0-2125-4505-822B-C2047871690B}" type="slidenum">
              <a:rPr lang="en-US" smtClean="0"/>
              <a:t>144</a:t>
            </a:fld>
            <a:endParaRPr lang="en-US" dirty="0"/>
          </a:p>
        </p:txBody>
      </p:sp>
      <p:sp>
        <p:nvSpPr>
          <p:cNvPr id="8" name="Date Placeholder 7">
            <a:extLst>
              <a:ext uri="{FF2B5EF4-FFF2-40B4-BE49-F238E27FC236}">
                <a16:creationId xmlns:a16="http://schemas.microsoft.com/office/drawing/2014/main" id="{17E7ED85-68E7-27BA-4BDF-F521CAF6CB41}"/>
              </a:ext>
            </a:extLst>
          </p:cNvPr>
          <p:cNvSpPr>
            <a:spLocks noGrp="1"/>
          </p:cNvSpPr>
          <p:nvPr>
            <p:ph type="dt" sz="half" idx="10"/>
          </p:nvPr>
        </p:nvSpPr>
        <p:spPr/>
        <p:txBody>
          <a:bodyPr/>
          <a:lstStyle/>
          <a:p>
            <a:fld id="{83AFDC4E-AEFF-411C-BAED-E26162D0B0F0}" type="datetime2">
              <a:rPr lang="en-US" smtClean="0"/>
              <a:t>Wednesday, August 14, 2024</a:t>
            </a:fld>
            <a:endParaRPr lang="en-US" dirty="0"/>
          </a:p>
        </p:txBody>
      </p:sp>
    </p:spTree>
    <p:extLst>
      <p:ext uri="{BB962C8B-B14F-4D97-AF65-F5344CB8AC3E}">
        <p14:creationId xmlns:p14="http://schemas.microsoft.com/office/powerpoint/2010/main" val="6825015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Upload Media Content </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may follow the video links below for further guide:</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2"/>
              </a:rPr>
              <a:t>https://www.youtube.com/watch?v=VLptzjeoXGw</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3"/>
              </a:rPr>
              <a:t>https://www.youtube.com/watch?v=rz3p8kBVOK0</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4"/>
              </a:rPr>
              <a:t>https://www.youtube.com/watch?v=HbbkJ-oZu34</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5"/>
              </a:rPr>
              <a:t>https://www.youtube.com/watch?v=kqc18e2KPpw</a:t>
            </a:r>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299879FD-77E8-865F-BDC9-0F8001F2979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EE93AE3-AB3B-B940-C94A-C9FD90B4DE4C}"/>
              </a:ext>
            </a:extLst>
          </p:cNvPr>
          <p:cNvSpPr>
            <a:spLocks noGrp="1"/>
          </p:cNvSpPr>
          <p:nvPr>
            <p:ph type="sldNum" sz="quarter" idx="12"/>
          </p:nvPr>
        </p:nvSpPr>
        <p:spPr/>
        <p:txBody>
          <a:bodyPr/>
          <a:lstStyle/>
          <a:p>
            <a:fld id="{0FD323F0-2125-4505-822B-C2047871690B}" type="slidenum">
              <a:rPr lang="en-US" smtClean="0"/>
              <a:t>145</a:t>
            </a:fld>
            <a:endParaRPr lang="en-US" dirty="0"/>
          </a:p>
        </p:txBody>
      </p:sp>
      <p:sp>
        <p:nvSpPr>
          <p:cNvPr id="7" name="Date Placeholder 6">
            <a:extLst>
              <a:ext uri="{FF2B5EF4-FFF2-40B4-BE49-F238E27FC236}">
                <a16:creationId xmlns:a16="http://schemas.microsoft.com/office/drawing/2014/main" id="{54E1E5E7-87AB-A003-486D-7567F8E58517}"/>
              </a:ext>
            </a:extLst>
          </p:cNvPr>
          <p:cNvSpPr>
            <a:spLocks noGrp="1"/>
          </p:cNvSpPr>
          <p:nvPr>
            <p:ph type="dt" sz="half" idx="10"/>
          </p:nvPr>
        </p:nvSpPr>
        <p:spPr/>
        <p:txBody>
          <a:bodyPr/>
          <a:lstStyle/>
          <a:p>
            <a:fld id="{2CEA9A6A-9F48-47F3-8091-C61266D1D9FD}" type="datetime2">
              <a:rPr lang="en-US" smtClean="0"/>
              <a:t>Wednesday, August 14, 2024</a:t>
            </a:fld>
            <a:endParaRPr lang="en-US" dirty="0"/>
          </a:p>
        </p:txBody>
      </p:sp>
    </p:spTree>
    <p:extLst>
      <p:ext uri="{BB962C8B-B14F-4D97-AF65-F5344CB8AC3E}">
        <p14:creationId xmlns:p14="http://schemas.microsoft.com/office/powerpoint/2010/main" val="10564846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Plugin</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WordPress plugins are a crucial aspect of building WordPress websites as they allow users to add additional features without touching a single line of code. Plugins help make WordPress the easy-to-use, flexible, and feature-rich content management system it’s known today.</a:t>
            </a:r>
          </a:p>
          <a:p>
            <a:pPr algn="l"/>
            <a:r>
              <a:rPr lang="en-US" i="0" dirty="0">
                <a:solidFill>
                  <a:srgbClr val="36344D"/>
                </a:solidFill>
                <a:effectLst/>
                <a:latin typeface="Times New Roman" panose="02020603050405020304" pitchFamily="18" charset="0"/>
                <a:cs typeface="Times New Roman" panose="02020603050405020304" pitchFamily="18" charset="0"/>
              </a:rPr>
              <a:t>Having a basic knowledge of plugins is essential for every WordPress user, and we’re here to help. You’ll learn what WordPress plugins are, how to use them, and what types of plugins are out there.</a:t>
            </a:r>
          </a:p>
          <a:p>
            <a:pPr algn="l"/>
            <a:r>
              <a:rPr lang="en-US" i="0" dirty="0">
                <a:solidFill>
                  <a:srgbClr val="36344D"/>
                </a:solidFill>
                <a:effectLst/>
                <a:latin typeface="Times New Roman" panose="02020603050405020304" pitchFamily="18" charset="0"/>
                <a:cs typeface="Times New Roman" panose="02020603050405020304" pitchFamily="18" charset="0"/>
              </a:rPr>
              <a:t>As one of the most popular content management systems (CMS), WordPress offers high flexibility and numerous customization options. It offers a wide variety of WordPress plugins, which allow you to tweak your website’s functionality. </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WordPress has its own plugin directory, which includes free and premium plugins. These plugins let you add various features, ranging from contact forms and custom newsletters to website caching and WordPress security.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B6D66BB-DC09-0616-C389-695B61BED98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0FDED32-344B-C719-DBBA-B6073DDBCB95}"/>
              </a:ext>
            </a:extLst>
          </p:cNvPr>
          <p:cNvSpPr>
            <a:spLocks noGrp="1"/>
          </p:cNvSpPr>
          <p:nvPr>
            <p:ph type="sldNum" sz="quarter" idx="12"/>
          </p:nvPr>
        </p:nvSpPr>
        <p:spPr/>
        <p:txBody>
          <a:bodyPr/>
          <a:lstStyle/>
          <a:p>
            <a:fld id="{0FD323F0-2125-4505-822B-C2047871690B}" type="slidenum">
              <a:rPr lang="en-US" smtClean="0"/>
              <a:t>146</a:t>
            </a:fld>
            <a:endParaRPr lang="en-US" dirty="0"/>
          </a:p>
        </p:txBody>
      </p:sp>
      <p:sp>
        <p:nvSpPr>
          <p:cNvPr id="7" name="Date Placeholder 6">
            <a:extLst>
              <a:ext uri="{FF2B5EF4-FFF2-40B4-BE49-F238E27FC236}">
                <a16:creationId xmlns:a16="http://schemas.microsoft.com/office/drawing/2014/main" id="{9443F2F7-1A36-CD7F-D5C4-85611FED0E64}"/>
              </a:ext>
            </a:extLst>
          </p:cNvPr>
          <p:cNvSpPr>
            <a:spLocks noGrp="1"/>
          </p:cNvSpPr>
          <p:nvPr>
            <p:ph type="dt" sz="half" idx="10"/>
          </p:nvPr>
        </p:nvSpPr>
        <p:spPr/>
        <p:txBody>
          <a:bodyPr/>
          <a:lstStyle/>
          <a:p>
            <a:fld id="{20002C11-3A61-4537-A9DF-04164E60D4E6}" type="datetime2">
              <a:rPr lang="en-US" smtClean="0"/>
              <a:t>Wednesday, August 14, 2024</a:t>
            </a:fld>
            <a:endParaRPr lang="en-US" dirty="0"/>
          </a:p>
        </p:txBody>
      </p:sp>
    </p:spTree>
    <p:extLst>
      <p:ext uri="{BB962C8B-B14F-4D97-AF65-F5344CB8AC3E}">
        <p14:creationId xmlns:p14="http://schemas.microsoft.com/office/powerpoint/2010/main" val="9391136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Some plugins can also alter your WordPress site to make it a functional online store with a WooCommerce plugin or an eLearning platform with LMS plugins. In fact, you can even create your own WordPress plugin.</a:t>
            </a:r>
          </a:p>
          <a:p>
            <a:pPr algn="l"/>
            <a:r>
              <a:rPr lang="en-US" i="0" dirty="0">
                <a:solidFill>
                  <a:srgbClr val="36344D"/>
                </a:solidFill>
                <a:effectLst/>
                <a:latin typeface="Times New Roman" panose="02020603050405020304" pitchFamily="18" charset="0"/>
                <a:cs typeface="Times New Roman" panose="02020603050405020304" pitchFamily="18" charset="0"/>
              </a:rPr>
              <a:t>In this section, we will show the step-by-step process of installing WordPress plugins using three different methods. At the end of this article, we will also include a few tips you can follow when looking for new WordPress plugins to improve your site.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b="1" i="0" dirty="0">
                <a:solidFill>
                  <a:srgbClr val="36344D"/>
                </a:solidFill>
                <a:effectLst/>
                <a:latin typeface="Times New Roman" panose="02020603050405020304" pitchFamily="18" charset="0"/>
                <a:cs typeface="Times New Roman" panose="02020603050405020304" pitchFamily="18" charset="0"/>
              </a:rPr>
              <a:t>What Is a WordPress Plugin?</a:t>
            </a:r>
          </a:p>
          <a:p>
            <a:pPr algn="l"/>
            <a:r>
              <a:rPr lang="en-US" i="0" dirty="0">
                <a:solidFill>
                  <a:srgbClr val="36344D"/>
                </a:solidFill>
                <a:effectLst/>
                <a:latin typeface="Times New Roman" panose="02020603050405020304" pitchFamily="18" charset="0"/>
                <a:cs typeface="Times New Roman" panose="02020603050405020304" pitchFamily="18" charset="0"/>
              </a:rPr>
              <a:t>A WordPress plugin is a software that integrates with your WordPress site to enhance or add new features, enabling the creation of diverse websites such as online stores, portfolios, and directories.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9F2CD8B-4BEF-263D-C1E6-BBFBCC24470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42C7947-7545-BEBA-E3CD-DC1E042F0B8D}"/>
              </a:ext>
            </a:extLst>
          </p:cNvPr>
          <p:cNvSpPr>
            <a:spLocks noGrp="1"/>
          </p:cNvSpPr>
          <p:nvPr>
            <p:ph type="sldNum" sz="quarter" idx="12"/>
          </p:nvPr>
        </p:nvSpPr>
        <p:spPr/>
        <p:txBody>
          <a:bodyPr/>
          <a:lstStyle/>
          <a:p>
            <a:fld id="{0FD323F0-2125-4505-822B-C2047871690B}" type="slidenum">
              <a:rPr lang="en-US" smtClean="0"/>
              <a:t>147</a:t>
            </a:fld>
            <a:endParaRPr lang="en-US" dirty="0"/>
          </a:p>
        </p:txBody>
      </p:sp>
      <p:sp>
        <p:nvSpPr>
          <p:cNvPr id="7" name="Date Placeholder 6">
            <a:extLst>
              <a:ext uri="{FF2B5EF4-FFF2-40B4-BE49-F238E27FC236}">
                <a16:creationId xmlns:a16="http://schemas.microsoft.com/office/drawing/2014/main" id="{3B08A21B-C134-134D-276A-3CA2B789A8D1}"/>
              </a:ext>
            </a:extLst>
          </p:cNvPr>
          <p:cNvSpPr>
            <a:spLocks noGrp="1"/>
          </p:cNvSpPr>
          <p:nvPr>
            <p:ph type="dt" sz="half" idx="10"/>
          </p:nvPr>
        </p:nvSpPr>
        <p:spPr/>
        <p:txBody>
          <a:bodyPr/>
          <a:lstStyle/>
          <a:p>
            <a:fld id="{99135064-5F0D-44DA-8728-6F72AADA88B5}" type="datetime2">
              <a:rPr lang="en-US" smtClean="0"/>
              <a:t>Wednesday, August 14, 2024</a:t>
            </a:fld>
            <a:endParaRPr lang="en-US" dirty="0"/>
          </a:p>
        </p:txBody>
      </p:sp>
    </p:spTree>
    <p:extLst>
      <p:ext uri="{BB962C8B-B14F-4D97-AF65-F5344CB8AC3E}">
        <p14:creationId xmlns:p14="http://schemas.microsoft.com/office/powerpoint/2010/main" val="40590242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Think of the WordPress core software as a brand-new smartphone with factory settings. It’s usable, but most users install additional apps to enhance the day-to-day use of their device and overall functionality. These apps are free to download, install, and uninstall whenever you like.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WordPress plugins work similarly. Over 58,000 plugins are available to download from the WordPress plugin directory. Whatever your site’s needs are, there’s most likely a plugin to achieve them.</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While there are many free WordPress plugins available, you can also get premium or paid options. Free plugins offer basic functionality, while the paid options offer extra value like advanced features and dedicated support from developers.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43993E5-DD37-3863-7D66-2BFFE96F9E5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242A8D8-BA41-D0FA-70EC-1E1E0F822E74}"/>
              </a:ext>
            </a:extLst>
          </p:cNvPr>
          <p:cNvSpPr>
            <a:spLocks noGrp="1"/>
          </p:cNvSpPr>
          <p:nvPr>
            <p:ph type="sldNum" sz="quarter" idx="12"/>
          </p:nvPr>
        </p:nvSpPr>
        <p:spPr/>
        <p:txBody>
          <a:bodyPr/>
          <a:lstStyle/>
          <a:p>
            <a:fld id="{0FD323F0-2125-4505-822B-C2047871690B}" type="slidenum">
              <a:rPr lang="en-US" smtClean="0"/>
              <a:t>148</a:t>
            </a:fld>
            <a:endParaRPr lang="en-US" dirty="0"/>
          </a:p>
        </p:txBody>
      </p:sp>
      <p:sp>
        <p:nvSpPr>
          <p:cNvPr id="7" name="Date Placeholder 6">
            <a:extLst>
              <a:ext uri="{FF2B5EF4-FFF2-40B4-BE49-F238E27FC236}">
                <a16:creationId xmlns:a16="http://schemas.microsoft.com/office/drawing/2014/main" id="{D7AA6657-4DB5-4D4A-3753-6A3D0B59D730}"/>
              </a:ext>
            </a:extLst>
          </p:cNvPr>
          <p:cNvSpPr>
            <a:spLocks noGrp="1"/>
          </p:cNvSpPr>
          <p:nvPr>
            <p:ph type="dt" sz="half" idx="10"/>
          </p:nvPr>
        </p:nvSpPr>
        <p:spPr/>
        <p:txBody>
          <a:bodyPr/>
          <a:lstStyle/>
          <a:p>
            <a:fld id="{814128AE-8424-4838-A0A3-8E9C9D440C80}" type="datetime2">
              <a:rPr lang="en-US" smtClean="0"/>
              <a:t>Wednesday, August 14, 2024</a:t>
            </a:fld>
            <a:endParaRPr lang="en-US" dirty="0"/>
          </a:p>
        </p:txBody>
      </p:sp>
    </p:spTree>
    <p:extLst>
      <p:ext uri="{BB962C8B-B14F-4D97-AF65-F5344CB8AC3E}">
        <p14:creationId xmlns:p14="http://schemas.microsoft.com/office/powerpoint/2010/main" val="40749677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Add WordPress Plugins to Your Website?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There are various ways to install a WordPress plugin, depending on where you got it from.</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The first is the </a:t>
            </a:r>
            <a:r>
              <a:rPr lang="en-US" b="1" i="0" dirty="0">
                <a:solidFill>
                  <a:srgbClr val="36344D"/>
                </a:solidFill>
                <a:effectLst/>
                <a:latin typeface="Times New Roman" panose="02020603050405020304" pitchFamily="18" charset="0"/>
                <a:cs typeface="Times New Roman" panose="02020603050405020304" pitchFamily="18" charset="0"/>
              </a:rPr>
              <a:t>automatic method</a:t>
            </a:r>
            <a:r>
              <a:rPr lang="en-US" i="0" dirty="0">
                <a:solidFill>
                  <a:srgbClr val="36344D"/>
                </a:solidFill>
                <a:effectLst/>
                <a:latin typeface="Times New Roman" panose="02020603050405020304" pitchFamily="18" charset="0"/>
                <a:cs typeface="Times New Roman" panose="02020603050405020304" pitchFamily="18" charset="0"/>
              </a:rPr>
              <a:t>, which allows you to install plugins right from the WordPress admin area. The plugin directory is built into every WordPress core software for instant access. </a:t>
            </a: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From your admin screen, go to </a:t>
            </a:r>
            <a:r>
              <a:rPr lang="en-US" b="1" i="0" dirty="0">
                <a:solidFill>
                  <a:srgbClr val="36344D"/>
                </a:solidFill>
                <a:effectLst/>
                <a:latin typeface="Times New Roman" panose="02020603050405020304" pitchFamily="18" charset="0"/>
                <a:cs typeface="Times New Roman" panose="02020603050405020304" pitchFamily="18" charset="0"/>
              </a:rPr>
              <a:t>Plugins → Add New </a:t>
            </a:r>
            <a:r>
              <a:rPr lang="en-US" i="0" dirty="0">
                <a:solidFill>
                  <a:srgbClr val="36344D"/>
                </a:solidFill>
                <a:effectLst/>
                <a:latin typeface="Times New Roman" panose="02020603050405020304" pitchFamily="18" charset="0"/>
                <a:cs typeface="Times New Roman" panose="02020603050405020304" pitchFamily="18" charset="0"/>
              </a:rPr>
              <a:t>after you have logged in. You’ll find a gallery of plugins that you can install on your WordPress site. Use the search bar to find a specific plugin easily.</a:t>
            </a: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After you find the one you want to install, select the </a:t>
            </a:r>
            <a:r>
              <a:rPr lang="en-US" b="1" i="0" dirty="0">
                <a:solidFill>
                  <a:srgbClr val="36344D"/>
                </a:solidFill>
                <a:effectLst/>
                <a:latin typeface="Times New Roman" panose="02020603050405020304" pitchFamily="18" charset="0"/>
                <a:cs typeface="Times New Roman" panose="02020603050405020304" pitchFamily="18" charset="0"/>
              </a:rPr>
              <a:t>Install Now </a:t>
            </a:r>
            <a:r>
              <a:rPr lang="en-US" i="0" dirty="0">
                <a:solidFill>
                  <a:srgbClr val="36344D"/>
                </a:solidFill>
                <a:effectLst/>
                <a:latin typeface="Times New Roman" panose="02020603050405020304" pitchFamily="18" charset="0"/>
                <a:cs typeface="Times New Roman" panose="02020603050405020304" pitchFamily="18" charset="0"/>
              </a:rPr>
              <a:t>button. For example, we will show you how to install </a:t>
            </a:r>
            <a:r>
              <a:rPr lang="en-US" i="0" dirty="0" err="1">
                <a:solidFill>
                  <a:srgbClr val="36344D"/>
                </a:solidFill>
                <a:effectLst/>
                <a:latin typeface="Times New Roman" panose="02020603050405020304" pitchFamily="18" charset="0"/>
                <a:cs typeface="Times New Roman" panose="02020603050405020304" pitchFamily="18" charset="0"/>
              </a:rPr>
              <a:t>Akismet</a:t>
            </a:r>
            <a:r>
              <a:rPr lang="en-US" i="0" dirty="0">
                <a:solidFill>
                  <a:srgbClr val="36344D"/>
                </a:solidFill>
                <a:effectLst/>
                <a:latin typeface="Times New Roman" panose="02020603050405020304" pitchFamily="18" charset="0"/>
                <a:cs typeface="Times New Roman" panose="02020603050405020304" pitchFamily="18" charset="0"/>
              </a:rPr>
              <a:t>, an anti-spam WordPress plugin with more than 5 million active installations. </a:t>
            </a:r>
          </a:p>
          <a:p>
            <a:pPr marL="457200" indent="-457200" algn="l">
              <a:buFont typeface="+mj-lt"/>
              <a:buAutoNum type="arabicPeriod"/>
            </a:pPr>
            <a:r>
              <a:rPr lang="en-US" i="0" dirty="0">
                <a:solidFill>
                  <a:srgbClr val="36344D"/>
                </a:solidFill>
                <a:effectLst/>
                <a:latin typeface="Times New Roman" panose="02020603050405020304" pitchFamily="18" charset="0"/>
                <a:cs typeface="Times New Roman" panose="02020603050405020304" pitchFamily="18" charset="0"/>
              </a:rPr>
              <a:t>Once the installation is complete, click Activate to turn on your new WordPress plugin.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A4A21C53-F575-C06A-D1F4-0F7B8A0700B1}"/>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C636AF9-9BDD-3185-B74D-E94D2E1636C3}"/>
              </a:ext>
            </a:extLst>
          </p:cNvPr>
          <p:cNvSpPr>
            <a:spLocks noGrp="1"/>
          </p:cNvSpPr>
          <p:nvPr>
            <p:ph type="sldNum" sz="quarter" idx="12"/>
          </p:nvPr>
        </p:nvSpPr>
        <p:spPr/>
        <p:txBody>
          <a:bodyPr/>
          <a:lstStyle/>
          <a:p>
            <a:fld id="{0FD323F0-2125-4505-822B-C2047871690B}" type="slidenum">
              <a:rPr lang="en-US" smtClean="0"/>
              <a:t>149</a:t>
            </a:fld>
            <a:endParaRPr lang="en-US" dirty="0"/>
          </a:p>
        </p:txBody>
      </p:sp>
      <p:sp>
        <p:nvSpPr>
          <p:cNvPr id="7" name="Date Placeholder 6">
            <a:extLst>
              <a:ext uri="{FF2B5EF4-FFF2-40B4-BE49-F238E27FC236}">
                <a16:creationId xmlns:a16="http://schemas.microsoft.com/office/drawing/2014/main" id="{2B0A5300-2E73-71AF-A2AE-6E230C679335}"/>
              </a:ext>
            </a:extLst>
          </p:cNvPr>
          <p:cNvSpPr>
            <a:spLocks noGrp="1"/>
          </p:cNvSpPr>
          <p:nvPr>
            <p:ph type="dt" sz="half" idx="10"/>
          </p:nvPr>
        </p:nvSpPr>
        <p:spPr/>
        <p:txBody>
          <a:bodyPr/>
          <a:lstStyle/>
          <a:p>
            <a:fld id="{89F184C1-9018-407D-A286-A35B3A795BA0}" type="datetime2">
              <a:rPr lang="en-US" smtClean="0"/>
              <a:t>Wednesday, August 14, 2024</a:t>
            </a:fld>
            <a:endParaRPr lang="en-US" dirty="0"/>
          </a:p>
        </p:txBody>
      </p:sp>
    </p:spTree>
    <p:extLst>
      <p:ext uri="{BB962C8B-B14F-4D97-AF65-F5344CB8AC3E}">
        <p14:creationId xmlns:p14="http://schemas.microsoft.com/office/powerpoint/2010/main" val="126813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Magento is a popular eCommerce platform for medium to large-scale online stores. Samsung, Nike, and Ford are a few among many large companies that use Magento because of its scalability and advanced customization options. </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Magento comes in two versions ‒ open-source and Commerce. The </a:t>
            </a:r>
            <a:r>
              <a:rPr lang="en-US" b="1" i="0" dirty="0">
                <a:solidFill>
                  <a:srgbClr val="36344D"/>
                </a:solidFill>
                <a:effectLst/>
                <a:latin typeface="Times New Roman" panose="02020603050405020304" pitchFamily="18" charset="0"/>
                <a:cs typeface="Times New Roman" panose="02020603050405020304" pitchFamily="18" charset="0"/>
              </a:rPr>
              <a:t>free, open-source</a:t>
            </a:r>
            <a:r>
              <a:rPr lang="en-US" b="0" i="0" dirty="0">
                <a:solidFill>
                  <a:srgbClr val="36344D"/>
                </a:solidFill>
                <a:effectLst/>
                <a:latin typeface="Times New Roman" panose="02020603050405020304" pitchFamily="18" charset="0"/>
                <a:cs typeface="Times New Roman" panose="02020603050405020304" pitchFamily="18" charset="0"/>
              </a:rPr>
              <a:t> version comes with plenty of features, like global selling, site search, and catalog management. </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To access premium functions and support, you have to purchase the Commerce version of Magento, the cost of which depends on your individual needs.</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C956E72-0876-FD17-DAFB-8C8DD5F89F01}"/>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4C17505B-A901-05DF-B1BB-D11D6B095C56}"/>
              </a:ext>
            </a:extLst>
          </p:cNvPr>
          <p:cNvSpPr>
            <a:spLocks noGrp="1"/>
          </p:cNvSpPr>
          <p:nvPr>
            <p:ph type="sldNum" sz="quarter" idx="12"/>
          </p:nvPr>
        </p:nvSpPr>
        <p:spPr/>
        <p:txBody>
          <a:bodyPr/>
          <a:lstStyle/>
          <a:p>
            <a:fld id="{0FD323F0-2125-4505-822B-C2047871690B}" type="slidenum">
              <a:rPr lang="en-US" smtClean="0"/>
              <a:t>15</a:t>
            </a:fld>
            <a:endParaRPr lang="en-US" dirty="0"/>
          </a:p>
        </p:txBody>
      </p:sp>
      <p:sp>
        <p:nvSpPr>
          <p:cNvPr id="6" name="Date Placeholder 5">
            <a:extLst>
              <a:ext uri="{FF2B5EF4-FFF2-40B4-BE49-F238E27FC236}">
                <a16:creationId xmlns:a16="http://schemas.microsoft.com/office/drawing/2014/main" id="{9C00432D-F674-37A4-F402-D7268AB5E24C}"/>
              </a:ext>
            </a:extLst>
          </p:cNvPr>
          <p:cNvSpPr>
            <a:spLocks noGrp="1"/>
          </p:cNvSpPr>
          <p:nvPr>
            <p:ph type="dt" sz="half" idx="10"/>
          </p:nvPr>
        </p:nvSpPr>
        <p:spPr/>
        <p:txBody>
          <a:bodyPr/>
          <a:lstStyle/>
          <a:p>
            <a:fld id="{D169CEFD-31CC-486E-9835-177B26E420D9}" type="datetime2">
              <a:rPr lang="en-US" smtClean="0"/>
              <a:t>Wednesday, August 14, 2024</a:t>
            </a:fld>
            <a:endParaRPr lang="en-US" dirty="0"/>
          </a:p>
        </p:txBody>
      </p:sp>
    </p:spTree>
    <p:extLst>
      <p:ext uri="{BB962C8B-B14F-4D97-AF65-F5344CB8AC3E}">
        <p14:creationId xmlns:p14="http://schemas.microsoft.com/office/powerpoint/2010/main" val="41490287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Add WordPress Plugins to Your Website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F8F176E-F7A1-9457-3309-E8CB411E5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1" y="1377538"/>
            <a:ext cx="11309267" cy="5442950"/>
          </a:xfrm>
          <a:prstGeom prst="rect">
            <a:avLst/>
          </a:prstGeom>
        </p:spPr>
      </p:pic>
      <p:sp>
        <p:nvSpPr>
          <p:cNvPr id="5" name="Footer Placeholder 4">
            <a:extLst>
              <a:ext uri="{FF2B5EF4-FFF2-40B4-BE49-F238E27FC236}">
                <a16:creationId xmlns:a16="http://schemas.microsoft.com/office/drawing/2014/main" id="{98F4D647-00FD-7D4C-CA4A-088722A1AC89}"/>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50FE831-776E-16EC-B4DB-CAAB46523D99}"/>
              </a:ext>
            </a:extLst>
          </p:cNvPr>
          <p:cNvSpPr>
            <a:spLocks noGrp="1"/>
          </p:cNvSpPr>
          <p:nvPr>
            <p:ph type="sldNum" sz="quarter" idx="12"/>
          </p:nvPr>
        </p:nvSpPr>
        <p:spPr/>
        <p:txBody>
          <a:bodyPr/>
          <a:lstStyle/>
          <a:p>
            <a:fld id="{0FD323F0-2125-4505-822B-C2047871690B}" type="slidenum">
              <a:rPr lang="en-US" smtClean="0"/>
              <a:t>150</a:t>
            </a:fld>
            <a:endParaRPr lang="en-US" dirty="0"/>
          </a:p>
        </p:txBody>
      </p:sp>
      <p:sp>
        <p:nvSpPr>
          <p:cNvPr id="8" name="Date Placeholder 7">
            <a:extLst>
              <a:ext uri="{FF2B5EF4-FFF2-40B4-BE49-F238E27FC236}">
                <a16:creationId xmlns:a16="http://schemas.microsoft.com/office/drawing/2014/main" id="{62FDCCAD-E573-B2F8-3552-223383A74083}"/>
              </a:ext>
            </a:extLst>
          </p:cNvPr>
          <p:cNvSpPr>
            <a:spLocks noGrp="1"/>
          </p:cNvSpPr>
          <p:nvPr>
            <p:ph type="dt" sz="half" idx="10"/>
          </p:nvPr>
        </p:nvSpPr>
        <p:spPr/>
        <p:txBody>
          <a:bodyPr/>
          <a:lstStyle/>
          <a:p>
            <a:fld id="{93F3DCDD-8C4E-4B01-8199-251CDA6D808B}" type="datetime2">
              <a:rPr lang="en-US" smtClean="0"/>
              <a:t>Wednesday, August 14, 2024</a:t>
            </a:fld>
            <a:endParaRPr lang="en-US" dirty="0"/>
          </a:p>
        </p:txBody>
      </p:sp>
    </p:spTree>
    <p:extLst>
      <p:ext uri="{BB962C8B-B14F-4D97-AF65-F5344CB8AC3E}">
        <p14:creationId xmlns:p14="http://schemas.microsoft.com/office/powerpoint/2010/main" val="30918892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Add WordPress Plugins to Your Website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can also </a:t>
            </a:r>
            <a:r>
              <a:rPr lang="en-US" b="1" i="0" dirty="0">
                <a:solidFill>
                  <a:srgbClr val="36344D"/>
                </a:solidFill>
                <a:effectLst/>
                <a:latin typeface="Times New Roman" panose="02020603050405020304" pitchFamily="18" charset="0"/>
                <a:cs typeface="Times New Roman" panose="02020603050405020304" pitchFamily="18" charset="0"/>
              </a:rPr>
              <a:t>manually install WordPress </a:t>
            </a:r>
            <a:r>
              <a:rPr lang="en-US" b="0" i="0" dirty="0">
                <a:solidFill>
                  <a:srgbClr val="36344D"/>
                </a:solidFill>
                <a:effectLst/>
                <a:latin typeface="Times New Roman" panose="02020603050405020304" pitchFamily="18" charset="0"/>
                <a:cs typeface="Times New Roman" panose="02020603050405020304" pitchFamily="18" charset="0"/>
              </a:rPr>
              <a:t>plugins that you’ve downloaded from other third-party sources. WordPress allows you to upload, install, and activate plugins in </a:t>
            </a:r>
            <a:r>
              <a:rPr lang="en-US" b="1" i="0" dirty="0">
                <a:solidFill>
                  <a:srgbClr val="36344D"/>
                </a:solidFill>
                <a:effectLst/>
                <a:latin typeface="Times New Roman" panose="02020603050405020304" pitchFamily="18" charset="0"/>
                <a:cs typeface="Times New Roman" panose="02020603050405020304" pitchFamily="18" charset="0"/>
              </a:rPr>
              <a:t>ZIP </a:t>
            </a:r>
            <a:r>
              <a:rPr lang="en-US" b="0" i="0" dirty="0">
                <a:solidFill>
                  <a:srgbClr val="36344D"/>
                </a:solidFill>
                <a:effectLst/>
                <a:latin typeface="Times New Roman" panose="02020603050405020304" pitchFamily="18" charset="0"/>
                <a:cs typeface="Times New Roman" panose="02020603050405020304" pitchFamily="18" charset="0"/>
              </a:rPr>
              <a:t>format. </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This method allows you to install a plugin that may not be in the official WordPress directory but available from third-party directories instead, such as </a:t>
            </a:r>
            <a:r>
              <a:rPr lang="en-US" b="0" i="0" dirty="0" err="1">
                <a:solidFill>
                  <a:srgbClr val="36344D"/>
                </a:solidFill>
                <a:effectLst/>
                <a:latin typeface="Times New Roman" panose="02020603050405020304" pitchFamily="18" charset="0"/>
                <a:cs typeface="Times New Roman" panose="02020603050405020304" pitchFamily="18" charset="0"/>
              </a:rPr>
              <a:t>CodeCanyon</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0" i="0" dirty="0" err="1">
                <a:solidFill>
                  <a:srgbClr val="36344D"/>
                </a:solidFill>
                <a:effectLst/>
                <a:latin typeface="Times New Roman" panose="02020603050405020304" pitchFamily="18" charset="0"/>
                <a:cs typeface="Times New Roman" panose="02020603050405020304" pitchFamily="18" charset="0"/>
              </a:rPr>
              <a:t>Codester</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However, be careful as many cyber attackers take advantage of plugins as a way to attach malicious code to websites. Before you install WordPress plugins, always make sure that the plugin source is trustworthy. </a:t>
            </a:r>
          </a:p>
          <a:p>
            <a:pPr algn="l"/>
            <a:r>
              <a:rPr lang="en-US" i="0" dirty="0">
                <a:solidFill>
                  <a:srgbClr val="36344D"/>
                </a:solidFill>
                <a:effectLst/>
                <a:latin typeface="Times New Roman" panose="02020603050405020304" pitchFamily="18" charset="0"/>
                <a:cs typeface="Times New Roman" panose="02020603050405020304" pitchFamily="18" charset="0"/>
              </a:rPr>
              <a:t>Before starting the plugin installation process, you need to first download the plugin ZIP file from your chosen source.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EAFB7B09-B13D-5394-7388-BAAD6E9F946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AAE9FD5-D7DE-95CF-2E11-F5580A8A8C11}"/>
              </a:ext>
            </a:extLst>
          </p:cNvPr>
          <p:cNvSpPr>
            <a:spLocks noGrp="1"/>
          </p:cNvSpPr>
          <p:nvPr>
            <p:ph type="sldNum" sz="quarter" idx="12"/>
          </p:nvPr>
        </p:nvSpPr>
        <p:spPr/>
        <p:txBody>
          <a:bodyPr/>
          <a:lstStyle/>
          <a:p>
            <a:fld id="{0FD323F0-2125-4505-822B-C2047871690B}" type="slidenum">
              <a:rPr lang="en-US" smtClean="0"/>
              <a:t>151</a:t>
            </a:fld>
            <a:endParaRPr lang="en-US" dirty="0"/>
          </a:p>
        </p:txBody>
      </p:sp>
      <p:sp>
        <p:nvSpPr>
          <p:cNvPr id="7" name="Date Placeholder 6">
            <a:extLst>
              <a:ext uri="{FF2B5EF4-FFF2-40B4-BE49-F238E27FC236}">
                <a16:creationId xmlns:a16="http://schemas.microsoft.com/office/drawing/2014/main" id="{53EE7431-EC1C-335A-DB21-32DF014D8894}"/>
              </a:ext>
            </a:extLst>
          </p:cNvPr>
          <p:cNvSpPr>
            <a:spLocks noGrp="1"/>
          </p:cNvSpPr>
          <p:nvPr>
            <p:ph type="dt" sz="half" idx="10"/>
          </p:nvPr>
        </p:nvSpPr>
        <p:spPr/>
        <p:txBody>
          <a:bodyPr/>
          <a:lstStyle/>
          <a:p>
            <a:fld id="{946A014C-54F2-4657-AF52-2ADF460E9275}" type="datetime2">
              <a:rPr lang="en-US" smtClean="0"/>
              <a:t>Wednesday, August 14, 2024</a:t>
            </a:fld>
            <a:endParaRPr lang="en-US" dirty="0"/>
          </a:p>
        </p:txBody>
      </p:sp>
    </p:spTree>
    <p:extLst>
      <p:ext uri="{BB962C8B-B14F-4D97-AF65-F5344CB8AC3E}">
        <p14:creationId xmlns:p14="http://schemas.microsoft.com/office/powerpoint/2010/main" val="11669488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Add WordPress Plugins to Your Website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Next, access your WordPress admin area and click </a:t>
            </a:r>
            <a:r>
              <a:rPr lang="en-US" b="1" i="0" dirty="0">
                <a:solidFill>
                  <a:srgbClr val="36344D"/>
                </a:solidFill>
                <a:effectLst/>
                <a:latin typeface="Times New Roman" panose="02020603050405020304" pitchFamily="18" charset="0"/>
                <a:cs typeface="Times New Roman" panose="02020603050405020304" pitchFamily="18" charset="0"/>
              </a:rPr>
              <a:t>Plugins -&gt; Add New</a:t>
            </a:r>
            <a:r>
              <a:rPr lang="en-US" b="0" i="0" dirty="0">
                <a:solidFill>
                  <a:srgbClr val="36344D"/>
                </a:solidFill>
                <a:effectLst/>
                <a:latin typeface="Times New Roman" panose="02020603050405020304" pitchFamily="18" charset="0"/>
                <a:cs typeface="Times New Roman" panose="02020603050405020304" pitchFamily="18" charset="0"/>
              </a:rPr>
              <a:t>. Then, locate the </a:t>
            </a:r>
            <a:r>
              <a:rPr lang="en-US" b="1" i="0" dirty="0">
                <a:solidFill>
                  <a:srgbClr val="36344D"/>
                </a:solidFill>
                <a:effectLst/>
                <a:latin typeface="Times New Roman" panose="02020603050405020304" pitchFamily="18" charset="0"/>
                <a:cs typeface="Times New Roman" panose="02020603050405020304" pitchFamily="18" charset="0"/>
              </a:rPr>
              <a:t>Upload Plugin </a:t>
            </a:r>
            <a:r>
              <a:rPr lang="en-US" b="0" i="0" dirty="0">
                <a:solidFill>
                  <a:srgbClr val="36344D"/>
                </a:solidFill>
                <a:effectLst/>
                <a:latin typeface="Times New Roman" panose="02020603050405020304" pitchFamily="18" charset="0"/>
                <a:cs typeface="Times New Roman" panose="02020603050405020304" pitchFamily="18" charset="0"/>
              </a:rPr>
              <a:t>button at the top-left side of the page.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C2DCC84-6B0A-7558-A664-BEF5A68AC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3" y="2464907"/>
            <a:ext cx="11102074" cy="3635104"/>
          </a:xfrm>
          <a:prstGeom prst="rect">
            <a:avLst/>
          </a:prstGeom>
        </p:spPr>
      </p:pic>
      <p:sp>
        <p:nvSpPr>
          <p:cNvPr id="5" name="Footer Placeholder 4">
            <a:extLst>
              <a:ext uri="{FF2B5EF4-FFF2-40B4-BE49-F238E27FC236}">
                <a16:creationId xmlns:a16="http://schemas.microsoft.com/office/drawing/2014/main" id="{07E56388-85A0-64D5-A013-45ACDBA915ED}"/>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83772EB2-CC9A-ED34-3128-159C228A0AA1}"/>
              </a:ext>
            </a:extLst>
          </p:cNvPr>
          <p:cNvSpPr>
            <a:spLocks noGrp="1"/>
          </p:cNvSpPr>
          <p:nvPr>
            <p:ph type="sldNum" sz="quarter" idx="12"/>
          </p:nvPr>
        </p:nvSpPr>
        <p:spPr/>
        <p:txBody>
          <a:bodyPr/>
          <a:lstStyle/>
          <a:p>
            <a:fld id="{0FD323F0-2125-4505-822B-C2047871690B}" type="slidenum">
              <a:rPr lang="en-US" smtClean="0"/>
              <a:t>152</a:t>
            </a:fld>
            <a:endParaRPr lang="en-US" dirty="0"/>
          </a:p>
        </p:txBody>
      </p:sp>
      <p:sp>
        <p:nvSpPr>
          <p:cNvPr id="8" name="Date Placeholder 7">
            <a:extLst>
              <a:ext uri="{FF2B5EF4-FFF2-40B4-BE49-F238E27FC236}">
                <a16:creationId xmlns:a16="http://schemas.microsoft.com/office/drawing/2014/main" id="{9F2FAC48-D131-2B67-1D38-27E5535026B6}"/>
              </a:ext>
            </a:extLst>
          </p:cNvPr>
          <p:cNvSpPr>
            <a:spLocks noGrp="1"/>
          </p:cNvSpPr>
          <p:nvPr>
            <p:ph type="dt" sz="half" idx="10"/>
          </p:nvPr>
        </p:nvSpPr>
        <p:spPr/>
        <p:txBody>
          <a:bodyPr/>
          <a:lstStyle/>
          <a:p>
            <a:fld id="{AECE803B-AC07-45BE-A443-702E2F19B74B}" type="datetime2">
              <a:rPr lang="en-US" smtClean="0"/>
              <a:t>Wednesday, August 14, 2024</a:t>
            </a:fld>
            <a:endParaRPr lang="en-US" dirty="0"/>
          </a:p>
        </p:txBody>
      </p:sp>
    </p:spTree>
    <p:extLst>
      <p:ext uri="{BB962C8B-B14F-4D97-AF65-F5344CB8AC3E}">
        <p14:creationId xmlns:p14="http://schemas.microsoft.com/office/powerpoint/2010/main" val="12133473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Add WordPress Plugins to Your Website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Select the plugin </a:t>
            </a:r>
            <a:r>
              <a:rPr lang="en-US" b="1" i="0" dirty="0">
                <a:solidFill>
                  <a:srgbClr val="36344D"/>
                </a:solidFill>
                <a:effectLst/>
                <a:latin typeface="Times New Roman" panose="02020603050405020304" pitchFamily="18" charset="0"/>
                <a:cs typeface="Times New Roman" panose="02020603050405020304" pitchFamily="18" charset="0"/>
              </a:rPr>
              <a:t>ZIP</a:t>
            </a:r>
            <a:r>
              <a:rPr lang="en-US" b="0" i="0" dirty="0">
                <a:solidFill>
                  <a:srgbClr val="36344D"/>
                </a:solidFill>
                <a:effectLst/>
                <a:latin typeface="Times New Roman" panose="02020603050405020304" pitchFamily="18" charset="0"/>
                <a:cs typeface="Times New Roman" panose="02020603050405020304" pitchFamily="18" charset="0"/>
              </a:rPr>
              <a:t> file from your computer that you want to upload, then click </a:t>
            </a:r>
            <a:r>
              <a:rPr lang="en-US" b="1" i="0" dirty="0">
                <a:solidFill>
                  <a:srgbClr val="36344D"/>
                </a:solidFill>
                <a:effectLst/>
                <a:latin typeface="Times New Roman" panose="02020603050405020304" pitchFamily="18" charset="0"/>
                <a:cs typeface="Times New Roman" panose="02020603050405020304" pitchFamily="18" charset="0"/>
              </a:rPr>
              <a:t>Install Now</a:t>
            </a:r>
            <a:r>
              <a:rPr lang="en-US" b="0" i="0" dirty="0">
                <a:solidFill>
                  <a:srgbClr val="36344D"/>
                </a:solidFill>
                <a:effectLst/>
                <a:latin typeface="Times New Roman" panose="02020603050405020304" pitchFamily="18" charset="0"/>
                <a:cs typeface="Times New Roman" panose="02020603050405020304" pitchFamily="18" charset="0"/>
              </a:rPr>
              <a:t>.</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2E52B1E-F8D4-F22C-F69B-FDCE8A676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1" y="2439841"/>
            <a:ext cx="11309267" cy="2940844"/>
          </a:xfrm>
          <a:prstGeom prst="rect">
            <a:avLst/>
          </a:prstGeom>
        </p:spPr>
      </p:pic>
      <p:sp>
        <p:nvSpPr>
          <p:cNvPr id="5" name="Footer Placeholder 4">
            <a:extLst>
              <a:ext uri="{FF2B5EF4-FFF2-40B4-BE49-F238E27FC236}">
                <a16:creationId xmlns:a16="http://schemas.microsoft.com/office/drawing/2014/main" id="{4B9BF1FB-CA37-1067-2063-E112B6C7524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5CF081F-6229-6044-A0E9-A4B6DE50B1F3}"/>
              </a:ext>
            </a:extLst>
          </p:cNvPr>
          <p:cNvSpPr>
            <a:spLocks noGrp="1"/>
          </p:cNvSpPr>
          <p:nvPr>
            <p:ph type="sldNum" sz="quarter" idx="12"/>
          </p:nvPr>
        </p:nvSpPr>
        <p:spPr/>
        <p:txBody>
          <a:bodyPr/>
          <a:lstStyle/>
          <a:p>
            <a:fld id="{0FD323F0-2125-4505-822B-C2047871690B}" type="slidenum">
              <a:rPr lang="en-US" smtClean="0"/>
              <a:t>153</a:t>
            </a:fld>
            <a:endParaRPr lang="en-US" dirty="0"/>
          </a:p>
        </p:txBody>
      </p:sp>
      <p:sp>
        <p:nvSpPr>
          <p:cNvPr id="8" name="Date Placeholder 7">
            <a:extLst>
              <a:ext uri="{FF2B5EF4-FFF2-40B4-BE49-F238E27FC236}">
                <a16:creationId xmlns:a16="http://schemas.microsoft.com/office/drawing/2014/main" id="{BBE53F71-36A7-00EC-3929-F1B4EF7E2E5D}"/>
              </a:ext>
            </a:extLst>
          </p:cNvPr>
          <p:cNvSpPr>
            <a:spLocks noGrp="1"/>
          </p:cNvSpPr>
          <p:nvPr>
            <p:ph type="dt" sz="half" idx="10"/>
          </p:nvPr>
        </p:nvSpPr>
        <p:spPr/>
        <p:txBody>
          <a:bodyPr/>
          <a:lstStyle/>
          <a:p>
            <a:fld id="{84AE1608-86CA-48F1-A271-736F9B58BA73}" type="datetime2">
              <a:rPr lang="en-US" smtClean="0"/>
              <a:t>Wednesday, August 14, 2024</a:t>
            </a:fld>
            <a:endParaRPr lang="en-US" dirty="0"/>
          </a:p>
        </p:txBody>
      </p:sp>
    </p:spTree>
    <p:extLst>
      <p:ext uri="{BB962C8B-B14F-4D97-AF65-F5344CB8AC3E}">
        <p14:creationId xmlns:p14="http://schemas.microsoft.com/office/powerpoint/2010/main" val="21877130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Add WordPress Plugins to Your Website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Wait for the plugin installation to finish and press </a:t>
            </a:r>
            <a:r>
              <a:rPr lang="en-US" b="1" i="0" dirty="0">
                <a:solidFill>
                  <a:srgbClr val="36344D"/>
                </a:solidFill>
                <a:effectLst/>
                <a:latin typeface="Times New Roman" panose="02020603050405020304" pitchFamily="18" charset="0"/>
                <a:cs typeface="Times New Roman" panose="02020603050405020304" pitchFamily="18" charset="0"/>
              </a:rPr>
              <a:t>Activate Plugin.</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22BE564-7903-0D20-BA24-854C585A2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67" y="2063941"/>
            <a:ext cx="11108950" cy="4107656"/>
          </a:xfrm>
          <a:prstGeom prst="rect">
            <a:avLst/>
          </a:prstGeom>
        </p:spPr>
      </p:pic>
      <p:sp>
        <p:nvSpPr>
          <p:cNvPr id="5" name="Footer Placeholder 4">
            <a:extLst>
              <a:ext uri="{FF2B5EF4-FFF2-40B4-BE49-F238E27FC236}">
                <a16:creationId xmlns:a16="http://schemas.microsoft.com/office/drawing/2014/main" id="{A4FC8C06-F7FC-AE7E-3647-685088F27340}"/>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88A7B628-7B6D-E8D5-8928-8D01862CD582}"/>
              </a:ext>
            </a:extLst>
          </p:cNvPr>
          <p:cNvSpPr>
            <a:spLocks noGrp="1"/>
          </p:cNvSpPr>
          <p:nvPr>
            <p:ph type="sldNum" sz="quarter" idx="12"/>
          </p:nvPr>
        </p:nvSpPr>
        <p:spPr/>
        <p:txBody>
          <a:bodyPr/>
          <a:lstStyle/>
          <a:p>
            <a:fld id="{0FD323F0-2125-4505-822B-C2047871690B}" type="slidenum">
              <a:rPr lang="en-US" smtClean="0"/>
              <a:t>154</a:t>
            </a:fld>
            <a:endParaRPr lang="en-US" dirty="0"/>
          </a:p>
        </p:txBody>
      </p:sp>
      <p:sp>
        <p:nvSpPr>
          <p:cNvPr id="8" name="Date Placeholder 7">
            <a:extLst>
              <a:ext uri="{FF2B5EF4-FFF2-40B4-BE49-F238E27FC236}">
                <a16:creationId xmlns:a16="http://schemas.microsoft.com/office/drawing/2014/main" id="{FECB4343-BCBD-E358-4468-9C813D3B3328}"/>
              </a:ext>
            </a:extLst>
          </p:cNvPr>
          <p:cNvSpPr>
            <a:spLocks noGrp="1"/>
          </p:cNvSpPr>
          <p:nvPr>
            <p:ph type="dt" sz="half" idx="10"/>
          </p:nvPr>
        </p:nvSpPr>
        <p:spPr/>
        <p:txBody>
          <a:bodyPr/>
          <a:lstStyle/>
          <a:p>
            <a:fld id="{9A38AB85-09D5-4F39-B1B9-AEAC7967C6D4}" type="datetime2">
              <a:rPr lang="en-US" smtClean="0"/>
              <a:t>Wednesday, August 14, 2024</a:t>
            </a:fld>
            <a:endParaRPr lang="en-US" dirty="0"/>
          </a:p>
        </p:txBody>
      </p:sp>
    </p:spTree>
    <p:extLst>
      <p:ext uri="{BB962C8B-B14F-4D97-AF65-F5344CB8AC3E}">
        <p14:creationId xmlns:p14="http://schemas.microsoft.com/office/powerpoint/2010/main" val="5557907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to Remember When Selecting a Plugin</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There are many plugins in the WordPress plugin directory and even more available from third-party websites. This number of options can feel overwhelming, especially for beginners trying to figure out what’s suitable for their site.</a:t>
            </a:r>
          </a:p>
          <a:p>
            <a:pPr algn="l"/>
            <a:r>
              <a:rPr lang="en-US" i="0" dirty="0">
                <a:solidFill>
                  <a:srgbClr val="36344D"/>
                </a:solidFill>
                <a:effectLst/>
                <a:latin typeface="Times New Roman" panose="02020603050405020304" pitchFamily="18" charset="0"/>
                <a:cs typeface="Times New Roman" panose="02020603050405020304" pitchFamily="18" charset="0"/>
              </a:rPr>
              <a:t>The following sections will show you some essential things to consider when selecting a plugin for your website.</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b="1" i="0" dirty="0">
                <a:solidFill>
                  <a:srgbClr val="36344D"/>
                </a:solidFill>
                <a:effectLst/>
                <a:latin typeface="Times New Roman" panose="02020603050405020304" pitchFamily="18" charset="0"/>
                <a:cs typeface="Times New Roman" panose="02020603050405020304" pitchFamily="18" charset="0"/>
              </a:rPr>
              <a:t>Regular Updates.</a:t>
            </a: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WordPress releases regular updates to keep its system up-to-date. That’s how they enhance performance, maintain security, fix bug issues, and add new features. </a:t>
            </a:r>
          </a:p>
          <a:p>
            <a:pPr algn="l"/>
            <a:r>
              <a:rPr lang="en-US" i="0" dirty="0">
                <a:solidFill>
                  <a:srgbClr val="36344D"/>
                </a:solidFill>
                <a:effectLst/>
                <a:latin typeface="Times New Roman" panose="02020603050405020304" pitchFamily="18" charset="0"/>
                <a:cs typeface="Times New Roman" panose="02020603050405020304" pitchFamily="18" charset="0"/>
              </a:rPr>
              <a:t>So before you install a plugin, consider these points:</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b="1" i="0" dirty="0">
                <a:solidFill>
                  <a:srgbClr val="36344D"/>
                </a:solidFill>
                <a:effectLst/>
                <a:latin typeface="Times New Roman" panose="02020603050405020304" pitchFamily="18" charset="0"/>
                <a:cs typeface="Times New Roman" panose="02020603050405020304" pitchFamily="18" charset="0"/>
              </a:rPr>
              <a:t>Last updated</a:t>
            </a:r>
            <a:r>
              <a:rPr lang="en-US" i="0" dirty="0">
                <a:solidFill>
                  <a:srgbClr val="36344D"/>
                </a:solidFill>
                <a:effectLst/>
                <a:latin typeface="Times New Roman" panose="02020603050405020304" pitchFamily="18" charset="0"/>
                <a:cs typeface="Times New Roman" panose="02020603050405020304" pitchFamily="18" charset="0"/>
              </a:rPr>
              <a:t>. Choosing a WordPress plugin that is frequently updated can prevent you from security breaches. This also shows that the developers are still actively managing and improving the plugin.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F6ED165F-9C5B-97D1-5F6B-D3012F9C2E9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0E73992-DEFD-8493-0395-AB781D29AF9B}"/>
              </a:ext>
            </a:extLst>
          </p:cNvPr>
          <p:cNvSpPr>
            <a:spLocks noGrp="1"/>
          </p:cNvSpPr>
          <p:nvPr>
            <p:ph type="sldNum" sz="quarter" idx="12"/>
          </p:nvPr>
        </p:nvSpPr>
        <p:spPr/>
        <p:txBody>
          <a:bodyPr/>
          <a:lstStyle/>
          <a:p>
            <a:fld id="{0FD323F0-2125-4505-822B-C2047871690B}" type="slidenum">
              <a:rPr lang="en-US" smtClean="0"/>
              <a:t>155</a:t>
            </a:fld>
            <a:endParaRPr lang="en-US" dirty="0"/>
          </a:p>
        </p:txBody>
      </p:sp>
      <p:sp>
        <p:nvSpPr>
          <p:cNvPr id="7" name="Date Placeholder 6">
            <a:extLst>
              <a:ext uri="{FF2B5EF4-FFF2-40B4-BE49-F238E27FC236}">
                <a16:creationId xmlns:a16="http://schemas.microsoft.com/office/drawing/2014/main" id="{17C94D78-74C8-D6A4-DFA6-5C87CF0B4E93}"/>
              </a:ext>
            </a:extLst>
          </p:cNvPr>
          <p:cNvSpPr>
            <a:spLocks noGrp="1"/>
          </p:cNvSpPr>
          <p:nvPr>
            <p:ph type="dt" sz="half" idx="10"/>
          </p:nvPr>
        </p:nvSpPr>
        <p:spPr/>
        <p:txBody>
          <a:bodyPr/>
          <a:lstStyle/>
          <a:p>
            <a:fld id="{A9EC7702-4701-4EFC-8E93-A9627D87D8FB}" type="datetime2">
              <a:rPr lang="en-US" smtClean="0"/>
              <a:t>Wednesday, August 14, 2024</a:t>
            </a:fld>
            <a:endParaRPr lang="en-US" dirty="0"/>
          </a:p>
        </p:txBody>
      </p:sp>
    </p:spTree>
    <p:extLst>
      <p:ext uri="{BB962C8B-B14F-4D97-AF65-F5344CB8AC3E}">
        <p14:creationId xmlns:p14="http://schemas.microsoft.com/office/powerpoint/2010/main" val="2956140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to Remember When Selecting a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fontScale="92500"/>
          </a:bodyPr>
          <a:lstStyle/>
          <a:p>
            <a:pPr marL="342900" indent="-342900" algn="l">
              <a:buFont typeface="Wingdings" panose="05000000000000000000" pitchFamily="2" charset="2"/>
              <a:buChar char="§"/>
            </a:pPr>
            <a:r>
              <a:rPr lang="en-US" b="1" i="0" dirty="0">
                <a:solidFill>
                  <a:srgbClr val="36344D"/>
                </a:solidFill>
                <a:effectLst/>
                <a:latin typeface="Times New Roman" panose="02020603050405020304" pitchFamily="18" charset="0"/>
                <a:cs typeface="Times New Roman" panose="02020603050405020304" pitchFamily="18" charset="0"/>
              </a:rPr>
              <a:t>Installation numbers</a:t>
            </a:r>
            <a:r>
              <a:rPr lang="en-US" i="0" dirty="0">
                <a:solidFill>
                  <a:srgbClr val="36344D"/>
                </a:solidFill>
                <a:effectLst/>
                <a:latin typeface="Times New Roman" panose="02020603050405020304" pitchFamily="18" charset="0"/>
                <a:cs typeface="Times New Roman" panose="02020603050405020304" pitchFamily="18" charset="0"/>
              </a:rPr>
              <a:t>. This number shows how popular said WordPress plugin is. As a rule of thumb, the higher the number of active installations a plugin has, the better quality it offers.</a:t>
            </a:r>
          </a:p>
          <a:p>
            <a:pPr marL="342900" indent="-342900" algn="l">
              <a:buFont typeface="Wingdings" panose="05000000000000000000" pitchFamily="2" charset="2"/>
              <a:buChar char="§"/>
            </a:pPr>
            <a:r>
              <a:rPr lang="en-US" b="1" i="0" dirty="0">
                <a:solidFill>
                  <a:srgbClr val="36344D"/>
                </a:solidFill>
                <a:effectLst/>
                <a:latin typeface="Times New Roman" panose="02020603050405020304" pitchFamily="18" charset="0"/>
                <a:cs typeface="Times New Roman" panose="02020603050405020304" pitchFamily="18" charset="0"/>
              </a:rPr>
              <a:t>Ratings</a:t>
            </a:r>
            <a:r>
              <a:rPr lang="en-US" i="0" dirty="0">
                <a:solidFill>
                  <a:srgbClr val="36344D"/>
                </a:solidFill>
                <a:effectLst/>
                <a:latin typeface="Times New Roman" panose="02020603050405020304" pitchFamily="18" charset="0"/>
                <a:cs typeface="Times New Roman" panose="02020603050405020304" pitchFamily="18" charset="0"/>
              </a:rPr>
              <a:t>. Reviews and feedback from users can help you weigh in the pros and cons of a specific plugin. This gives you insight into how the plugin performs in real-time situations.</a:t>
            </a:r>
          </a:p>
          <a:p>
            <a:pPr marL="342900" indent="-342900" algn="l">
              <a:buFont typeface="Wingdings" panose="05000000000000000000" pitchFamily="2" charset="2"/>
              <a:buChar char="§"/>
            </a:pPr>
            <a:r>
              <a:rPr lang="en-US" b="1" i="0" dirty="0">
                <a:solidFill>
                  <a:srgbClr val="36344D"/>
                </a:solidFill>
                <a:effectLst/>
                <a:latin typeface="Times New Roman" panose="02020603050405020304" pitchFamily="18" charset="0"/>
                <a:cs typeface="Times New Roman" panose="02020603050405020304" pitchFamily="18" charset="0"/>
              </a:rPr>
              <a:t>Compatibility</a:t>
            </a:r>
            <a:r>
              <a:rPr lang="en-US" i="0" dirty="0">
                <a:solidFill>
                  <a:srgbClr val="36344D"/>
                </a:solidFill>
                <a:effectLst/>
                <a:latin typeface="Times New Roman" panose="02020603050405020304" pitchFamily="18" charset="0"/>
                <a:cs typeface="Times New Roman" panose="02020603050405020304" pitchFamily="18" charset="0"/>
              </a:rPr>
              <a:t>. A plugin that receives regular updates from its developers is usually compatible with the latest version of WordPress. Always check the description tab to see which version of WordPress is required to run the plugin.</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b="1" i="0" dirty="0">
                <a:solidFill>
                  <a:srgbClr val="36344D"/>
                </a:solidFill>
                <a:effectLst/>
                <a:latin typeface="Times New Roman" panose="02020603050405020304" pitchFamily="18" charset="0"/>
                <a:cs typeface="Times New Roman" panose="02020603050405020304" pitchFamily="18" charset="0"/>
              </a:rPr>
              <a:t>Making Sure It Is Right for the Job</a:t>
            </a: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Before you download and install a plugin to your WordPress website, be sure to check the claims made by the developers. Read through the plugin documentation, check the plugin’s support forums and read the reviews.</a:t>
            </a:r>
          </a:p>
          <a:p>
            <a:pPr marL="342900" indent="-342900" algn="l">
              <a:buFont typeface="Wingdings" panose="05000000000000000000" pitchFamily="2" charset="2"/>
              <a:buChar char="§"/>
            </a:pPr>
            <a:r>
              <a:rPr lang="en-US" i="0" dirty="0">
                <a:solidFill>
                  <a:srgbClr val="36344D"/>
                </a:solidFill>
                <a:effectLst/>
                <a:latin typeface="Times New Roman" panose="02020603050405020304" pitchFamily="18" charset="0"/>
                <a:cs typeface="Times New Roman" panose="02020603050405020304" pitchFamily="18" charset="0"/>
              </a:rPr>
              <a:t>Researching through blog posts is also a good practice as many websites provide plugin reviews.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A522553D-6E03-2C55-2B06-95C682FBE19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D9C2E49-FA65-F9C8-B43B-F56F4DA79020}"/>
              </a:ext>
            </a:extLst>
          </p:cNvPr>
          <p:cNvSpPr>
            <a:spLocks noGrp="1"/>
          </p:cNvSpPr>
          <p:nvPr>
            <p:ph type="sldNum" sz="quarter" idx="12"/>
          </p:nvPr>
        </p:nvSpPr>
        <p:spPr/>
        <p:txBody>
          <a:bodyPr/>
          <a:lstStyle/>
          <a:p>
            <a:fld id="{0FD323F0-2125-4505-822B-C2047871690B}" type="slidenum">
              <a:rPr lang="en-US" smtClean="0"/>
              <a:t>156</a:t>
            </a:fld>
            <a:endParaRPr lang="en-US" dirty="0"/>
          </a:p>
        </p:txBody>
      </p:sp>
      <p:sp>
        <p:nvSpPr>
          <p:cNvPr id="7" name="Date Placeholder 6">
            <a:extLst>
              <a:ext uri="{FF2B5EF4-FFF2-40B4-BE49-F238E27FC236}">
                <a16:creationId xmlns:a16="http://schemas.microsoft.com/office/drawing/2014/main" id="{AD114674-6690-E411-3BF4-37C43816605D}"/>
              </a:ext>
            </a:extLst>
          </p:cNvPr>
          <p:cNvSpPr>
            <a:spLocks noGrp="1"/>
          </p:cNvSpPr>
          <p:nvPr>
            <p:ph type="dt" sz="half" idx="10"/>
          </p:nvPr>
        </p:nvSpPr>
        <p:spPr/>
        <p:txBody>
          <a:bodyPr/>
          <a:lstStyle/>
          <a:p>
            <a:fld id="{87C87C57-C6D3-4831-8444-03445154413B}" type="datetime2">
              <a:rPr lang="en-US" smtClean="0"/>
              <a:t>Wednesday, August 14, 2024</a:t>
            </a:fld>
            <a:endParaRPr lang="en-US" dirty="0"/>
          </a:p>
        </p:txBody>
      </p:sp>
    </p:spTree>
    <p:extLst>
      <p:ext uri="{BB962C8B-B14F-4D97-AF65-F5344CB8AC3E}">
        <p14:creationId xmlns:p14="http://schemas.microsoft.com/office/powerpoint/2010/main" val="3810926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Install One Plugin at a Time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When testing out a plugin in WordPress, remember to install and test each plugin individually. This way, you will quickly see if it causes any problems to your site and if you can fix them. </a:t>
            </a:r>
          </a:p>
          <a:p>
            <a:pPr marL="342900" indent="-342900" algn="l">
              <a:buFont typeface="Wingdings" panose="05000000000000000000" pitchFamily="2" charset="2"/>
              <a:buChar char="§"/>
            </a:pP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If you decide to test several different plugins on WordPress, remember to deactivate the previous plugin before trying another. </a:t>
            </a:r>
          </a:p>
          <a:p>
            <a:pPr marL="342900" indent="-342900" algn="l">
              <a:buFont typeface="Wingdings" panose="05000000000000000000" pitchFamily="2" charset="2"/>
              <a:buChar char="§"/>
            </a:pP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Moreover, when you have several inactive plugins, it is best to delete them as too many downloads, and installations can overload your WordPress website and impact its performance.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0CF74F88-0DE1-19E7-53EA-8CC55E788B4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276F35A-A876-0403-6E65-551D6A069D43}"/>
              </a:ext>
            </a:extLst>
          </p:cNvPr>
          <p:cNvSpPr>
            <a:spLocks noGrp="1"/>
          </p:cNvSpPr>
          <p:nvPr>
            <p:ph type="sldNum" sz="quarter" idx="12"/>
          </p:nvPr>
        </p:nvSpPr>
        <p:spPr/>
        <p:txBody>
          <a:bodyPr/>
          <a:lstStyle/>
          <a:p>
            <a:fld id="{0FD323F0-2125-4505-822B-C2047871690B}" type="slidenum">
              <a:rPr lang="en-US" smtClean="0"/>
              <a:t>157</a:t>
            </a:fld>
            <a:endParaRPr lang="en-US" dirty="0"/>
          </a:p>
        </p:txBody>
      </p:sp>
      <p:sp>
        <p:nvSpPr>
          <p:cNvPr id="7" name="Date Placeholder 6">
            <a:extLst>
              <a:ext uri="{FF2B5EF4-FFF2-40B4-BE49-F238E27FC236}">
                <a16:creationId xmlns:a16="http://schemas.microsoft.com/office/drawing/2014/main" id="{7CEFF469-8FBD-4B3D-B24B-352B01BDFE01}"/>
              </a:ext>
            </a:extLst>
          </p:cNvPr>
          <p:cNvSpPr>
            <a:spLocks noGrp="1"/>
          </p:cNvSpPr>
          <p:nvPr>
            <p:ph type="dt" sz="half" idx="10"/>
          </p:nvPr>
        </p:nvSpPr>
        <p:spPr/>
        <p:txBody>
          <a:bodyPr/>
          <a:lstStyle/>
          <a:p>
            <a:fld id="{0080FC4C-652D-4216-8EAE-CC1824E436E8}" type="datetime2">
              <a:rPr lang="en-US" smtClean="0"/>
              <a:t>Wednesday, August 14, 2024</a:t>
            </a:fld>
            <a:endParaRPr lang="en-US" dirty="0"/>
          </a:p>
        </p:txBody>
      </p:sp>
    </p:spTree>
    <p:extLst>
      <p:ext uri="{BB962C8B-B14F-4D97-AF65-F5344CB8AC3E}">
        <p14:creationId xmlns:p14="http://schemas.microsoft.com/office/powerpoint/2010/main" val="18666007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Use Only One Plugin for Each Function</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Although WordPress plugins are add new features and enhance your website functionality, installing too many of them can slow your site down. </a:t>
            </a:r>
          </a:p>
          <a:p>
            <a:pPr marL="342900" indent="-342900" algn="l">
              <a:buFont typeface="Wingdings" panose="05000000000000000000" pitchFamily="2" charset="2"/>
              <a:buChar char="§"/>
            </a:pP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This is because whenever you install plugins in WordPress, you’re adding new code to your website. When used excessively, the plugins will send too many HTTP requests to load their assets, such as CSS stylesheets, JavaScript files, and images, slowing down your website’s loading speed.</a:t>
            </a:r>
          </a:p>
          <a:p>
            <a:pPr marL="342900" indent="-342900" algn="l">
              <a:buFont typeface="Wingdings" panose="05000000000000000000" pitchFamily="2" charset="2"/>
              <a:buChar char="§"/>
            </a:pP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In addition, installing WordPress plugins that perform similar functionality can cause conflicts, risking one or both plugins to break. Thus, the best practice is to install one WordPress plugin for each functionality. </a:t>
            </a:r>
          </a:p>
          <a:p>
            <a:pPr marL="342900" indent="-342900" algn="l">
              <a:buFont typeface="Wingdings" panose="05000000000000000000" pitchFamily="2" charset="2"/>
              <a:buChar char="§"/>
            </a:pPr>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For example, both Yoast SEO and AIOSEO have similar sets of features – you only need to choose one to prevent plugin conflict.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FE4532FF-DB6C-4D30-68C9-4E6F0412DC71}"/>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C62F566-7F73-1186-EC87-BD0945C10EE0}"/>
              </a:ext>
            </a:extLst>
          </p:cNvPr>
          <p:cNvSpPr>
            <a:spLocks noGrp="1"/>
          </p:cNvSpPr>
          <p:nvPr>
            <p:ph type="sldNum" sz="quarter" idx="12"/>
          </p:nvPr>
        </p:nvSpPr>
        <p:spPr/>
        <p:txBody>
          <a:bodyPr/>
          <a:lstStyle/>
          <a:p>
            <a:fld id="{0FD323F0-2125-4505-822B-C2047871690B}" type="slidenum">
              <a:rPr lang="en-US" smtClean="0"/>
              <a:t>158</a:t>
            </a:fld>
            <a:endParaRPr lang="en-US" dirty="0"/>
          </a:p>
        </p:txBody>
      </p:sp>
      <p:sp>
        <p:nvSpPr>
          <p:cNvPr id="7" name="Date Placeholder 6">
            <a:extLst>
              <a:ext uri="{FF2B5EF4-FFF2-40B4-BE49-F238E27FC236}">
                <a16:creationId xmlns:a16="http://schemas.microsoft.com/office/drawing/2014/main" id="{8F65E08A-1B6F-40E3-CBC3-B5A111801FDD}"/>
              </a:ext>
            </a:extLst>
          </p:cNvPr>
          <p:cNvSpPr>
            <a:spLocks noGrp="1"/>
          </p:cNvSpPr>
          <p:nvPr>
            <p:ph type="dt" sz="half" idx="10"/>
          </p:nvPr>
        </p:nvSpPr>
        <p:spPr/>
        <p:txBody>
          <a:bodyPr/>
          <a:lstStyle/>
          <a:p>
            <a:fld id="{50DB3908-83A0-4CA7-B121-375E5D2271F2}" type="datetime2">
              <a:rPr lang="en-US" smtClean="0"/>
              <a:t>Wednesday, August 14, 2024</a:t>
            </a:fld>
            <a:endParaRPr lang="en-US" dirty="0"/>
          </a:p>
        </p:txBody>
      </p:sp>
    </p:spTree>
    <p:extLst>
      <p:ext uri="{BB962C8B-B14F-4D97-AF65-F5344CB8AC3E}">
        <p14:creationId xmlns:p14="http://schemas.microsoft.com/office/powerpoint/2010/main" val="39037801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Update a WordPress Plugin</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It’s essential to keep your WordPress site up to date. This includes updating to the latest version of WordPress as well as refreshing your themes and plugins.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Updating WordPress plugins isn’t just about getting to add new features. It’s also one of the primary ways to maintain your website’s security. Previous versions of a WordPress plugin may have vulnerabilities that are addressed and fixed in later versions.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WordPress gives its users extensive flexibility when it comes to updating plugins. Users can decide which plugins should update automatically.</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On your WordPress admin area, go to </a:t>
            </a:r>
            <a:r>
              <a:rPr lang="en-US" b="1" i="0" dirty="0">
                <a:solidFill>
                  <a:srgbClr val="36344D"/>
                </a:solidFill>
                <a:effectLst/>
                <a:latin typeface="Times New Roman" panose="02020603050405020304" pitchFamily="18" charset="0"/>
                <a:cs typeface="Times New Roman" panose="02020603050405020304" pitchFamily="18" charset="0"/>
              </a:rPr>
              <a:t>Plugins → Installed Plugins</a:t>
            </a:r>
            <a:r>
              <a:rPr lang="en-US" i="0" dirty="0">
                <a:solidFill>
                  <a:srgbClr val="36344D"/>
                </a:solidFill>
                <a:effectLst/>
                <a:latin typeface="Times New Roman" panose="02020603050405020304" pitchFamily="18" charset="0"/>
                <a:cs typeface="Times New Roman" panose="02020603050405020304" pitchFamily="18" charset="0"/>
              </a:rPr>
              <a:t>. You will see a table detailing the plugins you’ve installed on your site.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F66AC8B-A022-4D77-81D2-8E67A9E2B21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593E1D11-B70F-6B56-7033-124323D5D3B6}"/>
              </a:ext>
            </a:extLst>
          </p:cNvPr>
          <p:cNvSpPr>
            <a:spLocks noGrp="1"/>
          </p:cNvSpPr>
          <p:nvPr>
            <p:ph type="sldNum" sz="quarter" idx="12"/>
          </p:nvPr>
        </p:nvSpPr>
        <p:spPr/>
        <p:txBody>
          <a:bodyPr/>
          <a:lstStyle/>
          <a:p>
            <a:fld id="{0FD323F0-2125-4505-822B-C2047871690B}" type="slidenum">
              <a:rPr lang="en-US" smtClean="0"/>
              <a:t>159</a:t>
            </a:fld>
            <a:endParaRPr lang="en-US" dirty="0"/>
          </a:p>
        </p:txBody>
      </p:sp>
      <p:sp>
        <p:nvSpPr>
          <p:cNvPr id="7" name="Date Placeholder 6">
            <a:extLst>
              <a:ext uri="{FF2B5EF4-FFF2-40B4-BE49-F238E27FC236}">
                <a16:creationId xmlns:a16="http://schemas.microsoft.com/office/drawing/2014/main" id="{24200451-E956-58B6-3166-D160E8CBD396}"/>
              </a:ext>
            </a:extLst>
          </p:cNvPr>
          <p:cNvSpPr>
            <a:spLocks noGrp="1"/>
          </p:cNvSpPr>
          <p:nvPr>
            <p:ph type="dt" sz="half" idx="10"/>
          </p:nvPr>
        </p:nvSpPr>
        <p:spPr/>
        <p:txBody>
          <a:bodyPr/>
          <a:lstStyle/>
          <a:p>
            <a:fld id="{408092EA-DD36-41FB-9F8C-28CDAAF858E7}" type="datetime2">
              <a:rPr lang="en-US" smtClean="0"/>
              <a:t>Wednesday, August 14, 2024</a:t>
            </a:fld>
            <a:endParaRPr lang="en-US" dirty="0"/>
          </a:p>
        </p:txBody>
      </p:sp>
    </p:spTree>
    <p:extLst>
      <p:ext uri="{BB962C8B-B14F-4D97-AF65-F5344CB8AC3E}">
        <p14:creationId xmlns:p14="http://schemas.microsoft.com/office/powerpoint/2010/main" val="11517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1" i="0" dirty="0">
                <a:solidFill>
                  <a:srgbClr val="6747C7"/>
                </a:solidFill>
                <a:effectLst/>
                <a:latin typeface="Muli"/>
                <a:hlinkClick r:id="rId2"/>
              </a:rPr>
              <a:t>Joomla!</a:t>
            </a:r>
            <a:endParaRPr lang="en-US" b="1" i="0" dirty="0">
              <a:solidFill>
                <a:srgbClr val="6747C7"/>
              </a:solidFill>
              <a:effectLst/>
              <a:latin typeface="Muli"/>
            </a:endParaRPr>
          </a:p>
          <a:p>
            <a:pPr algn="l"/>
            <a:endParaRPr lang="en-US" b="1" i="0" dirty="0">
              <a:solidFill>
                <a:srgbClr val="2F1C6A"/>
              </a:solidFill>
              <a:effectLst/>
              <a:latin typeface="Muli"/>
            </a:endParaRPr>
          </a:p>
        </p:txBody>
      </p:sp>
      <p:pic>
        <p:nvPicPr>
          <p:cNvPr id="5" name="Picture 4">
            <a:extLst>
              <a:ext uri="{FF2B5EF4-FFF2-40B4-BE49-F238E27FC236}">
                <a16:creationId xmlns:a16="http://schemas.microsoft.com/office/drawing/2014/main" id="{D51509F1-D0D7-D3D5-931F-D1C4D1608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87" y="2060153"/>
            <a:ext cx="10939749" cy="4270413"/>
          </a:xfrm>
          <a:prstGeom prst="rect">
            <a:avLst/>
          </a:prstGeom>
        </p:spPr>
      </p:pic>
      <p:sp>
        <p:nvSpPr>
          <p:cNvPr id="4" name="Footer Placeholder 3">
            <a:extLst>
              <a:ext uri="{FF2B5EF4-FFF2-40B4-BE49-F238E27FC236}">
                <a16:creationId xmlns:a16="http://schemas.microsoft.com/office/drawing/2014/main" id="{52C6FF70-E718-568C-47B9-30905A99846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7366290-F5EE-C4EE-8016-14C74CEA693C}"/>
              </a:ext>
            </a:extLst>
          </p:cNvPr>
          <p:cNvSpPr>
            <a:spLocks noGrp="1"/>
          </p:cNvSpPr>
          <p:nvPr>
            <p:ph type="sldNum" sz="quarter" idx="12"/>
          </p:nvPr>
        </p:nvSpPr>
        <p:spPr/>
        <p:txBody>
          <a:bodyPr/>
          <a:lstStyle/>
          <a:p>
            <a:fld id="{0FD323F0-2125-4505-822B-C2047871690B}" type="slidenum">
              <a:rPr lang="en-US" smtClean="0"/>
              <a:t>16</a:t>
            </a:fld>
            <a:endParaRPr lang="en-US" dirty="0"/>
          </a:p>
        </p:txBody>
      </p:sp>
      <p:sp>
        <p:nvSpPr>
          <p:cNvPr id="7" name="Date Placeholder 6">
            <a:extLst>
              <a:ext uri="{FF2B5EF4-FFF2-40B4-BE49-F238E27FC236}">
                <a16:creationId xmlns:a16="http://schemas.microsoft.com/office/drawing/2014/main" id="{584EECCA-798C-0838-EF52-F9849A67B44E}"/>
              </a:ext>
            </a:extLst>
          </p:cNvPr>
          <p:cNvSpPr>
            <a:spLocks noGrp="1"/>
          </p:cNvSpPr>
          <p:nvPr>
            <p:ph type="dt" sz="half" idx="10"/>
          </p:nvPr>
        </p:nvSpPr>
        <p:spPr/>
        <p:txBody>
          <a:bodyPr/>
          <a:lstStyle/>
          <a:p>
            <a:fld id="{DB8156FE-2A66-447E-9575-EF7168D2A6B8}" type="datetime2">
              <a:rPr lang="en-US" smtClean="0"/>
              <a:t>Wednesday, August 14, 2024</a:t>
            </a:fld>
            <a:endParaRPr lang="en-US" dirty="0"/>
          </a:p>
        </p:txBody>
      </p:sp>
    </p:spTree>
    <p:extLst>
      <p:ext uri="{BB962C8B-B14F-4D97-AF65-F5344CB8AC3E}">
        <p14:creationId xmlns:p14="http://schemas.microsoft.com/office/powerpoint/2010/main" val="21144935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Update a WordPress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To manually update an individual plugin, select </a:t>
            </a:r>
            <a:r>
              <a:rPr lang="en-US" b="1" i="0" dirty="0">
                <a:solidFill>
                  <a:srgbClr val="36344D"/>
                </a:solidFill>
                <a:effectLst/>
                <a:latin typeface="Times New Roman" panose="02020603050405020304" pitchFamily="18" charset="0"/>
                <a:cs typeface="Times New Roman" panose="02020603050405020304" pitchFamily="18" charset="0"/>
              </a:rPr>
              <a:t>Update Now </a:t>
            </a:r>
            <a:r>
              <a:rPr lang="en-US" i="0" dirty="0">
                <a:solidFill>
                  <a:srgbClr val="36344D"/>
                </a:solidFill>
                <a:effectLst/>
                <a:latin typeface="Times New Roman" panose="02020603050405020304" pitchFamily="18" charset="0"/>
                <a:cs typeface="Times New Roman" panose="02020603050405020304" pitchFamily="18" charset="0"/>
              </a:rPr>
              <a:t>in the yellow notification box.</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7978998-6927-073D-7C92-AD01BA20C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337784"/>
            <a:ext cx="11102074" cy="3559969"/>
          </a:xfrm>
          <a:prstGeom prst="rect">
            <a:avLst/>
          </a:prstGeom>
        </p:spPr>
      </p:pic>
      <p:sp>
        <p:nvSpPr>
          <p:cNvPr id="5" name="Footer Placeholder 4">
            <a:extLst>
              <a:ext uri="{FF2B5EF4-FFF2-40B4-BE49-F238E27FC236}">
                <a16:creationId xmlns:a16="http://schemas.microsoft.com/office/drawing/2014/main" id="{6B5398D7-AFCE-B216-346C-C407802F6BD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F32A60C4-4FE9-B511-0318-3404A0A51DF8}"/>
              </a:ext>
            </a:extLst>
          </p:cNvPr>
          <p:cNvSpPr>
            <a:spLocks noGrp="1"/>
          </p:cNvSpPr>
          <p:nvPr>
            <p:ph type="sldNum" sz="quarter" idx="12"/>
          </p:nvPr>
        </p:nvSpPr>
        <p:spPr/>
        <p:txBody>
          <a:bodyPr/>
          <a:lstStyle/>
          <a:p>
            <a:fld id="{0FD323F0-2125-4505-822B-C2047871690B}" type="slidenum">
              <a:rPr lang="en-US" smtClean="0"/>
              <a:t>160</a:t>
            </a:fld>
            <a:endParaRPr lang="en-US" dirty="0"/>
          </a:p>
        </p:txBody>
      </p:sp>
      <p:sp>
        <p:nvSpPr>
          <p:cNvPr id="8" name="Date Placeholder 7">
            <a:extLst>
              <a:ext uri="{FF2B5EF4-FFF2-40B4-BE49-F238E27FC236}">
                <a16:creationId xmlns:a16="http://schemas.microsoft.com/office/drawing/2014/main" id="{673231DF-977A-27F4-D712-439BEE97A2C3}"/>
              </a:ext>
            </a:extLst>
          </p:cNvPr>
          <p:cNvSpPr>
            <a:spLocks noGrp="1"/>
          </p:cNvSpPr>
          <p:nvPr>
            <p:ph type="dt" sz="half" idx="10"/>
          </p:nvPr>
        </p:nvSpPr>
        <p:spPr/>
        <p:txBody>
          <a:bodyPr/>
          <a:lstStyle/>
          <a:p>
            <a:fld id="{F5C36D2D-7FE1-416F-8A5C-FF43AB57A0B3}" type="datetime2">
              <a:rPr lang="en-US" smtClean="0"/>
              <a:t>Wednesday, August 14, 2024</a:t>
            </a:fld>
            <a:endParaRPr lang="en-US" dirty="0"/>
          </a:p>
        </p:txBody>
      </p:sp>
    </p:spTree>
    <p:extLst>
      <p:ext uri="{BB962C8B-B14F-4D97-AF65-F5344CB8AC3E}">
        <p14:creationId xmlns:p14="http://schemas.microsoft.com/office/powerpoint/2010/main" val="12566837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Update a WordPress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manually update multiple plugins, select the plugins you want to update by checking their respective checkboxes. Then, select </a:t>
            </a:r>
            <a:r>
              <a:rPr lang="en-US" b="1" i="0" dirty="0">
                <a:solidFill>
                  <a:srgbClr val="36344D"/>
                </a:solidFill>
                <a:effectLst/>
                <a:latin typeface="Times New Roman" panose="02020603050405020304" pitchFamily="18" charset="0"/>
                <a:cs typeface="Times New Roman" panose="02020603050405020304" pitchFamily="18" charset="0"/>
              </a:rPr>
              <a:t>Update </a:t>
            </a:r>
            <a:r>
              <a:rPr lang="en-US" b="0" i="0" dirty="0">
                <a:solidFill>
                  <a:srgbClr val="36344D"/>
                </a:solidFill>
                <a:effectLst/>
                <a:latin typeface="Times New Roman" panose="02020603050405020304" pitchFamily="18" charset="0"/>
                <a:cs typeface="Times New Roman" panose="02020603050405020304" pitchFamily="18" charset="0"/>
              </a:rPr>
              <a:t>from the </a:t>
            </a:r>
            <a:r>
              <a:rPr lang="en-US" b="1" i="0" dirty="0">
                <a:solidFill>
                  <a:srgbClr val="36344D"/>
                </a:solidFill>
                <a:effectLst/>
                <a:latin typeface="Times New Roman" panose="02020603050405020304" pitchFamily="18" charset="0"/>
                <a:cs typeface="Times New Roman" panose="02020603050405020304" pitchFamily="18" charset="0"/>
              </a:rPr>
              <a:t>Bulk actions </a:t>
            </a:r>
            <a:r>
              <a:rPr lang="en-US" b="0" i="0" dirty="0">
                <a:solidFill>
                  <a:srgbClr val="36344D"/>
                </a:solidFill>
                <a:effectLst/>
                <a:latin typeface="Times New Roman" panose="02020603050405020304" pitchFamily="18" charset="0"/>
                <a:cs typeface="Times New Roman" panose="02020603050405020304" pitchFamily="18" charset="0"/>
              </a:rPr>
              <a:t>drop-down menu and click </a:t>
            </a:r>
            <a:r>
              <a:rPr lang="en-US" b="1" i="0" dirty="0">
                <a:solidFill>
                  <a:srgbClr val="36344D"/>
                </a:solidFill>
                <a:effectLst/>
                <a:latin typeface="Times New Roman" panose="02020603050405020304" pitchFamily="18" charset="0"/>
                <a:cs typeface="Times New Roman" panose="02020603050405020304" pitchFamily="18" charset="0"/>
              </a:rPr>
              <a:t>Apply</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endParaRPr lang="en-US" b="0" i="0" dirty="0">
              <a:solidFill>
                <a:srgbClr val="36344D"/>
              </a:solidFill>
              <a:effectLst/>
              <a:latin typeface="Muli"/>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26B2C80-92F6-C94D-3E52-4016887CA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768077"/>
            <a:ext cx="11309267" cy="3583781"/>
          </a:xfrm>
          <a:prstGeom prst="rect">
            <a:avLst/>
          </a:prstGeom>
        </p:spPr>
      </p:pic>
      <p:sp>
        <p:nvSpPr>
          <p:cNvPr id="5" name="Footer Placeholder 4">
            <a:extLst>
              <a:ext uri="{FF2B5EF4-FFF2-40B4-BE49-F238E27FC236}">
                <a16:creationId xmlns:a16="http://schemas.microsoft.com/office/drawing/2014/main" id="{992E5D34-FA64-6A20-BCFA-F16047A8162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2753D6D-2F91-4B60-B640-2820E33B4C4D}"/>
              </a:ext>
            </a:extLst>
          </p:cNvPr>
          <p:cNvSpPr>
            <a:spLocks noGrp="1"/>
          </p:cNvSpPr>
          <p:nvPr>
            <p:ph type="sldNum" sz="quarter" idx="12"/>
          </p:nvPr>
        </p:nvSpPr>
        <p:spPr/>
        <p:txBody>
          <a:bodyPr/>
          <a:lstStyle/>
          <a:p>
            <a:fld id="{0FD323F0-2125-4505-822B-C2047871690B}" type="slidenum">
              <a:rPr lang="en-US" smtClean="0"/>
              <a:t>161</a:t>
            </a:fld>
            <a:endParaRPr lang="en-US" dirty="0"/>
          </a:p>
        </p:txBody>
      </p:sp>
      <p:sp>
        <p:nvSpPr>
          <p:cNvPr id="8" name="Date Placeholder 7">
            <a:extLst>
              <a:ext uri="{FF2B5EF4-FFF2-40B4-BE49-F238E27FC236}">
                <a16:creationId xmlns:a16="http://schemas.microsoft.com/office/drawing/2014/main" id="{5ECEF124-7111-E7C5-D7DA-57BC22EE4245}"/>
              </a:ext>
            </a:extLst>
          </p:cNvPr>
          <p:cNvSpPr>
            <a:spLocks noGrp="1"/>
          </p:cNvSpPr>
          <p:nvPr>
            <p:ph type="dt" sz="half" idx="10"/>
          </p:nvPr>
        </p:nvSpPr>
        <p:spPr/>
        <p:txBody>
          <a:bodyPr/>
          <a:lstStyle/>
          <a:p>
            <a:fld id="{9732659E-987C-43DB-A474-04C727295B1D}" type="datetime2">
              <a:rPr lang="en-US" smtClean="0"/>
              <a:t>Wednesday, August 14, 2024</a:t>
            </a:fld>
            <a:endParaRPr lang="en-US" dirty="0"/>
          </a:p>
        </p:txBody>
      </p:sp>
    </p:spTree>
    <p:extLst>
      <p:ext uri="{BB962C8B-B14F-4D97-AF65-F5344CB8AC3E}">
        <p14:creationId xmlns:p14="http://schemas.microsoft.com/office/powerpoint/2010/main" val="24449789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Update a WordPress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toggle automatic updates, click </a:t>
            </a:r>
            <a:r>
              <a:rPr lang="en-US" b="1" i="0" dirty="0">
                <a:solidFill>
                  <a:srgbClr val="36344D"/>
                </a:solidFill>
                <a:effectLst/>
                <a:latin typeface="Times New Roman" panose="02020603050405020304" pitchFamily="18" charset="0"/>
                <a:cs typeface="Times New Roman" panose="02020603050405020304" pitchFamily="18" charset="0"/>
              </a:rPr>
              <a:t>Enable auto-updates </a:t>
            </a:r>
            <a:r>
              <a:rPr lang="en-US" b="0" i="0" dirty="0">
                <a:solidFill>
                  <a:srgbClr val="36344D"/>
                </a:solidFill>
                <a:effectLst/>
                <a:latin typeface="Times New Roman" panose="02020603050405020304" pitchFamily="18" charset="0"/>
                <a:cs typeface="Times New Roman" panose="02020603050405020304" pitchFamily="18" charset="0"/>
              </a:rPr>
              <a:t>under the </a:t>
            </a:r>
            <a:r>
              <a:rPr lang="en-US" b="1" i="0" dirty="0">
                <a:solidFill>
                  <a:srgbClr val="36344D"/>
                </a:solidFill>
                <a:effectLst/>
                <a:latin typeface="Times New Roman" panose="02020603050405020304" pitchFamily="18" charset="0"/>
                <a:cs typeface="Times New Roman" panose="02020603050405020304" pitchFamily="18" charset="0"/>
              </a:rPr>
              <a:t>Automatic Updates </a:t>
            </a:r>
            <a:r>
              <a:rPr lang="en-US" b="0" i="0" dirty="0">
                <a:solidFill>
                  <a:srgbClr val="36344D"/>
                </a:solidFill>
                <a:effectLst/>
                <a:latin typeface="Times New Roman" panose="02020603050405020304" pitchFamily="18" charset="0"/>
                <a:cs typeface="Times New Roman" panose="02020603050405020304" pitchFamily="18" charset="0"/>
              </a:rPr>
              <a:t>column for each plugin.</a:t>
            </a:r>
          </a:p>
          <a:p>
            <a:pPr algn="l"/>
            <a:endParaRPr lang="en-US" b="0" i="0" dirty="0">
              <a:solidFill>
                <a:srgbClr val="36344D"/>
              </a:solidFill>
              <a:effectLst/>
              <a:latin typeface="Muli"/>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05C0E97-42F1-D6A2-BFEB-92DC6649C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42" y="2479069"/>
            <a:ext cx="11169316" cy="3536156"/>
          </a:xfrm>
          <a:prstGeom prst="rect">
            <a:avLst/>
          </a:prstGeom>
        </p:spPr>
      </p:pic>
      <p:sp>
        <p:nvSpPr>
          <p:cNvPr id="5" name="Footer Placeholder 4">
            <a:extLst>
              <a:ext uri="{FF2B5EF4-FFF2-40B4-BE49-F238E27FC236}">
                <a16:creationId xmlns:a16="http://schemas.microsoft.com/office/drawing/2014/main" id="{06EA760B-65AD-B0A3-7546-403C275CF578}"/>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BEE1F7C-53EA-2F4A-B467-A3C185EB8129}"/>
              </a:ext>
            </a:extLst>
          </p:cNvPr>
          <p:cNvSpPr>
            <a:spLocks noGrp="1"/>
          </p:cNvSpPr>
          <p:nvPr>
            <p:ph type="sldNum" sz="quarter" idx="12"/>
          </p:nvPr>
        </p:nvSpPr>
        <p:spPr/>
        <p:txBody>
          <a:bodyPr/>
          <a:lstStyle/>
          <a:p>
            <a:fld id="{0FD323F0-2125-4505-822B-C2047871690B}" type="slidenum">
              <a:rPr lang="en-US" smtClean="0"/>
              <a:t>162</a:t>
            </a:fld>
            <a:endParaRPr lang="en-US" dirty="0"/>
          </a:p>
        </p:txBody>
      </p:sp>
      <p:sp>
        <p:nvSpPr>
          <p:cNvPr id="8" name="Date Placeholder 7">
            <a:extLst>
              <a:ext uri="{FF2B5EF4-FFF2-40B4-BE49-F238E27FC236}">
                <a16:creationId xmlns:a16="http://schemas.microsoft.com/office/drawing/2014/main" id="{E78DB4E8-8E21-494D-8129-C13DC8908256}"/>
              </a:ext>
            </a:extLst>
          </p:cNvPr>
          <p:cNvSpPr>
            <a:spLocks noGrp="1"/>
          </p:cNvSpPr>
          <p:nvPr>
            <p:ph type="dt" sz="half" idx="10"/>
          </p:nvPr>
        </p:nvSpPr>
        <p:spPr/>
        <p:txBody>
          <a:bodyPr/>
          <a:lstStyle/>
          <a:p>
            <a:fld id="{59ED8AAF-F4CD-4648-8B39-0A5106FCCF0B}" type="datetime2">
              <a:rPr lang="en-US" smtClean="0"/>
              <a:t>Wednesday, August 14, 2024</a:t>
            </a:fld>
            <a:endParaRPr lang="en-US" dirty="0"/>
          </a:p>
        </p:txBody>
      </p:sp>
    </p:spTree>
    <p:extLst>
      <p:ext uri="{BB962C8B-B14F-4D97-AF65-F5344CB8AC3E}">
        <p14:creationId xmlns:p14="http://schemas.microsoft.com/office/powerpoint/2010/main" val="387139101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Update a WordPress Plugin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Setting all plugins to update automatically will save you the hassle of checking and updating plugins regularly on your own time.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However, there are cases where you might prefer manual updates. While security updates should be installed immediately, feature updates aren’t as crucial. Sometimes, plugins that recently added a new functionality can be buggy or even slow down your site. </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If you want to be extra careful, only toggle automatic updates for plugin developers that you fully trust. This means that you have to be diligent about checking the updates for your other plugins. </a:t>
            </a:r>
            <a:endParaRPr lang="en-US" b="0" i="0" dirty="0">
              <a:solidFill>
                <a:srgbClr val="36344D"/>
              </a:solidFill>
              <a:effectLst/>
              <a:latin typeface="Muli"/>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1983FE16-04E6-8A13-6781-8CC5B31BB9B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14A64C8-8B41-4C2F-4725-9E65BBA7B22D}"/>
              </a:ext>
            </a:extLst>
          </p:cNvPr>
          <p:cNvSpPr>
            <a:spLocks noGrp="1"/>
          </p:cNvSpPr>
          <p:nvPr>
            <p:ph type="sldNum" sz="quarter" idx="12"/>
          </p:nvPr>
        </p:nvSpPr>
        <p:spPr/>
        <p:txBody>
          <a:bodyPr/>
          <a:lstStyle/>
          <a:p>
            <a:fld id="{0FD323F0-2125-4505-822B-C2047871690B}" type="slidenum">
              <a:rPr lang="en-US" smtClean="0"/>
              <a:t>163</a:t>
            </a:fld>
            <a:endParaRPr lang="en-US" dirty="0"/>
          </a:p>
        </p:txBody>
      </p:sp>
      <p:sp>
        <p:nvSpPr>
          <p:cNvPr id="7" name="Date Placeholder 6">
            <a:extLst>
              <a:ext uri="{FF2B5EF4-FFF2-40B4-BE49-F238E27FC236}">
                <a16:creationId xmlns:a16="http://schemas.microsoft.com/office/drawing/2014/main" id="{BD0AFE7B-EF32-498A-2CF9-02F08D008949}"/>
              </a:ext>
            </a:extLst>
          </p:cNvPr>
          <p:cNvSpPr>
            <a:spLocks noGrp="1"/>
          </p:cNvSpPr>
          <p:nvPr>
            <p:ph type="dt" sz="half" idx="10"/>
          </p:nvPr>
        </p:nvSpPr>
        <p:spPr/>
        <p:txBody>
          <a:bodyPr/>
          <a:lstStyle/>
          <a:p>
            <a:fld id="{40F46A7D-A4F8-44E8-9F07-A0B25710C04E}" type="datetime2">
              <a:rPr lang="en-US" smtClean="0"/>
              <a:t>Wednesday, August 14, 2024</a:t>
            </a:fld>
            <a:endParaRPr lang="en-US" dirty="0"/>
          </a:p>
        </p:txBody>
      </p:sp>
    </p:spTree>
    <p:extLst>
      <p:ext uri="{BB962C8B-B14F-4D97-AF65-F5344CB8AC3E}">
        <p14:creationId xmlns:p14="http://schemas.microsoft.com/office/powerpoint/2010/main" val="14001462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Remove or Deactivate WordPress Plugins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There will be times when you want to uninstall a plugin or two – some free WordPress plugins might not be updated regularly, giving your site security risks, for example. Others might slow down your site, or you simply don’t think they’re needed on your site anymore.</a:t>
            </a:r>
          </a:p>
          <a:p>
            <a:pPr algn="l"/>
            <a:r>
              <a:rPr lang="en-US" b="0" i="0" dirty="0">
                <a:solidFill>
                  <a:srgbClr val="36344D"/>
                </a:solidFill>
                <a:effectLst/>
                <a:latin typeface="Times New Roman" panose="02020603050405020304" pitchFamily="18" charset="0"/>
                <a:cs typeface="Times New Roman" panose="02020603050405020304" pitchFamily="18" charset="0"/>
              </a:rPr>
              <a:t>There are two ways you can remove WordPress plugins – automatically and manually.</a:t>
            </a:r>
          </a:p>
          <a:p>
            <a:pPr algn="l"/>
            <a:r>
              <a:rPr lang="en-US" b="0" i="0" dirty="0">
                <a:solidFill>
                  <a:srgbClr val="36344D"/>
                </a:solidFill>
                <a:effectLst/>
                <a:latin typeface="Times New Roman" panose="02020603050405020304" pitchFamily="18" charset="0"/>
                <a:cs typeface="Times New Roman" panose="02020603050405020304" pitchFamily="18" charset="0"/>
              </a:rPr>
              <a:t>The automatic method uses the settings that are available in the WordPress admin area.</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Under the admin screens menu, navigate to </a:t>
            </a:r>
            <a:r>
              <a:rPr lang="en-US" b="1" i="0" dirty="0">
                <a:solidFill>
                  <a:srgbClr val="36344D"/>
                </a:solidFill>
                <a:effectLst/>
                <a:latin typeface="Times New Roman" panose="02020603050405020304" pitchFamily="18" charset="0"/>
                <a:cs typeface="Times New Roman" panose="02020603050405020304" pitchFamily="18" charset="0"/>
              </a:rPr>
              <a:t>Plugins </a:t>
            </a:r>
            <a:r>
              <a:rPr lang="en-US" b="0" i="0" dirty="0">
                <a:solidFill>
                  <a:srgbClr val="36344D"/>
                </a:solidFill>
                <a:effectLst/>
                <a:latin typeface="Times New Roman" panose="02020603050405020304" pitchFamily="18" charset="0"/>
                <a:cs typeface="Times New Roman" panose="02020603050405020304" pitchFamily="18" charset="0"/>
              </a:rPr>
              <a:t>→</a:t>
            </a:r>
            <a:r>
              <a:rPr lang="en-US" b="1" i="0" dirty="0">
                <a:solidFill>
                  <a:srgbClr val="36344D"/>
                </a:solidFill>
                <a:effectLst/>
                <a:latin typeface="Times New Roman" panose="02020603050405020304" pitchFamily="18" charset="0"/>
                <a:cs typeface="Times New Roman" panose="02020603050405020304" pitchFamily="18" charset="0"/>
              </a:rPr>
              <a:t> Installed Plugins</a:t>
            </a:r>
            <a:r>
              <a:rPr lang="en-US" b="0" i="0" dirty="0">
                <a:solidFill>
                  <a:srgbClr val="36344D"/>
                </a:solidFill>
                <a:effectLst/>
                <a:latin typeface="Times New Roman" panose="02020603050405020304" pitchFamily="18" charset="0"/>
                <a:cs typeface="Times New Roman" panose="02020603050405020304" pitchFamily="18" charset="0"/>
              </a:rPr>
              <a:t>.</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In the table of plugins, find the one that you want to deactivate or remove.</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Select </a:t>
            </a:r>
            <a:r>
              <a:rPr lang="en-US" b="1" i="0" dirty="0">
                <a:solidFill>
                  <a:srgbClr val="36344D"/>
                </a:solidFill>
                <a:effectLst/>
                <a:latin typeface="Times New Roman" panose="02020603050405020304" pitchFamily="18" charset="0"/>
                <a:cs typeface="Times New Roman" panose="02020603050405020304" pitchFamily="18" charset="0"/>
              </a:rPr>
              <a:t>Deactivate</a:t>
            </a:r>
            <a:r>
              <a:rPr lang="en-US" b="0" i="0" dirty="0">
                <a:solidFill>
                  <a:srgbClr val="36344D"/>
                </a:solidFill>
                <a:effectLst/>
                <a:latin typeface="Times New Roman" panose="02020603050405020304" pitchFamily="18" charset="0"/>
                <a:cs typeface="Times New Roman" panose="02020603050405020304" pitchFamily="18" charset="0"/>
              </a:rPr>
              <a:t>. This action only turns off the plugin and won’t delete it from your site. Skip the next step if you only want to disable the plugin temporarily.</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0FA8E685-3B2E-D095-C6B0-0B17DE7AD10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D3CFD64-C060-CEF0-B21B-B885A3CE8ED1}"/>
              </a:ext>
            </a:extLst>
          </p:cNvPr>
          <p:cNvSpPr>
            <a:spLocks noGrp="1"/>
          </p:cNvSpPr>
          <p:nvPr>
            <p:ph type="sldNum" sz="quarter" idx="12"/>
          </p:nvPr>
        </p:nvSpPr>
        <p:spPr/>
        <p:txBody>
          <a:bodyPr/>
          <a:lstStyle/>
          <a:p>
            <a:fld id="{0FD323F0-2125-4505-822B-C2047871690B}" type="slidenum">
              <a:rPr lang="en-US" smtClean="0"/>
              <a:t>164</a:t>
            </a:fld>
            <a:endParaRPr lang="en-US" dirty="0"/>
          </a:p>
        </p:txBody>
      </p:sp>
      <p:sp>
        <p:nvSpPr>
          <p:cNvPr id="7" name="Date Placeholder 6">
            <a:extLst>
              <a:ext uri="{FF2B5EF4-FFF2-40B4-BE49-F238E27FC236}">
                <a16:creationId xmlns:a16="http://schemas.microsoft.com/office/drawing/2014/main" id="{52D8E041-9ACB-941D-9139-C7FC1E33BF76}"/>
              </a:ext>
            </a:extLst>
          </p:cNvPr>
          <p:cNvSpPr>
            <a:spLocks noGrp="1"/>
          </p:cNvSpPr>
          <p:nvPr>
            <p:ph type="dt" sz="half" idx="10"/>
          </p:nvPr>
        </p:nvSpPr>
        <p:spPr/>
        <p:txBody>
          <a:bodyPr/>
          <a:lstStyle/>
          <a:p>
            <a:fld id="{C59B47FB-B3E0-4748-B184-3908C88A6F40}" type="datetime2">
              <a:rPr lang="en-US" smtClean="0"/>
              <a:t>Wednesday, August 14, 2024</a:t>
            </a:fld>
            <a:endParaRPr lang="en-US" dirty="0"/>
          </a:p>
        </p:txBody>
      </p:sp>
    </p:spTree>
    <p:extLst>
      <p:ext uri="{BB962C8B-B14F-4D97-AF65-F5344CB8AC3E}">
        <p14:creationId xmlns:p14="http://schemas.microsoft.com/office/powerpoint/2010/main" val="41427622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Remove or Deactivate WordPress Plugins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8556706-E0A4-301D-AF90-9E05D94CD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66" y="1890712"/>
            <a:ext cx="11309267" cy="3381375"/>
          </a:xfrm>
          <a:prstGeom prst="rect">
            <a:avLst/>
          </a:prstGeom>
        </p:spPr>
      </p:pic>
      <p:sp>
        <p:nvSpPr>
          <p:cNvPr id="5" name="Footer Placeholder 4">
            <a:extLst>
              <a:ext uri="{FF2B5EF4-FFF2-40B4-BE49-F238E27FC236}">
                <a16:creationId xmlns:a16="http://schemas.microsoft.com/office/drawing/2014/main" id="{E2469897-1B85-65EB-D693-9FD4A3962C13}"/>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E1616A6-DE9E-BDF3-3F69-2C7541E00046}"/>
              </a:ext>
            </a:extLst>
          </p:cNvPr>
          <p:cNvSpPr>
            <a:spLocks noGrp="1"/>
          </p:cNvSpPr>
          <p:nvPr>
            <p:ph type="sldNum" sz="quarter" idx="12"/>
          </p:nvPr>
        </p:nvSpPr>
        <p:spPr/>
        <p:txBody>
          <a:bodyPr/>
          <a:lstStyle/>
          <a:p>
            <a:fld id="{0FD323F0-2125-4505-822B-C2047871690B}" type="slidenum">
              <a:rPr lang="en-US" smtClean="0"/>
              <a:t>165</a:t>
            </a:fld>
            <a:endParaRPr lang="en-US" dirty="0"/>
          </a:p>
        </p:txBody>
      </p:sp>
      <p:sp>
        <p:nvSpPr>
          <p:cNvPr id="8" name="Date Placeholder 7">
            <a:extLst>
              <a:ext uri="{FF2B5EF4-FFF2-40B4-BE49-F238E27FC236}">
                <a16:creationId xmlns:a16="http://schemas.microsoft.com/office/drawing/2014/main" id="{65937617-AD02-4B96-4C44-BC54EBDAD17F}"/>
              </a:ext>
            </a:extLst>
          </p:cNvPr>
          <p:cNvSpPr>
            <a:spLocks noGrp="1"/>
          </p:cNvSpPr>
          <p:nvPr>
            <p:ph type="dt" sz="half" idx="10"/>
          </p:nvPr>
        </p:nvSpPr>
        <p:spPr/>
        <p:txBody>
          <a:bodyPr/>
          <a:lstStyle/>
          <a:p>
            <a:fld id="{61D80E8C-B731-4D10-A0CD-D0F4C31006AE}" type="datetime2">
              <a:rPr lang="en-US" smtClean="0"/>
              <a:t>Wednesday, August 14, 2024</a:t>
            </a:fld>
            <a:endParaRPr lang="en-US" dirty="0"/>
          </a:p>
        </p:txBody>
      </p:sp>
    </p:spTree>
    <p:extLst>
      <p:ext uri="{BB962C8B-B14F-4D97-AF65-F5344CB8AC3E}">
        <p14:creationId xmlns:p14="http://schemas.microsoft.com/office/powerpoint/2010/main" val="31306547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Remove or Deactivate WordPress Plugins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457200" indent="-457200" algn="l">
              <a:buAutoNum type="arabicPeriod" startAt="4"/>
            </a:pPr>
            <a:r>
              <a:rPr lang="en-US" b="0" i="0" dirty="0">
                <a:solidFill>
                  <a:srgbClr val="36344D"/>
                </a:solidFill>
                <a:effectLst/>
                <a:latin typeface="Times New Roman" panose="02020603050405020304" pitchFamily="18" charset="0"/>
                <a:cs typeface="Times New Roman" panose="02020603050405020304" pitchFamily="18" charset="0"/>
              </a:rPr>
              <a:t>Select </a:t>
            </a:r>
            <a:r>
              <a:rPr lang="en-US" b="1" i="0" dirty="0">
                <a:solidFill>
                  <a:srgbClr val="36344D"/>
                </a:solidFill>
                <a:effectLst/>
                <a:latin typeface="Times New Roman" panose="02020603050405020304" pitchFamily="18" charset="0"/>
                <a:cs typeface="Times New Roman" panose="02020603050405020304" pitchFamily="18" charset="0"/>
              </a:rPr>
              <a:t>Delete</a:t>
            </a:r>
            <a:r>
              <a:rPr lang="en-US" b="0" i="0" dirty="0">
                <a:solidFill>
                  <a:srgbClr val="36344D"/>
                </a:solidFill>
                <a:effectLst/>
                <a:latin typeface="Times New Roman" panose="02020603050405020304" pitchFamily="18" charset="0"/>
                <a:cs typeface="Times New Roman" panose="02020603050405020304" pitchFamily="18" charset="0"/>
              </a:rPr>
              <a:t> to remove the plugin from your site altogether</a:t>
            </a:r>
          </a:p>
          <a:p>
            <a:pPr marL="457200" indent="-457200" algn="l">
              <a:buAutoNum type="arabicPeriod" startAt="4"/>
            </a:pPr>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B8F58B04-B17B-5E97-D7AA-E4539286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8" y="2462800"/>
            <a:ext cx="11214369" cy="3309938"/>
          </a:xfrm>
          <a:prstGeom prst="rect">
            <a:avLst/>
          </a:prstGeom>
        </p:spPr>
      </p:pic>
      <p:sp>
        <p:nvSpPr>
          <p:cNvPr id="5" name="Footer Placeholder 4">
            <a:extLst>
              <a:ext uri="{FF2B5EF4-FFF2-40B4-BE49-F238E27FC236}">
                <a16:creationId xmlns:a16="http://schemas.microsoft.com/office/drawing/2014/main" id="{2B18949A-86FE-0A32-0309-9394C41B621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E4FF150-5E32-5C66-52A4-A966F235446B}"/>
              </a:ext>
            </a:extLst>
          </p:cNvPr>
          <p:cNvSpPr>
            <a:spLocks noGrp="1"/>
          </p:cNvSpPr>
          <p:nvPr>
            <p:ph type="sldNum" sz="quarter" idx="12"/>
          </p:nvPr>
        </p:nvSpPr>
        <p:spPr/>
        <p:txBody>
          <a:bodyPr/>
          <a:lstStyle/>
          <a:p>
            <a:fld id="{0FD323F0-2125-4505-822B-C2047871690B}" type="slidenum">
              <a:rPr lang="en-US" smtClean="0"/>
              <a:t>166</a:t>
            </a:fld>
            <a:endParaRPr lang="en-US" dirty="0"/>
          </a:p>
        </p:txBody>
      </p:sp>
      <p:sp>
        <p:nvSpPr>
          <p:cNvPr id="7" name="Date Placeholder 6">
            <a:extLst>
              <a:ext uri="{FF2B5EF4-FFF2-40B4-BE49-F238E27FC236}">
                <a16:creationId xmlns:a16="http://schemas.microsoft.com/office/drawing/2014/main" id="{909C183C-46E2-D9F3-DEE0-4837E5A81198}"/>
              </a:ext>
            </a:extLst>
          </p:cNvPr>
          <p:cNvSpPr>
            <a:spLocks noGrp="1"/>
          </p:cNvSpPr>
          <p:nvPr>
            <p:ph type="dt" sz="half" idx="10"/>
          </p:nvPr>
        </p:nvSpPr>
        <p:spPr/>
        <p:txBody>
          <a:bodyPr/>
          <a:lstStyle/>
          <a:p>
            <a:fld id="{0BD1C911-490D-4C0F-A6B8-76A5099DB9AB}" type="datetime2">
              <a:rPr lang="en-US" smtClean="0"/>
              <a:t>Wednesday, August 14, 2024</a:t>
            </a:fld>
            <a:endParaRPr lang="en-US" dirty="0"/>
          </a:p>
        </p:txBody>
      </p:sp>
    </p:spTree>
    <p:extLst>
      <p:ext uri="{BB962C8B-B14F-4D97-AF65-F5344CB8AC3E}">
        <p14:creationId xmlns:p14="http://schemas.microsoft.com/office/powerpoint/2010/main" val="155222110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Links for Video Guides on Plugin</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Installing a plugin:</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hlinkClick r:id="rId2"/>
              </a:rPr>
              <a:t>https://www.youtube.com/watch?v=YRpeN03RCOI</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hlinkClick r:id="rId3"/>
              </a:rPr>
              <a:t>https://www.youtube.com/watch?v=htKORokq7BI</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hlinkClick r:id="rId4"/>
              </a:rPr>
              <a:t>https://www.youtube.com/watch?v=Sw2DAStN3G0</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latin typeface="Times New Roman" panose="02020603050405020304" pitchFamily="18" charset="0"/>
                <a:cs typeface="Times New Roman" panose="02020603050405020304" pitchFamily="18" charset="0"/>
              </a:rPr>
              <a:t>Removing and deleting Plugins</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hlinkClick r:id="rId5"/>
              </a:rPr>
              <a:t>https://www.youtube.com/watch?v=99sEIgADXGE</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hlinkClick r:id="rId6"/>
              </a:rPr>
              <a:t>https://www.youtube.com/watch?v=o_zrnk1uE2s</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A658677-710C-4CDA-BE53-006D1775426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B835467-435A-5E03-6C42-D5740AAA4C66}"/>
              </a:ext>
            </a:extLst>
          </p:cNvPr>
          <p:cNvSpPr>
            <a:spLocks noGrp="1"/>
          </p:cNvSpPr>
          <p:nvPr>
            <p:ph type="sldNum" sz="quarter" idx="12"/>
          </p:nvPr>
        </p:nvSpPr>
        <p:spPr/>
        <p:txBody>
          <a:bodyPr/>
          <a:lstStyle/>
          <a:p>
            <a:fld id="{0FD323F0-2125-4505-822B-C2047871690B}" type="slidenum">
              <a:rPr lang="en-US" smtClean="0"/>
              <a:t>167</a:t>
            </a:fld>
            <a:endParaRPr lang="en-US" dirty="0"/>
          </a:p>
        </p:txBody>
      </p:sp>
      <p:sp>
        <p:nvSpPr>
          <p:cNvPr id="7" name="Date Placeholder 6">
            <a:extLst>
              <a:ext uri="{FF2B5EF4-FFF2-40B4-BE49-F238E27FC236}">
                <a16:creationId xmlns:a16="http://schemas.microsoft.com/office/drawing/2014/main" id="{049A6576-E92D-4A96-ED83-1887C5DE5EB0}"/>
              </a:ext>
            </a:extLst>
          </p:cNvPr>
          <p:cNvSpPr>
            <a:spLocks noGrp="1"/>
          </p:cNvSpPr>
          <p:nvPr>
            <p:ph type="dt" sz="half" idx="10"/>
          </p:nvPr>
        </p:nvSpPr>
        <p:spPr/>
        <p:txBody>
          <a:bodyPr/>
          <a:lstStyle/>
          <a:p>
            <a:fld id="{5D5DF932-81D3-41DB-AD39-12E72573C94B}" type="datetime2">
              <a:rPr lang="en-US" smtClean="0"/>
              <a:t>Wednesday, August 14, 2024</a:t>
            </a:fld>
            <a:endParaRPr lang="en-US" dirty="0"/>
          </a:p>
        </p:txBody>
      </p:sp>
    </p:spTree>
    <p:extLst>
      <p:ext uri="{BB962C8B-B14F-4D97-AF65-F5344CB8AC3E}">
        <p14:creationId xmlns:p14="http://schemas.microsoft.com/office/powerpoint/2010/main" val="3778580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Do WordPress Plugins Affect the Website Performance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Using WordPress plugins does put an additional strain on your web hosting resources to some degree. Thus, many people assume that installing too many plugins will cause their site to slow down.</a:t>
            </a:r>
          </a:p>
          <a:p>
            <a:pPr algn="l"/>
            <a:r>
              <a:rPr lang="en-US" b="0" i="0" dirty="0">
                <a:solidFill>
                  <a:srgbClr val="36344D"/>
                </a:solidFill>
                <a:effectLst/>
                <a:latin typeface="Times New Roman" panose="02020603050405020304" pitchFamily="18" charset="0"/>
                <a:cs typeface="Times New Roman" panose="02020603050405020304" pitchFamily="18" charset="0"/>
              </a:rPr>
              <a:t>However, in reality, a WordPress plugin’s quality and efficiency have a larger impact on site performance than the number of plugins you install.</a:t>
            </a:r>
          </a:p>
          <a:p>
            <a:pPr algn="l"/>
            <a:r>
              <a:rPr lang="en-US" b="0" i="0" dirty="0">
                <a:solidFill>
                  <a:srgbClr val="36344D"/>
                </a:solidFill>
                <a:effectLst/>
                <a:latin typeface="Times New Roman" panose="02020603050405020304" pitchFamily="18" charset="0"/>
                <a:cs typeface="Times New Roman" panose="02020603050405020304" pitchFamily="18" charset="0"/>
              </a:rPr>
              <a:t>High-quality plugins are designed efficiently as they take up minimal resources. In contrast, low-quality plugins tend to take up resources they don’t need, which can negatively impact site performance.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You can install dozens of high-quality plugins and have no issues. On the other hand, you can install one or two low-quality plugins and see your load speeds dramatically drop. In order to maintain good site performance, use plugins that are proven to work efficiently.</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53D88931-9FEF-6F3F-48C7-FC4E2802D73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AF64AD5-C658-D383-44CA-EB43F79D7B28}"/>
              </a:ext>
            </a:extLst>
          </p:cNvPr>
          <p:cNvSpPr>
            <a:spLocks noGrp="1"/>
          </p:cNvSpPr>
          <p:nvPr>
            <p:ph type="sldNum" sz="quarter" idx="12"/>
          </p:nvPr>
        </p:nvSpPr>
        <p:spPr/>
        <p:txBody>
          <a:bodyPr/>
          <a:lstStyle/>
          <a:p>
            <a:fld id="{0FD323F0-2125-4505-822B-C2047871690B}" type="slidenum">
              <a:rPr lang="en-US" smtClean="0"/>
              <a:t>168</a:t>
            </a:fld>
            <a:endParaRPr lang="en-US" dirty="0"/>
          </a:p>
        </p:txBody>
      </p:sp>
      <p:sp>
        <p:nvSpPr>
          <p:cNvPr id="7" name="Date Placeholder 6">
            <a:extLst>
              <a:ext uri="{FF2B5EF4-FFF2-40B4-BE49-F238E27FC236}">
                <a16:creationId xmlns:a16="http://schemas.microsoft.com/office/drawing/2014/main" id="{7B4D48F5-AB70-361F-51A1-25AC7854682E}"/>
              </a:ext>
            </a:extLst>
          </p:cNvPr>
          <p:cNvSpPr>
            <a:spLocks noGrp="1"/>
          </p:cNvSpPr>
          <p:nvPr>
            <p:ph type="dt" sz="half" idx="10"/>
          </p:nvPr>
        </p:nvSpPr>
        <p:spPr/>
        <p:txBody>
          <a:bodyPr/>
          <a:lstStyle/>
          <a:p>
            <a:fld id="{F37511CC-3C18-48E3-B96B-C6619266C667}" type="datetime2">
              <a:rPr lang="en-US" smtClean="0"/>
              <a:t>Wednesday, August 14, 2024</a:t>
            </a:fld>
            <a:endParaRPr lang="en-US" dirty="0"/>
          </a:p>
        </p:txBody>
      </p:sp>
    </p:spTree>
    <p:extLst>
      <p:ext uri="{BB962C8B-B14F-4D97-AF65-F5344CB8AC3E}">
        <p14:creationId xmlns:p14="http://schemas.microsoft.com/office/powerpoint/2010/main" val="28954521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466079" y="284688"/>
            <a:ext cx="11129211"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Do WordPress Plugins Affect the Website Performance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 good rule of thumb is to check your website speed every time you install a new WordPress plugin. Use a tool like </a:t>
            </a:r>
            <a:r>
              <a:rPr lang="en-US" b="0" i="0" dirty="0" err="1">
                <a:solidFill>
                  <a:srgbClr val="36344D"/>
                </a:solidFill>
                <a:effectLst/>
                <a:latin typeface="Times New Roman" panose="02020603050405020304" pitchFamily="18" charset="0"/>
                <a:cs typeface="Times New Roman" panose="02020603050405020304" pitchFamily="18" charset="0"/>
              </a:rPr>
              <a:t>PageSpeed</a:t>
            </a:r>
            <a:r>
              <a:rPr lang="en-US" b="0" i="0" dirty="0">
                <a:solidFill>
                  <a:srgbClr val="36344D"/>
                </a:solidFill>
                <a:effectLst/>
                <a:latin typeface="Times New Roman" panose="02020603050405020304" pitchFamily="18" charset="0"/>
                <a:cs typeface="Times New Roman" panose="02020603050405020304" pitchFamily="18" charset="0"/>
              </a:rPr>
              <a:t> to determine if there’s any difference in site performance before and after you install plugins.</a:t>
            </a:r>
          </a:p>
          <a:p>
            <a:pPr algn="l"/>
            <a:r>
              <a:rPr lang="en-US" b="0" i="0" dirty="0">
                <a:solidFill>
                  <a:srgbClr val="36344D"/>
                </a:solidFill>
                <a:effectLst/>
                <a:latin typeface="Times New Roman" panose="02020603050405020304" pitchFamily="18" charset="0"/>
                <a:cs typeface="Times New Roman" panose="02020603050405020304" pitchFamily="18" charset="0"/>
              </a:rPr>
              <a:t>Note that poor site performance can result from other issues that have nothing to do with plugins.</a:t>
            </a:r>
          </a:p>
          <a:p>
            <a:pPr algn="l"/>
            <a:r>
              <a:rPr lang="en-US" b="0" i="0" dirty="0">
                <a:solidFill>
                  <a:srgbClr val="36344D"/>
                </a:solidFill>
                <a:effectLst/>
                <a:latin typeface="Times New Roman" panose="02020603050405020304" pitchFamily="18" charset="0"/>
                <a:cs typeface="Times New Roman" panose="02020603050405020304" pitchFamily="18" charset="0"/>
              </a:rPr>
              <a:t>Take the web hosting that you use, for example. There is a chance that your provider doesn’t practice good optimization practices, or you’re on an entry-level hosting plan with limited specifications. </a:t>
            </a:r>
          </a:p>
          <a:p>
            <a:pPr algn="l"/>
            <a:r>
              <a:rPr lang="en-US" b="0" i="0" dirty="0">
                <a:solidFill>
                  <a:srgbClr val="36344D"/>
                </a:solidFill>
                <a:effectLst/>
                <a:latin typeface="Times New Roman" panose="02020603050405020304" pitchFamily="18" charset="0"/>
                <a:cs typeface="Times New Roman" panose="02020603050405020304" pitchFamily="18" charset="0"/>
              </a:rPr>
              <a:t>Another common culprit is a bloated theme. Themes that offer too many features and have unoptimized code can often slow down a website. When picking a theme, it’s always a good idea to pick one that’s relatively lightweight.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2A2E9304-4656-CF64-44EA-A86A54FFE0F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7D361E8-A9DC-C5BC-6523-1D3465253A8E}"/>
              </a:ext>
            </a:extLst>
          </p:cNvPr>
          <p:cNvSpPr>
            <a:spLocks noGrp="1"/>
          </p:cNvSpPr>
          <p:nvPr>
            <p:ph type="sldNum" sz="quarter" idx="12"/>
          </p:nvPr>
        </p:nvSpPr>
        <p:spPr/>
        <p:txBody>
          <a:bodyPr/>
          <a:lstStyle/>
          <a:p>
            <a:fld id="{0FD323F0-2125-4505-822B-C2047871690B}" type="slidenum">
              <a:rPr lang="en-US" smtClean="0"/>
              <a:t>169</a:t>
            </a:fld>
            <a:endParaRPr lang="en-US" dirty="0"/>
          </a:p>
        </p:txBody>
      </p:sp>
      <p:sp>
        <p:nvSpPr>
          <p:cNvPr id="7" name="Date Placeholder 6">
            <a:extLst>
              <a:ext uri="{FF2B5EF4-FFF2-40B4-BE49-F238E27FC236}">
                <a16:creationId xmlns:a16="http://schemas.microsoft.com/office/drawing/2014/main" id="{CB01B64A-5F3A-A62D-BAB2-3555AD79256B}"/>
              </a:ext>
            </a:extLst>
          </p:cNvPr>
          <p:cNvSpPr>
            <a:spLocks noGrp="1"/>
          </p:cNvSpPr>
          <p:nvPr>
            <p:ph type="dt" sz="half" idx="10"/>
          </p:nvPr>
        </p:nvSpPr>
        <p:spPr/>
        <p:txBody>
          <a:bodyPr/>
          <a:lstStyle/>
          <a:p>
            <a:fld id="{0E67E910-CE5C-4257-9272-BB18EBD3C0EF}" type="datetime2">
              <a:rPr lang="en-US" smtClean="0"/>
              <a:t>Wednesday, August 14, 2024</a:t>
            </a:fld>
            <a:endParaRPr lang="en-US" dirty="0"/>
          </a:p>
        </p:txBody>
      </p:sp>
    </p:spTree>
    <p:extLst>
      <p:ext uri="{BB962C8B-B14F-4D97-AF65-F5344CB8AC3E}">
        <p14:creationId xmlns:p14="http://schemas.microsoft.com/office/powerpoint/2010/main" val="297851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1" i="0" u="sng" dirty="0">
                <a:solidFill>
                  <a:srgbClr val="472D94"/>
                </a:solidFill>
                <a:effectLst/>
                <a:latin typeface="Times New Roman" panose="02020603050405020304" pitchFamily="18" charset="0"/>
                <a:cs typeface="Times New Roman" panose="02020603050405020304" pitchFamily="18" charset="0"/>
                <a:hlinkClick r:id="rId2"/>
              </a:rPr>
              <a:t>Joomla!</a:t>
            </a:r>
            <a:r>
              <a:rPr lang="en-US" b="0" i="0" dirty="0">
                <a:solidFill>
                  <a:srgbClr val="36344D"/>
                </a:solidFill>
                <a:effectLst/>
                <a:latin typeface="Times New Roman" panose="02020603050405020304" pitchFamily="18" charset="0"/>
                <a:cs typeface="Times New Roman" panose="02020603050405020304" pitchFamily="18" charset="0"/>
              </a:rPr>
              <a:t> is another excellent open-source content management system. Like WordPress, Joomla supports all kinds of websites, be it for personal or business use.</a:t>
            </a:r>
          </a:p>
          <a:p>
            <a:pPr algn="l"/>
            <a:r>
              <a:rPr lang="en-US" b="0" i="0" dirty="0">
                <a:solidFill>
                  <a:srgbClr val="36344D"/>
                </a:solidFill>
                <a:effectLst/>
                <a:latin typeface="Times New Roman" panose="02020603050405020304" pitchFamily="18" charset="0"/>
                <a:cs typeface="Times New Roman" panose="02020603050405020304" pitchFamily="18" charset="0"/>
              </a:rPr>
              <a:t>One of its most significant advantages is that you can manage content in segregated parts, which is ideal for websites with multiple content types. Joomla revision features also let you modify files safely. </a:t>
            </a:r>
          </a:p>
          <a:p>
            <a:pPr algn="l"/>
            <a:r>
              <a:rPr lang="en-US" b="0" i="0" dirty="0">
                <a:solidFill>
                  <a:srgbClr val="36344D"/>
                </a:solidFill>
                <a:effectLst/>
                <a:latin typeface="Times New Roman" panose="02020603050405020304" pitchFamily="18" charset="0"/>
                <a:cs typeface="Times New Roman" panose="02020603050405020304" pitchFamily="18" charset="0"/>
              </a:rPr>
              <a:t>Since Joomla requires some technical knowledge, it’s more suitable for developers and users experienced in web development. For beginners, opt for </a:t>
            </a:r>
            <a:r>
              <a:rPr lang="en-US" b="1" i="0" dirty="0">
                <a:solidFill>
                  <a:srgbClr val="6747C7"/>
                </a:solidFill>
                <a:effectLst/>
                <a:latin typeface="Times New Roman" panose="02020603050405020304" pitchFamily="18" charset="0"/>
                <a:cs typeface="Times New Roman" panose="02020603050405020304" pitchFamily="18" charset="0"/>
                <a:hlinkClick r:id="rId3"/>
              </a:rPr>
              <a:t>Joomla web hosting</a:t>
            </a:r>
            <a:r>
              <a:rPr lang="en-US" b="0" i="0" dirty="0">
                <a:solidFill>
                  <a:srgbClr val="36344D"/>
                </a:solidFill>
                <a:effectLst/>
                <a:latin typeface="Times New Roman" panose="02020603050405020304" pitchFamily="18" charset="0"/>
                <a:cs typeface="Times New Roman" panose="02020603050405020304" pitchFamily="18" charset="0"/>
              </a:rPr>
              <a:t> as it’s a solution optimized for Joomla that comes with user-friendly hosting management tools to make your work easier.</a:t>
            </a:r>
          </a:p>
        </p:txBody>
      </p:sp>
      <p:sp>
        <p:nvSpPr>
          <p:cNvPr id="4" name="Footer Placeholder 3">
            <a:extLst>
              <a:ext uri="{FF2B5EF4-FFF2-40B4-BE49-F238E27FC236}">
                <a16:creationId xmlns:a16="http://schemas.microsoft.com/office/drawing/2014/main" id="{BD72B455-8E24-28D5-0609-7C5494A0F21E}"/>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DED16947-C90D-BC53-3B6F-1A50C21E6150}"/>
              </a:ext>
            </a:extLst>
          </p:cNvPr>
          <p:cNvSpPr>
            <a:spLocks noGrp="1"/>
          </p:cNvSpPr>
          <p:nvPr>
            <p:ph type="sldNum" sz="quarter" idx="12"/>
          </p:nvPr>
        </p:nvSpPr>
        <p:spPr/>
        <p:txBody>
          <a:bodyPr/>
          <a:lstStyle/>
          <a:p>
            <a:fld id="{0FD323F0-2125-4505-822B-C2047871690B}" type="slidenum">
              <a:rPr lang="en-US" smtClean="0"/>
              <a:t>17</a:t>
            </a:fld>
            <a:endParaRPr lang="en-US" dirty="0"/>
          </a:p>
        </p:txBody>
      </p:sp>
      <p:sp>
        <p:nvSpPr>
          <p:cNvPr id="6" name="Date Placeholder 5">
            <a:extLst>
              <a:ext uri="{FF2B5EF4-FFF2-40B4-BE49-F238E27FC236}">
                <a16:creationId xmlns:a16="http://schemas.microsoft.com/office/drawing/2014/main" id="{58DFCB8C-37D3-4578-C8AF-EC9BE9F1A6C4}"/>
              </a:ext>
            </a:extLst>
          </p:cNvPr>
          <p:cNvSpPr>
            <a:spLocks noGrp="1"/>
          </p:cNvSpPr>
          <p:nvPr>
            <p:ph type="dt" sz="half" idx="10"/>
          </p:nvPr>
        </p:nvSpPr>
        <p:spPr/>
        <p:txBody>
          <a:bodyPr/>
          <a:lstStyle/>
          <a:p>
            <a:fld id="{F55FACF1-1D44-4767-A5D1-BF15B9D927A3}" type="datetime2">
              <a:rPr lang="en-US" smtClean="0"/>
              <a:t>Wednesday, August 14, 2024</a:t>
            </a:fld>
            <a:endParaRPr lang="en-US" dirty="0"/>
          </a:p>
        </p:txBody>
      </p:sp>
    </p:spTree>
    <p:extLst>
      <p:ext uri="{BB962C8B-B14F-4D97-AF65-F5344CB8AC3E}">
        <p14:creationId xmlns:p14="http://schemas.microsoft.com/office/powerpoint/2010/main" val="13576127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Types of WordPress Plugins Are There? </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Now that you know what WordPress plugins are and how they work, it’s time to learn what types of plugins are available. Let’s overview some of the plugins categories, what some of the best WordPress plugins are and find out how each can be beneficial for your site.</a:t>
            </a:r>
          </a:p>
          <a:p>
            <a:pPr marL="342900" indent="-342900" algn="l">
              <a:buFont typeface="Wingdings" panose="05000000000000000000" pitchFamily="2" charset="2"/>
              <a:buChar char="Ø"/>
            </a:pP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Security. </a:t>
            </a:r>
            <a:r>
              <a:rPr lang="en-US" b="1" dirty="0">
                <a:solidFill>
                  <a:srgbClr val="36344D"/>
                </a:solidFill>
                <a:latin typeface="Times New Roman" panose="02020603050405020304" pitchFamily="18" charset="0"/>
                <a:cs typeface="Times New Roman" panose="02020603050405020304" pitchFamily="18" charset="0"/>
              </a:rPr>
              <a:t> </a:t>
            </a:r>
            <a:r>
              <a:rPr lang="en-US" b="0" i="0" dirty="0">
                <a:solidFill>
                  <a:srgbClr val="36344D"/>
                </a:solidFill>
                <a:effectLst/>
                <a:latin typeface="Times New Roman" panose="02020603050405020304" pitchFamily="18" charset="0"/>
                <a:cs typeface="Times New Roman" panose="02020603050405020304" pitchFamily="18" charset="0"/>
              </a:rPr>
              <a:t>Other than having secure WordPress hosting, website-level protection is equally important. Insecure websites are vulnerable to data theft, malware, and monetary loss. WordPress website attacks are so common that </a:t>
            </a:r>
            <a:r>
              <a:rPr lang="en-US" b="0" i="0" dirty="0" err="1">
                <a:solidFill>
                  <a:srgbClr val="36344D"/>
                </a:solidFill>
                <a:effectLst/>
                <a:latin typeface="Times New Roman" panose="02020603050405020304" pitchFamily="18" charset="0"/>
                <a:cs typeface="Times New Roman" panose="02020603050405020304" pitchFamily="18" charset="0"/>
              </a:rPr>
              <a:t>Wordfence</a:t>
            </a:r>
            <a:r>
              <a:rPr lang="en-US" b="0" i="0" dirty="0">
                <a:solidFill>
                  <a:srgbClr val="36344D"/>
                </a:solidFill>
                <a:effectLst/>
                <a:latin typeface="Times New Roman" panose="02020603050405020304" pitchFamily="18" charset="0"/>
                <a:cs typeface="Times New Roman" panose="02020603050405020304" pitchFamily="18" charset="0"/>
              </a:rPr>
              <a:t>, a popular security plugin, reported 4.3 billion attempted attacks in 2020 alone. WordPress security plugins are designed to block these incoming attacks. Many of them are packed with features like active monitoring, firewalls, and malicious IP blacklisting.</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Website Optimization. </a:t>
            </a:r>
            <a:r>
              <a:rPr lang="en-US" b="0" i="0" dirty="0">
                <a:solidFill>
                  <a:srgbClr val="36344D"/>
                </a:solidFill>
                <a:effectLst/>
                <a:latin typeface="Times New Roman" panose="02020603050405020304" pitchFamily="18" charset="0"/>
                <a:cs typeface="Times New Roman" panose="02020603050405020304" pitchFamily="18" charset="0"/>
              </a:rPr>
              <a:t>According to Pingdom, 34% of visitors leave websites that take longer than three seconds to load. This is why it’s essential to keep your website well-optimized. Website optimization plugins are made to clean up your site’s code and database, which will improve the performance substantially. </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DF54E34-C7D2-B570-1105-B89B75194E0D}"/>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79F9580-41DA-5A03-E5BC-A8A7F24BCA5A}"/>
              </a:ext>
            </a:extLst>
          </p:cNvPr>
          <p:cNvSpPr>
            <a:spLocks noGrp="1"/>
          </p:cNvSpPr>
          <p:nvPr>
            <p:ph type="sldNum" sz="quarter" idx="12"/>
          </p:nvPr>
        </p:nvSpPr>
        <p:spPr/>
        <p:txBody>
          <a:bodyPr/>
          <a:lstStyle/>
          <a:p>
            <a:fld id="{0FD323F0-2125-4505-822B-C2047871690B}" type="slidenum">
              <a:rPr lang="en-US" smtClean="0"/>
              <a:t>170</a:t>
            </a:fld>
            <a:endParaRPr lang="en-US" dirty="0"/>
          </a:p>
        </p:txBody>
      </p:sp>
      <p:sp>
        <p:nvSpPr>
          <p:cNvPr id="7" name="Date Placeholder 6">
            <a:extLst>
              <a:ext uri="{FF2B5EF4-FFF2-40B4-BE49-F238E27FC236}">
                <a16:creationId xmlns:a16="http://schemas.microsoft.com/office/drawing/2014/main" id="{35821D2C-CB18-AE61-2606-FD011D75D840}"/>
              </a:ext>
            </a:extLst>
          </p:cNvPr>
          <p:cNvSpPr>
            <a:spLocks noGrp="1"/>
          </p:cNvSpPr>
          <p:nvPr>
            <p:ph type="dt" sz="half" idx="10"/>
          </p:nvPr>
        </p:nvSpPr>
        <p:spPr/>
        <p:txBody>
          <a:bodyPr/>
          <a:lstStyle/>
          <a:p>
            <a:fld id="{63F3D883-6E15-45A9-96F3-4D1A3213471A}" type="datetime2">
              <a:rPr lang="en-US" smtClean="0"/>
              <a:t>Wednesday, August 14, 2024</a:t>
            </a:fld>
            <a:endParaRPr lang="en-US" dirty="0"/>
          </a:p>
        </p:txBody>
      </p:sp>
    </p:spTree>
    <p:extLst>
      <p:ext uri="{BB962C8B-B14F-4D97-AF65-F5344CB8AC3E}">
        <p14:creationId xmlns:p14="http://schemas.microsoft.com/office/powerpoint/2010/main" val="134495064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What Types of WordPress Plugins Are There? Continue </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fontScale="92500"/>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Contact Forms Plugins. </a:t>
            </a:r>
            <a:r>
              <a:rPr lang="en-US" b="0" i="0" dirty="0">
                <a:solidFill>
                  <a:srgbClr val="36344D"/>
                </a:solidFill>
                <a:effectLst/>
                <a:latin typeface="Times New Roman" panose="02020603050405020304" pitchFamily="18" charset="0"/>
                <a:cs typeface="Times New Roman" panose="02020603050405020304" pitchFamily="18" charset="0"/>
              </a:rPr>
              <a:t>A contact form allows your visitors to contact you quickly and easily without having to scour the website for your email address or other communication channels. Creating a contact form on your WordPress site can significantly improve visitors’ experience. If your selected theme does not offer such a form, there are tons of contact form plugins available for WordPress sites. Their features cover various customization and management options that will allow you to take full control of your forms.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Caching Plugins.</a:t>
            </a:r>
            <a:r>
              <a:rPr lang="en-US" b="1" dirty="0">
                <a:solidFill>
                  <a:srgbClr val="36344D"/>
                </a:solidFill>
                <a:latin typeface="Times New Roman" panose="02020603050405020304" pitchFamily="18" charset="0"/>
                <a:cs typeface="Times New Roman" panose="02020603050405020304" pitchFamily="18" charset="0"/>
              </a:rPr>
              <a:t> </a:t>
            </a:r>
            <a:r>
              <a:rPr lang="en-US" b="0" i="0" dirty="0">
                <a:solidFill>
                  <a:srgbClr val="36344D"/>
                </a:solidFill>
                <a:effectLst/>
                <a:latin typeface="Times New Roman" panose="02020603050405020304" pitchFamily="18" charset="0"/>
                <a:cs typeface="Times New Roman" panose="02020603050405020304" pitchFamily="18" charset="0"/>
              </a:rPr>
              <a:t>Caching plugins create static copies of web pages that are shown to visitors. This process reduces the amount of data transferred between the browser, the WordPress database, and the server, significantly improving a site’s speed. Many website optimization plugins include caching functions, but some plugins are dedicated to caching only. </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Booking Plugins. </a:t>
            </a:r>
            <a:r>
              <a:rPr lang="en-US" b="0" i="0" dirty="0">
                <a:solidFill>
                  <a:srgbClr val="36344D"/>
                </a:solidFill>
                <a:effectLst/>
                <a:latin typeface="Times New Roman" panose="02020603050405020304" pitchFamily="18" charset="0"/>
                <a:cs typeface="Times New Roman" panose="02020603050405020304" pitchFamily="18" charset="0"/>
              </a:rPr>
              <a:t>Booking plugins offer handy functionality for specific types of online businesses. It allows your visitors to make an appointment with you or book your services instantly. Online businesses that might benefit from booking plugins or a relevant theme range from rental services, restaurants, ticketing services, professional practices, and freelance </a:t>
            </a:r>
            <a:r>
              <a:rPr lang="en-US" b="0" i="0" dirty="0" err="1">
                <a:solidFill>
                  <a:srgbClr val="36344D"/>
                </a:solidFill>
                <a:effectLst/>
                <a:latin typeface="Times New Roman" panose="02020603050405020304" pitchFamily="18" charset="0"/>
                <a:cs typeface="Times New Roman" panose="02020603050405020304" pitchFamily="18" charset="0"/>
              </a:rPr>
              <a:t>creatives.Online</a:t>
            </a:r>
            <a:r>
              <a:rPr lang="en-US" b="0" i="0" dirty="0">
                <a:solidFill>
                  <a:srgbClr val="36344D"/>
                </a:solidFill>
                <a:effectLst/>
                <a:latin typeface="Times New Roman" panose="02020603050405020304" pitchFamily="18" charset="0"/>
                <a:cs typeface="Times New Roman" panose="02020603050405020304" pitchFamily="18" charset="0"/>
              </a:rPr>
              <a:t> businesses that might benefit from booking plugins or a relevant theme range from rental services, restaurants, ticketing services, professional practices, and freelance creatives.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F6A11A59-8ADD-3E9F-2E33-6F3928B226C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7068219-43BF-2ACF-C24A-7F932DA1FD37}"/>
              </a:ext>
            </a:extLst>
          </p:cNvPr>
          <p:cNvSpPr>
            <a:spLocks noGrp="1"/>
          </p:cNvSpPr>
          <p:nvPr>
            <p:ph type="sldNum" sz="quarter" idx="12"/>
          </p:nvPr>
        </p:nvSpPr>
        <p:spPr/>
        <p:txBody>
          <a:bodyPr/>
          <a:lstStyle/>
          <a:p>
            <a:fld id="{0FD323F0-2125-4505-822B-C2047871690B}" type="slidenum">
              <a:rPr lang="en-US" smtClean="0"/>
              <a:t>171</a:t>
            </a:fld>
            <a:endParaRPr lang="en-US" dirty="0"/>
          </a:p>
        </p:txBody>
      </p:sp>
      <p:sp>
        <p:nvSpPr>
          <p:cNvPr id="7" name="Date Placeholder 6">
            <a:extLst>
              <a:ext uri="{FF2B5EF4-FFF2-40B4-BE49-F238E27FC236}">
                <a16:creationId xmlns:a16="http://schemas.microsoft.com/office/drawing/2014/main" id="{9BE0344D-4425-BA7F-160A-34F2BA6DB3CA}"/>
              </a:ext>
            </a:extLst>
          </p:cNvPr>
          <p:cNvSpPr>
            <a:spLocks noGrp="1"/>
          </p:cNvSpPr>
          <p:nvPr>
            <p:ph type="dt" sz="half" idx="10"/>
          </p:nvPr>
        </p:nvSpPr>
        <p:spPr/>
        <p:txBody>
          <a:bodyPr/>
          <a:lstStyle/>
          <a:p>
            <a:fld id="{FAC9A899-3C66-4642-B0C8-4A72E5D787B4}" type="datetime2">
              <a:rPr lang="en-US" smtClean="0"/>
              <a:t>Wednesday, August 14, 2024</a:t>
            </a:fld>
            <a:endParaRPr lang="en-US" dirty="0"/>
          </a:p>
        </p:txBody>
      </p:sp>
    </p:spTree>
    <p:extLst>
      <p:ext uri="{BB962C8B-B14F-4D97-AF65-F5344CB8AC3E}">
        <p14:creationId xmlns:p14="http://schemas.microsoft.com/office/powerpoint/2010/main" val="20658951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What Types of WordPress Plugins Are There? Continue </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Pop-up Plugins.</a:t>
            </a:r>
            <a:r>
              <a:rPr lang="en-US" b="1" dirty="0">
                <a:solidFill>
                  <a:srgbClr val="36344D"/>
                </a:solidFill>
                <a:latin typeface="Times New Roman" panose="02020603050405020304" pitchFamily="18" charset="0"/>
                <a:cs typeface="Times New Roman" panose="02020603050405020304" pitchFamily="18" charset="0"/>
              </a:rPr>
              <a:t> </a:t>
            </a:r>
            <a:r>
              <a:rPr lang="en-US" i="0" dirty="0">
                <a:solidFill>
                  <a:srgbClr val="36344D"/>
                </a:solidFill>
                <a:effectLst/>
                <a:latin typeface="Times New Roman" panose="02020603050405020304" pitchFamily="18" charset="0"/>
                <a:cs typeface="Times New Roman" panose="02020603050405020304" pitchFamily="18" charset="0"/>
              </a:rPr>
              <a:t>Pop-ups are windows or forms that appear on websites. Pop-up plugins make it easy to add pop-ups to your web pages without any coding knowledge. They can be a great way to connect with your visitors and what they care about. They can also help you grow a mailing list, which is vital for building a following.</a:t>
            </a:r>
          </a:p>
          <a:p>
            <a:pPr marL="342900" indent="-342900" algn="l">
              <a:buFont typeface="Wingdings" panose="05000000000000000000" pitchFamily="2" charset="2"/>
              <a:buChar char="Ø"/>
            </a:pPr>
            <a:endParaRPr lang="en-US"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SEO Plugins.</a:t>
            </a:r>
            <a:r>
              <a:rPr lang="en-US" b="1" dirty="0">
                <a:solidFill>
                  <a:srgbClr val="36344D"/>
                </a:solidFill>
                <a:latin typeface="Times New Roman" panose="02020603050405020304" pitchFamily="18" charset="0"/>
                <a:cs typeface="Times New Roman" panose="02020603050405020304" pitchFamily="18" charset="0"/>
              </a:rPr>
              <a:t> </a:t>
            </a:r>
            <a:r>
              <a:rPr lang="en-US" b="0" i="0" dirty="0">
                <a:solidFill>
                  <a:srgbClr val="36344D"/>
                </a:solidFill>
                <a:effectLst/>
                <a:latin typeface="Times New Roman" panose="02020603050405020304" pitchFamily="18" charset="0"/>
                <a:cs typeface="Times New Roman" panose="02020603050405020304" pitchFamily="18" charset="0"/>
              </a:rPr>
              <a:t>Search Engine Optimization (SEO) is the practice of refining a website and its content to rank higher on search results. SEO is essential to increase organic traffic to your site and make sales if you own an online business site.  SEO can take years to master. Thankfully, an SEO plugin can help you apply its best practices. For example, an SEO plugin that focuses on blog content can analyze and give suggestions straight from your post editor. </a:t>
            </a:r>
          </a:p>
          <a:p>
            <a:pPr marL="342900" indent="-342900" algn="l">
              <a:buFont typeface="Wingdings" panose="05000000000000000000" pitchFamily="2" charset="2"/>
              <a:buChar char="Ø"/>
            </a:pP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dirty="0">
                <a:solidFill>
                  <a:srgbClr val="36344D"/>
                </a:solidFill>
                <a:latin typeface="Times New Roman" panose="02020603050405020304" pitchFamily="18" charset="0"/>
                <a:cs typeface="Times New Roman" panose="02020603050405020304" pitchFamily="18" charset="0"/>
              </a:rPr>
              <a:t>There are other lots of  plugins, these are just few examples</a:t>
            </a:r>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8521AC6A-AB48-2ACE-98E4-FD9A74C2F54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1A19992-10C8-25C1-2CC9-97101EFBD702}"/>
              </a:ext>
            </a:extLst>
          </p:cNvPr>
          <p:cNvSpPr>
            <a:spLocks noGrp="1"/>
          </p:cNvSpPr>
          <p:nvPr>
            <p:ph type="sldNum" sz="quarter" idx="12"/>
          </p:nvPr>
        </p:nvSpPr>
        <p:spPr/>
        <p:txBody>
          <a:bodyPr/>
          <a:lstStyle/>
          <a:p>
            <a:fld id="{0FD323F0-2125-4505-822B-C2047871690B}" type="slidenum">
              <a:rPr lang="en-US" smtClean="0"/>
              <a:t>172</a:t>
            </a:fld>
            <a:endParaRPr lang="en-US" dirty="0"/>
          </a:p>
        </p:txBody>
      </p:sp>
      <p:sp>
        <p:nvSpPr>
          <p:cNvPr id="7" name="Date Placeholder 6">
            <a:extLst>
              <a:ext uri="{FF2B5EF4-FFF2-40B4-BE49-F238E27FC236}">
                <a16:creationId xmlns:a16="http://schemas.microsoft.com/office/drawing/2014/main" id="{E0A907FA-A0E7-7B06-076E-6D2DA77C1939}"/>
              </a:ext>
            </a:extLst>
          </p:cNvPr>
          <p:cNvSpPr>
            <a:spLocks noGrp="1"/>
          </p:cNvSpPr>
          <p:nvPr>
            <p:ph type="dt" sz="half" idx="10"/>
          </p:nvPr>
        </p:nvSpPr>
        <p:spPr/>
        <p:txBody>
          <a:bodyPr/>
          <a:lstStyle/>
          <a:p>
            <a:fld id="{3565BDC8-8435-4C15-9D4C-72F77598C1BD}" type="datetime2">
              <a:rPr lang="en-US" smtClean="0"/>
              <a:t>Wednesday, August 14, 2024</a:t>
            </a:fld>
            <a:endParaRPr lang="en-US" dirty="0"/>
          </a:p>
        </p:txBody>
      </p:sp>
    </p:spTree>
    <p:extLst>
      <p:ext uri="{BB962C8B-B14F-4D97-AF65-F5344CB8AC3E}">
        <p14:creationId xmlns:p14="http://schemas.microsoft.com/office/powerpoint/2010/main" val="330048014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Where Can I Get WordPress Plugins?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fontScale="92500"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It’s recommended that you get both premium and free plugins from trusted sources. Most trusted sources have security measures in place and quality control over the plugins they have in their library. Besides the WordPress plugin directory, here are some third-party sources that allow you to get  both free and premium plugins with minimal risk involved:</a:t>
            </a:r>
          </a:p>
          <a:p>
            <a:pPr marL="342900" indent="-342900" algn="l">
              <a:buFont typeface="Wingdings" panose="05000000000000000000" pitchFamily="2" charset="2"/>
              <a:buChar char="Ø"/>
            </a:pPr>
            <a:r>
              <a:rPr lang="en-US" b="0" i="0" dirty="0" err="1">
                <a:solidFill>
                  <a:srgbClr val="36344D"/>
                </a:solidFill>
                <a:effectLst/>
                <a:latin typeface="Times New Roman" panose="02020603050405020304" pitchFamily="18" charset="0"/>
                <a:cs typeface="Times New Roman" panose="02020603050405020304" pitchFamily="18" charset="0"/>
              </a:rPr>
              <a:t>WoredPress</a:t>
            </a:r>
            <a:r>
              <a:rPr lang="en-US" b="0" i="0" dirty="0">
                <a:solidFill>
                  <a:srgbClr val="36344D"/>
                </a:solidFill>
                <a:effectLst/>
                <a:latin typeface="Times New Roman" panose="02020603050405020304" pitchFamily="18" charset="0"/>
                <a:cs typeface="Times New Roman" panose="02020603050405020304" pitchFamily="18" charset="0"/>
              </a:rPr>
              <a:t> Official Website</a:t>
            </a:r>
          </a:p>
          <a:p>
            <a:pPr marL="342900" indent="-342900" algn="l">
              <a:buFont typeface="Wingdings" panose="05000000000000000000" pitchFamily="2" charset="2"/>
              <a:buChar char="Ø"/>
            </a:pPr>
            <a:r>
              <a:rPr lang="en-US" b="0" i="0" dirty="0" err="1">
                <a:solidFill>
                  <a:srgbClr val="36344D"/>
                </a:solidFill>
                <a:effectLst/>
                <a:latin typeface="Times New Roman" panose="02020603050405020304" pitchFamily="18" charset="0"/>
                <a:cs typeface="Times New Roman" panose="02020603050405020304" pitchFamily="18" charset="0"/>
              </a:rPr>
              <a:t>CodeCanyon</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b="0" i="0" dirty="0" err="1">
                <a:solidFill>
                  <a:srgbClr val="36344D"/>
                </a:solidFill>
                <a:effectLst/>
                <a:latin typeface="Times New Roman" panose="02020603050405020304" pitchFamily="18" charset="0"/>
                <a:cs typeface="Times New Roman" panose="02020603050405020304" pitchFamily="18" charset="0"/>
              </a:rPr>
              <a:t>PremiumWP</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b="0" i="0" dirty="0" err="1">
                <a:solidFill>
                  <a:srgbClr val="36344D"/>
                </a:solidFill>
                <a:effectLst/>
                <a:latin typeface="Times New Roman" panose="02020603050405020304" pitchFamily="18" charset="0"/>
                <a:cs typeface="Times New Roman" panose="02020603050405020304" pitchFamily="18" charset="0"/>
              </a:rPr>
              <a:t>Envato</a:t>
            </a:r>
            <a:r>
              <a:rPr lang="en-US" b="0" i="0" dirty="0">
                <a:solidFill>
                  <a:srgbClr val="36344D"/>
                </a:solidFill>
                <a:effectLst/>
                <a:latin typeface="Times New Roman" panose="02020603050405020304" pitchFamily="18" charset="0"/>
                <a:cs typeface="Times New Roman" panose="02020603050405020304" pitchFamily="18" charset="0"/>
              </a:rPr>
              <a:t> Elements</a:t>
            </a:r>
          </a:p>
          <a:p>
            <a:pPr marL="342900" indent="-342900" algn="l">
              <a:buFont typeface="Wingdings" panose="05000000000000000000" pitchFamily="2" charset="2"/>
              <a:buChar char="Ø"/>
            </a:pPr>
            <a:r>
              <a:rPr lang="en-US" dirty="0" err="1">
                <a:solidFill>
                  <a:srgbClr val="36344D"/>
                </a:solidFill>
                <a:latin typeface="Times New Roman" panose="02020603050405020304" pitchFamily="18" charset="0"/>
                <a:cs typeface="Times New Roman" panose="02020603050405020304" pitchFamily="18" charset="0"/>
              </a:rPr>
              <a:t>Etc</a:t>
            </a:r>
            <a:endParaRPr lang="en-US" dirty="0">
              <a:solidFill>
                <a:srgbClr val="36344D"/>
              </a:solidFill>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However, be wary of third-party sources that offer pirated premium plugins that allow users to download paid plugins for free. While it might be tempting to get premium plugins without spending a dime, they’re not worth the risks. </a:t>
            </a:r>
          </a:p>
          <a:p>
            <a:pPr algn="l"/>
            <a:r>
              <a:rPr lang="en-US" b="0" i="0" dirty="0">
                <a:solidFill>
                  <a:srgbClr val="36344D"/>
                </a:solidFill>
                <a:effectLst/>
                <a:latin typeface="Times New Roman" panose="02020603050405020304" pitchFamily="18" charset="0"/>
                <a:cs typeface="Times New Roman" panose="02020603050405020304" pitchFamily="18" charset="0"/>
              </a:rPr>
              <a:t>Stealing from developers who put in hard work into plugin development is illegal. Plus, these types of free plugins often contain malicious content in their code that can steal private information or damage your website.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F039278D-92B9-6AA2-FD00-633C10974F91}"/>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FFA98AF-DEEF-DCCF-5F2A-DFDE0CA4C0F3}"/>
              </a:ext>
            </a:extLst>
          </p:cNvPr>
          <p:cNvSpPr>
            <a:spLocks noGrp="1"/>
          </p:cNvSpPr>
          <p:nvPr>
            <p:ph type="sldNum" sz="quarter" idx="12"/>
          </p:nvPr>
        </p:nvSpPr>
        <p:spPr/>
        <p:txBody>
          <a:bodyPr/>
          <a:lstStyle/>
          <a:p>
            <a:fld id="{0FD323F0-2125-4505-822B-C2047871690B}" type="slidenum">
              <a:rPr lang="en-US" smtClean="0"/>
              <a:t>173</a:t>
            </a:fld>
            <a:endParaRPr lang="en-US" dirty="0"/>
          </a:p>
        </p:txBody>
      </p:sp>
      <p:sp>
        <p:nvSpPr>
          <p:cNvPr id="7" name="Date Placeholder 6">
            <a:extLst>
              <a:ext uri="{FF2B5EF4-FFF2-40B4-BE49-F238E27FC236}">
                <a16:creationId xmlns:a16="http://schemas.microsoft.com/office/drawing/2014/main" id="{878529D6-1EB8-BEC8-AD6E-2EFA1A393330}"/>
              </a:ext>
            </a:extLst>
          </p:cNvPr>
          <p:cNvSpPr>
            <a:spLocks noGrp="1"/>
          </p:cNvSpPr>
          <p:nvPr>
            <p:ph type="dt" sz="half" idx="10"/>
          </p:nvPr>
        </p:nvSpPr>
        <p:spPr/>
        <p:txBody>
          <a:bodyPr/>
          <a:lstStyle/>
          <a:p>
            <a:fld id="{ADE0146C-F157-4659-8DBF-EE2D60DC8F9F}" type="datetime2">
              <a:rPr lang="en-US" smtClean="0"/>
              <a:t>Wednesday, August 14, 2024</a:t>
            </a:fld>
            <a:endParaRPr lang="en-US" dirty="0"/>
          </a:p>
        </p:txBody>
      </p:sp>
    </p:spTree>
    <p:extLst>
      <p:ext uri="{BB962C8B-B14F-4D97-AF65-F5344CB8AC3E}">
        <p14:creationId xmlns:p14="http://schemas.microsoft.com/office/powerpoint/2010/main" val="946845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add pages in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create a new page, first log in to your WordPress dashboard, then click on </a:t>
            </a:r>
            <a:r>
              <a:rPr lang="en-US" b="1" i="0" dirty="0">
                <a:solidFill>
                  <a:srgbClr val="36344D"/>
                </a:solidFill>
                <a:effectLst/>
                <a:latin typeface="Times New Roman" panose="02020603050405020304" pitchFamily="18" charset="0"/>
                <a:cs typeface="Times New Roman" panose="02020603050405020304" pitchFamily="18" charset="0"/>
              </a:rPr>
              <a:t>Pages</a:t>
            </a:r>
            <a:r>
              <a:rPr lang="en-US" b="0" i="0" dirty="0">
                <a:solidFill>
                  <a:srgbClr val="36344D"/>
                </a:solidFill>
                <a:effectLst/>
                <a:latin typeface="Times New Roman" panose="02020603050405020304" pitchFamily="18" charset="0"/>
                <a:cs typeface="Times New Roman" panose="02020603050405020304" pitchFamily="18" charset="0"/>
              </a:rPr>
              <a:t> located on the left. Continue by pressing the </a:t>
            </a:r>
            <a:r>
              <a:rPr lang="en-US" b="1" i="0" dirty="0">
                <a:solidFill>
                  <a:srgbClr val="36344D"/>
                </a:solidFill>
                <a:effectLst/>
                <a:latin typeface="Times New Roman" panose="02020603050405020304" pitchFamily="18" charset="0"/>
                <a:cs typeface="Times New Roman" panose="02020603050405020304" pitchFamily="18" charset="0"/>
              </a:rPr>
              <a:t>Add New</a:t>
            </a:r>
            <a:r>
              <a:rPr lang="en-US" b="0" i="0" dirty="0">
                <a:solidFill>
                  <a:srgbClr val="36344D"/>
                </a:solidFill>
                <a:effectLst/>
                <a:latin typeface="Times New Roman" panose="02020603050405020304" pitchFamily="18" charset="0"/>
                <a:cs typeface="Times New Roman" panose="02020603050405020304" pitchFamily="18" charset="0"/>
              </a:rPr>
              <a:t> button, typically located near the top of the page management section.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B734484-04F1-AA5C-237A-4860D8FB2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93" y="2605488"/>
            <a:ext cx="9871113" cy="4252512"/>
          </a:xfrm>
          <a:prstGeom prst="rect">
            <a:avLst/>
          </a:prstGeom>
        </p:spPr>
      </p:pic>
      <p:sp>
        <p:nvSpPr>
          <p:cNvPr id="5" name="Footer Placeholder 4">
            <a:extLst>
              <a:ext uri="{FF2B5EF4-FFF2-40B4-BE49-F238E27FC236}">
                <a16:creationId xmlns:a16="http://schemas.microsoft.com/office/drawing/2014/main" id="{B5BCEA4B-5DC8-689B-5FCB-444D56B57C70}"/>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50A88B62-6CB7-AC92-823B-99378087A5B3}"/>
              </a:ext>
            </a:extLst>
          </p:cNvPr>
          <p:cNvSpPr>
            <a:spLocks noGrp="1"/>
          </p:cNvSpPr>
          <p:nvPr>
            <p:ph type="sldNum" sz="quarter" idx="12"/>
          </p:nvPr>
        </p:nvSpPr>
        <p:spPr/>
        <p:txBody>
          <a:bodyPr/>
          <a:lstStyle/>
          <a:p>
            <a:fld id="{0FD323F0-2125-4505-822B-C2047871690B}" type="slidenum">
              <a:rPr lang="en-US" smtClean="0"/>
              <a:t>174</a:t>
            </a:fld>
            <a:endParaRPr lang="en-US" dirty="0"/>
          </a:p>
        </p:txBody>
      </p:sp>
      <p:sp>
        <p:nvSpPr>
          <p:cNvPr id="8" name="Date Placeholder 7">
            <a:extLst>
              <a:ext uri="{FF2B5EF4-FFF2-40B4-BE49-F238E27FC236}">
                <a16:creationId xmlns:a16="http://schemas.microsoft.com/office/drawing/2014/main" id="{DE025E15-74DF-2DF8-BE59-764412B4D39D}"/>
              </a:ext>
            </a:extLst>
          </p:cNvPr>
          <p:cNvSpPr>
            <a:spLocks noGrp="1"/>
          </p:cNvSpPr>
          <p:nvPr>
            <p:ph type="dt" sz="half" idx="10"/>
          </p:nvPr>
        </p:nvSpPr>
        <p:spPr/>
        <p:txBody>
          <a:bodyPr/>
          <a:lstStyle/>
          <a:p>
            <a:fld id="{FEA91C09-5D38-4254-8942-A1A42C5CDF9A}" type="datetime2">
              <a:rPr lang="en-US" smtClean="0"/>
              <a:t>Wednesday, August 14, 2024</a:t>
            </a:fld>
            <a:endParaRPr lang="en-US" dirty="0"/>
          </a:p>
        </p:txBody>
      </p:sp>
    </p:spTree>
    <p:extLst>
      <p:ext uri="{BB962C8B-B14F-4D97-AF65-F5344CB8AC3E}">
        <p14:creationId xmlns:p14="http://schemas.microsoft.com/office/powerpoint/2010/main" val="2023158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add pages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In the WordPress editor, each paragraph, image, or video is presented as a distinct “block” of content.</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0760DAA-0BA6-39DA-4AE0-89A68644F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83" y="2225408"/>
            <a:ext cx="10994834" cy="4259770"/>
          </a:xfrm>
          <a:prstGeom prst="rect">
            <a:avLst/>
          </a:prstGeom>
        </p:spPr>
      </p:pic>
      <p:sp>
        <p:nvSpPr>
          <p:cNvPr id="5" name="Footer Placeholder 4">
            <a:extLst>
              <a:ext uri="{FF2B5EF4-FFF2-40B4-BE49-F238E27FC236}">
                <a16:creationId xmlns:a16="http://schemas.microsoft.com/office/drawing/2014/main" id="{8D75EB15-BB9F-BA39-4A7F-137616CCA2C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86A0A0F-2E56-6F58-523F-B3F144B537A8}"/>
              </a:ext>
            </a:extLst>
          </p:cNvPr>
          <p:cNvSpPr>
            <a:spLocks noGrp="1"/>
          </p:cNvSpPr>
          <p:nvPr>
            <p:ph type="sldNum" sz="quarter" idx="12"/>
          </p:nvPr>
        </p:nvSpPr>
        <p:spPr/>
        <p:txBody>
          <a:bodyPr/>
          <a:lstStyle/>
          <a:p>
            <a:fld id="{0FD323F0-2125-4505-822B-C2047871690B}" type="slidenum">
              <a:rPr lang="en-US" smtClean="0"/>
              <a:t>175</a:t>
            </a:fld>
            <a:endParaRPr lang="en-US" dirty="0"/>
          </a:p>
        </p:txBody>
      </p:sp>
      <p:sp>
        <p:nvSpPr>
          <p:cNvPr id="8" name="Date Placeholder 7">
            <a:extLst>
              <a:ext uri="{FF2B5EF4-FFF2-40B4-BE49-F238E27FC236}">
                <a16:creationId xmlns:a16="http://schemas.microsoft.com/office/drawing/2014/main" id="{DDBB0388-8CA4-A0FA-E8FE-52DE711CA45F}"/>
              </a:ext>
            </a:extLst>
          </p:cNvPr>
          <p:cNvSpPr>
            <a:spLocks noGrp="1"/>
          </p:cNvSpPr>
          <p:nvPr>
            <p:ph type="dt" sz="half" idx="10"/>
          </p:nvPr>
        </p:nvSpPr>
        <p:spPr/>
        <p:txBody>
          <a:bodyPr/>
          <a:lstStyle/>
          <a:p>
            <a:fld id="{92676710-FBC7-4865-BBEB-CC6347AD183F}" type="datetime2">
              <a:rPr lang="en-US" smtClean="0"/>
              <a:t>Wednesday, August 14, 2024</a:t>
            </a:fld>
            <a:endParaRPr lang="en-US" dirty="0"/>
          </a:p>
        </p:txBody>
      </p:sp>
    </p:spTree>
    <p:extLst>
      <p:ext uri="{BB962C8B-B14F-4D97-AF65-F5344CB8AC3E}">
        <p14:creationId xmlns:p14="http://schemas.microsoft.com/office/powerpoint/2010/main" val="2972205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add pages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Each block comes with its own set of controls for changing things like color, width, and alignment. These will show and hide automatically when you have a block selected. All of the blocks available to you live in the Block Library. You’ll find it wherever you see the + icon.</a:t>
            </a:r>
          </a:p>
          <a:p>
            <a:pPr algn="l"/>
            <a:r>
              <a:rPr lang="en-US" b="1" i="0" dirty="0">
                <a:solidFill>
                  <a:srgbClr val="36344D"/>
                </a:solidFill>
                <a:effectLst/>
                <a:latin typeface="Times New Roman" panose="02020603050405020304" pitchFamily="18" charset="0"/>
                <a:cs typeface="Times New Roman" panose="02020603050405020304" pitchFamily="18" charset="0"/>
              </a:rPr>
              <a:t>Add Page Title</a:t>
            </a:r>
          </a:p>
          <a:p>
            <a:pPr algn="l"/>
            <a:r>
              <a:rPr lang="en-US" i="0" dirty="0">
                <a:solidFill>
                  <a:srgbClr val="36344D"/>
                </a:solidFill>
                <a:effectLst/>
                <a:latin typeface="Times New Roman" panose="02020603050405020304" pitchFamily="18" charset="0"/>
                <a:cs typeface="Times New Roman" panose="02020603050405020304" pitchFamily="18" charset="0"/>
              </a:rPr>
              <a:t>Next, add the title of the page, like About. The title of your page should be descriptive of the information the page will contain. Choose a helpful page title.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1" dirty="0">
                <a:solidFill>
                  <a:srgbClr val="36344D"/>
                </a:solidFill>
                <a:effectLst/>
                <a:latin typeface="Times New Roman" panose="02020603050405020304" pitchFamily="18" charset="0"/>
                <a:cs typeface="Times New Roman" panose="02020603050405020304" pitchFamily="18" charset="0"/>
              </a:rPr>
              <a:t>Note: If you have pretty permalinks set up, WordPress will use your page title as the permalink of your page. The permalink is the actual URL or web address of the page.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9D81072-0497-B9F7-4840-F35C9436DF8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E973539-0159-E817-51CA-79908E9D7FC9}"/>
              </a:ext>
            </a:extLst>
          </p:cNvPr>
          <p:cNvSpPr>
            <a:spLocks noGrp="1"/>
          </p:cNvSpPr>
          <p:nvPr>
            <p:ph type="sldNum" sz="quarter" idx="12"/>
          </p:nvPr>
        </p:nvSpPr>
        <p:spPr/>
        <p:txBody>
          <a:bodyPr/>
          <a:lstStyle/>
          <a:p>
            <a:fld id="{0FD323F0-2125-4505-822B-C2047871690B}" type="slidenum">
              <a:rPr lang="en-US" smtClean="0"/>
              <a:t>176</a:t>
            </a:fld>
            <a:endParaRPr lang="en-US" dirty="0"/>
          </a:p>
        </p:txBody>
      </p:sp>
      <p:sp>
        <p:nvSpPr>
          <p:cNvPr id="7" name="Date Placeholder 6">
            <a:extLst>
              <a:ext uri="{FF2B5EF4-FFF2-40B4-BE49-F238E27FC236}">
                <a16:creationId xmlns:a16="http://schemas.microsoft.com/office/drawing/2014/main" id="{D1D1837D-3879-619A-18AA-4A4AE7154087}"/>
              </a:ext>
            </a:extLst>
          </p:cNvPr>
          <p:cNvSpPr>
            <a:spLocks noGrp="1"/>
          </p:cNvSpPr>
          <p:nvPr>
            <p:ph type="dt" sz="half" idx="10"/>
          </p:nvPr>
        </p:nvSpPr>
        <p:spPr/>
        <p:txBody>
          <a:bodyPr/>
          <a:lstStyle/>
          <a:p>
            <a:fld id="{8D6C6520-FA12-468F-BF66-6EA4B24593BE}" type="datetime2">
              <a:rPr lang="en-US" smtClean="0"/>
              <a:t>Wednesday, August 14, 2024</a:t>
            </a:fld>
            <a:endParaRPr lang="en-US" dirty="0"/>
          </a:p>
        </p:txBody>
      </p:sp>
    </p:spTree>
    <p:extLst>
      <p:ext uri="{BB962C8B-B14F-4D97-AF65-F5344CB8AC3E}">
        <p14:creationId xmlns:p14="http://schemas.microsoft.com/office/powerpoint/2010/main" val="142946421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add pages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dirty="0">
                <a:solidFill>
                  <a:srgbClr val="36344D"/>
                </a:solidFill>
                <a:effectLst/>
                <a:latin typeface="Times New Roman" panose="02020603050405020304" pitchFamily="18" charset="0"/>
                <a:cs typeface="Times New Roman" panose="02020603050405020304" pitchFamily="18" charset="0"/>
              </a:rPr>
              <a:t>Start Writing or Choose a Block</a:t>
            </a:r>
          </a:p>
          <a:p>
            <a:pPr algn="l"/>
            <a:r>
              <a:rPr lang="en-US" b="0" i="0" dirty="0">
                <a:solidFill>
                  <a:srgbClr val="2D3748"/>
                </a:solidFill>
                <a:effectLst/>
                <a:latin typeface="Times New Roman" panose="02020603050405020304" pitchFamily="18" charset="0"/>
                <a:cs typeface="Times New Roman" panose="02020603050405020304" pitchFamily="18" charset="0"/>
              </a:rPr>
              <a:t>After you add your page title, it’s time to add some </a:t>
            </a:r>
            <a:r>
              <a:rPr lang="en-US" b="1" i="0" dirty="0">
                <a:solidFill>
                  <a:srgbClr val="2D3748"/>
                </a:solidFill>
                <a:effectLst/>
                <a:latin typeface="Times New Roman" panose="02020603050405020304" pitchFamily="18" charset="0"/>
                <a:cs typeface="Times New Roman" panose="02020603050405020304" pitchFamily="18" charset="0"/>
              </a:rPr>
              <a:t>content</a:t>
            </a:r>
            <a:r>
              <a:rPr lang="en-US" b="0" i="0" dirty="0">
                <a:solidFill>
                  <a:srgbClr val="2D3748"/>
                </a:solidFill>
                <a:effectLst/>
                <a:latin typeface="Times New Roman" panose="02020603050405020304" pitchFamily="18" charset="0"/>
                <a:cs typeface="Times New Roman" panose="02020603050405020304" pitchFamily="18" charset="0"/>
              </a:rPr>
              <a:t>. Content can be anything you choose … from text, headings, images, lists, videos, tables, and lots more.</a:t>
            </a:r>
          </a:p>
          <a:p>
            <a:pPr algn="l"/>
            <a:r>
              <a:rPr lang="en-US" dirty="0">
                <a:solidFill>
                  <a:srgbClr val="36344D"/>
                </a:solidFill>
                <a:effectLst/>
                <a:latin typeface="Times New Roman" panose="02020603050405020304" pitchFamily="18" charset="0"/>
                <a:cs typeface="Times New Roman" panose="02020603050405020304" pitchFamily="18" charset="0"/>
              </a:rPr>
              <a:t>To see the available blocks for your page, be sure the Top Toolbar is showing. Or, click button to add the appropriate block.</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DFC7256-9987-B6FA-BEFC-B2C38C15A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3429000"/>
            <a:ext cx="10884760" cy="3555694"/>
          </a:xfrm>
          <a:prstGeom prst="rect">
            <a:avLst/>
          </a:prstGeom>
        </p:spPr>
      </p:pic>
      <p:sp>
        <p:nvSpPr>
          <p:cNvPr id="5" name="Footer Placeholder 4">
            <a:extLst>
              <a:ext uri="{FF2B5EF4-FFF2-40B4-BE49-F238E27FC236}">
                <a16:creationId xmlns:a16="http://schemas.microsoft.com/office/drawing/2014/main" id="{3CF31E44-6700-C011-A62E-C5F05D701CE0}"/>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95F0EB4-A867-8800-709F-72EE590D920E}"/>
              </a:ext>
            </a:extLst>
          </p:cNvPr>
          <p:cNvSpPr>
            <a:spLocks noGrp="1"/>
          </p:cNvSpPr>
          <p:nvPr>
            <p:ph type="sldNum" sz="quarter" idx="12"/>
          </p:nvPr>
        </p:nvSpPr>
        <p:spPr/>
        <p:txBody>
          <a:bodyPr/>
          <a:lstStyle/>
          <a:p>
            <a:fld id="{0FD323F0-2125-4505-822B-C2047871690B}" type="slidenum">
              <a:rPr lang="en-US" smtClean="0"/>
              <a:t>177</a:t>
            </a:fld>
            <a:endParaRPr lang="en-US" dirty="0"/>
          </a:p>
        </p:txBody>
      </p:sp>
      <p:sp>
        <p:nvSpPr>
          <p:cNvPr id="8" name="Date Placeholder 7">
            <a:extLst>
              <a:ext uri="{FF2B5EF4-FFF2-40B4-BE49-F238E27FC236}">
                <a16:creationId xmlns:a16="http://schemas.microsoft.com/office/drawing/2014/main" id="{DF23F44D-6DCC-57A2-0280-0AFDC9542D7E}"/>
              </a:ext>
            </a:extLst>
          </p:cNvPr>
          <p:cNvSpPr>
            <a:spLocks noGrp="1"/>
          </p:cNvSpPr>
          <p:nvPr>
            <p:ph type="dt" sz="half" idx="10"/>
          </p:nvPr>
        </p:nvSpPr>
        <p:spPr/>
        <p:txBody>
          <a:bodyPr/>
          <a:lstStyle/>
          <a:p>
            <a:fld id="{162687E8-C086-4455-AEA6-B544E6B6029E}" type="datetime2">
              <a:rPr lang="en-US" smtClean="0"/>
              <a:t>Wednesday, August 14, 2024</a:t>
            </a:fld>
            <a:endParaRPr lang="en-US" dirty="0"/>
          </a:p>
        </p:txBody>
      </p:sp>
    </p:spTree>
    <p:extLst>
      <p:ext uri="{BB962C8B-B14F-4D97-AF65-F5344CB8AC3E}">
        <p14:creationId xmlns:p14="http://schemas.microsoft.com/office/powerpoint/2010/main" val="22637902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add pages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sz="2400" b="1" dirty="0">
                <a:latin typeface="Times New Roman" panose="02020603050405020304" pitchFamily="18" charset="0"/>
                <a:cs typeface="Times New Roman" panose="02020603050405020304" pitchFamily="18" charset="0"/>
              </a:rPr>
              <a:t>WordPress Content Blocks</a:t>
            </a:r>
          </a:p>
          <a:p>
            <a:pPr algn="l"/>
            <a:r>
              <a:rPr lang="en-US" sz="1800" dirty="0">
                <a:solidFill>
                  <a:srgbClr val="36344D"/>
                </a:solidFill>
                <a:effectLst/>
                <a:latin typeface="Times New Roman" panose="02020603050405020304" pitchFamily="18" charset="0"/>
                <a:cs typeface="Times New Roman" panose="02020603050405020304" pitchFamily="18" charset="0"/>
              </a:rPr>
              <a:t>Blocks are the basis of all content within the WordPress page editor. Here are all the blocks you can use on your page.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a:extLst>
              <a:ext uri="{FF2B5EF4-FFF2-40B4-BE49-F238E27FC236}">
                <a16:creationId xmlns:a16="http://schemas.microsoft.com/office/drawing/2014/main" id="{A537FFCD-7E57-588B-3BBA-0B3FBA44B8DC}"/>
              </a:ext>
            </a:extLst>
          </p:cNvPr>
          <p:cNvGraphicFramePr>
            <a:graphicFrameLocks noGrp="1"/>
          </p:cNvGraphicFramePr>
          <p:nvPr>
            <p:extLst>
              <p:ext uri="{D42A27DB-BD31-4B8C-83A1-F6EECF244321}">
                <p14:modId xmlns:p14="http://schemas.microsoft.com/office/powerpoint/2010/main" val="1138741941"/>
              </p:ext>
            </p:extLst>
          </p:nvPr>
        </p:nvGraphicFramePr>
        <p:xfrm>
          <a:off x="441366" y="1938970"/>
          <a:ext cx="11309268" cy="5001209"/>
        </p:xfrm>
        <a:graphic>
          <a:graphicData uri="http://schemas.openxmlformats.org/drawingml/2006/table">
            <a:tbl>
              <a:tblPr>
                <a:tableStyleId>{3C2FFA5D-87B4-456A-9821-1D502468CF0F}</a:tableStyleId>
              </a:tblPr>
              <a:tblGrid>
                <a:gridCol w="1662070">
                  <a:extLst>
                    <a:ext uri="{9D8B030D-6E8A-4147-A177-3AD203B41FA5}">
                      <a16:colId xmlns:a16="http://schemas.microsoft.com/office/drawing/2014/main" val="2120289644"/>
                    </a:ext>
                  </a:extLst>
                </a:gridCol>
                <a:gridCol w="9647198">
                  <a:extLst>
                    <a:ext uri="{9D8B030D-6E8A-4147-A177-3AD203B41FA5}">
                      <a16:colId xmlns:a16="http://schemas.microsoft.com/office/drawing/2014/main" val="2778836511"/>
                    </a:ext>
                  </a:extLst>
                </a:gridCol>
              </a:tblGrid>
              <a:tr h="201987">
                <a:tc>
                  <a:txBody>
                    <a:bodyPr/>
                    <a:lstStyle/>
                    <a:p>
                      <a:pPr latinLnBrk="0"/>
                      <a:r>
                        <a:rPr lang="en-US" sz="1800" dirty="0">
                          <a:effectLst/>
                        </a:rPr>
                        <a:t>Block Type</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Description</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881076648"/>
                  </a:ext>
                </a:extLst>
              </a:tr>
              <a:tr h="784962">
                <a:tc>
                  <a:txBody>
                    <a:bodyPr/>
                    <a:lstStyle/>
                    <a:p>
                      <a:pPr latinLnBrk="0"/>
                      <a:r>
                        <a:rPr lang="en-US" sz="1800" dirty="0">
                          <a:effectLst/>
                        </a:rPr>
                        <a:t>Paragraph</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dirty="0">
                          <a:effectLst/>
                        </a:rPr>
                        <a:t>The paragraph block allows you to easily craft content and is the default block type for text added to the editor. It is probably the block you will use most.</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1185596729"/>
                  </a:ext>
                </a:extLst>
              </a:tr>
              <a:tr h="637782">
                <a:tc>
                  <a:txBody>
                    <a:bodyPr/>
                    <a:lstStyle/>
                    <a:p>
                      <a:pPr latinLnBrk="0"/>
                      <a:r>
                        <a:rPr lang="en-US" sz="1800" dirty="0">
                          <a:effectLst/>
                        </a:rPr>
                        <a:t>Image</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The image block allows you to insert an image into your content from via upload, Media Library or from a URL.</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1042141893"/>
                  </a:ext>
                </a:extLst>
              </a:tr>
              <a:tr h="932142">
                <a:tc>
                  <a:txBody>
                    <a:bodyPr/>
                    <a:lstStyle/>
                    <a:p>
                      <a:pPr latinLnBrk="0"/>
                      <a:r>
                        <a:rPr lang="en-US" sz="1800" dirty="0">
                          <a:effectLst/>
                        </a:rPr>
                        <a:t>Heading</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dirty="0">
                          <a:effectLst/>
                        </a:rPr>
                        <a:t>Adds heading text (h2, h3, h4, h5, h5) to introduce new sections and organize content to help visitors (and search engines) understand the structure of your content.</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854196884"/>
                  </a:ext>
                </a:extLst>
              </a:tr>
              <a:tr h="343421">
                <a:tc>
                  <a:txBody>
                    <a:bodyPr/>
                    <a:lstStyle/>
                    <a:p>
                      <a:pPr latinLnBrk="0"/>
                      <a:r>
                        <a:rPr lang="en-US" sz="1800">
                          <a:effectLst/>
                        </a:rPr>
                        <a:t>Gallery</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Display multiple images in a rich gallery.</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1339147216"/>
                  </a:ext>
                </a:extLst>
              </a:tr>
              <a:tr h="201987">
                <a:tc>
                  <a:txBody>
                    <a:bodyPr/>
                    <a:lstStyle/>
                    <a:p>
                      <a:pPr latinLnBrk="0"/>
                      <a:r>
                        <a:rPr lang="en-US" sz="1800">
                          <a:effectLst/>
                        </a:rPr>
                        <a:t>List</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Adds a bulleted or numbered list.</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3677293256"/>
                  </a:ext>
                </a:extLst>
              </a:tr>
              <a:tr h="201987">
                <a:tc>
                  <a:txBody>
                    <a:bodyPr/>
                    <a:lstStyle/>
                    <a:p>
                      <a:pPr latinLnBrk="0"/>
                      <a:r>
                        <a:rPr lang="en-US" sz="1800">
                          <a:effectLst/>
                        </a:rPr>
                        <a:t>Quote</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Give quoted text visual emphasis.</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3017006507"/>
                  </a:ext>
                </a:extLst>
              </a:tr>
              <a:tr h="201987">
                <a:tc>
                  <a:txBody>
                    <a:bodyPr/>
                    <a:lstStyle/>
                    <a:p>
                      <a:pPr latinLnBrk="0"/>
                      <a:r>
                        <a:rPr lang="en-US" sz="1800">
                          <a:effectLst/>
                        </a:rPr>
                        <a:t>Audio</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Embed a simple audio player.</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1353359736"/>
                  </a:ext>
                </a:extLst>
              </a:tr>
              <a:tr h="343421">
                <a:tc>
                  <a:txBody>
                    <a:bodyPr/>
                    <a:lstStyle/>
                    <a:p>
                      <a:pPr latinLnBrk="0"/>
                      <a:r>
                        <a:rPr lang="en-US" sz="1800">
                          <a:effectLst/>
                        </a:rPr>
                        <a:t>Cover</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Add an image or video with a text overlay — great for headers.</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2604172945"/>
                  </a:ext>
                </a:extLst>
              </a:tr>
              <a:tr h="201987">
                <a:tc>
                  <a:txBody>
                    <a:bodyPr/>
                    <a:lstStyle/>
                    <a:p>
                      <a:pPr latinLnBrk="0"/>
                      <a:r>
                        <a:rPr lang="en-US" sz="1800">
                          <a:effectLst/>
                        </a:rPr>
                        <a:t>File</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a:effectLst/>
                        </a:rPr>
                        <a:t>Add a link to a downloadable file.</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2148240007"/>
                  </a:ext>
                </a:extLst>
              </a:tr>
              <a:tr h="343421">
                <a:tc>
                  <a:txBody>
                    <a:bodyPr/>
                    <a:lstStyle/>
                    <a:p>
                      <a:pPr latinLnBrk="0"/>
                      <a:r>
                        <a:rPr lang="en-US" sz="1800">
                          <a:effectLst/>
                        </a:rPr>
                        <a:t>Video</a:t>
                      </a:r>
                      <a:endParaRPr lang="en-US" sz="1800">
                        <a:effectLst/>
                        <a:latin typeface="Times New Roman" panose="02020603050405020304" pitchFamily="18" charset="0"/>
                        <a:cs typeface="Times New Roman" panose="02020603050405020304" pitchFamily="18" charset="0"/>
                      </a:endParaRPr>
                    </a:p>
                  </a:txBody>
                  <a:tcPr marL="48891" marR="48891" marT="24446" marB="24446" anchor="ctr"/>
                </a:tc>
                <a:tc>
                  <a:txBody>
                    <a:bodyPr/>
                    <a:lstStyle/>
                    <a:p>
                      <a:pPr latinLnBrk="0"/>
                      <a:r>
                        <a:rPr lang="en-US" sz="1800" dirty="0">
                          <a:effectLst/>
                        </a:rPr>
                        <a:t>Embed a video from your media library or upload a new one.</a:t>
                      </a:r>
                      <a:endParaRPr lang="en-US" sz="1800" dirty="0">
                        <a:effectLst/>
                        <a:latin typeface="Times New Roman" panose="02020603050405020304" pitchFamily="18" charset="0"/>
                        <a:cs typeface="Times New Roman" panose="02020603050405020304" pitchFamily="18" charset="0"/>
                      </a:endParaRPr>
                    </a:p>
                  </a:txBody>
                  <a:tcPr marL="48891" marR="48891" marT="24446" marB="24446" anchor="ctr"/>
                </a:tc>
                <a:extLst>
                  <a:ext uri="{0D108BD9-81ED-4DB2-BD59-A6C34878D82A}">
                    <a16:rowId xmlns:a16="http://schemas.microsoft.com/office/drawing/2014/main" val="2101978657"/>
                  </a:ext>
                </a:extLst>
              </a:tr>
            </a:tbl>
          </a:graphicData>
        </a:graphic>
      </p:graphicFrame>
      <p:sp>
        <p:nvSpPr>
          <p:cNvPr id="6" name="Footer Placeholder 5">
            <a:extLst>
              <a:ext uri="{FF2B5EF4-FFF2-40B4-BE49-F238E27FC236}">
                <a16:creationId xmlns:a16="http://schemas.microsoft.com/office/drawing/2014/main" id="{6559A747-8572-929D-E059-32C89078B53C}"/>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B7A84C5-72BD-E0FC-F4C4-C9D928301D10}"/>
              </a:ext>
            </a:extLst>
          </p:cNvPr>
          <p:cNvSpPr>
            <a:spLocks noGrp="1"/>
          </p:cNvSpPr>
          <p:nvPr>
            <p:ph type="sldNum" sz="quarter" idx="12"/>
          </p:nvPr>
        </p:nvSpPr>
        <p:spPr/>
        <p:txBody>
          <a:bodyPr/>
          <a:lstStyle/>
          <a:p>
            <a:fld id="{0FD323F0-2125-4505-822B-C2047871690B}" type="slidenum">
              <a:rPr lang="en-US" smtClean="0"/>
              <a:t>178</a:t>
            </a:fld>
            <a:endParaRPr lang="en-US" dirty="0"/>
          </a:p>
        </p:txBody>
      </p:sp>
      <p:sp>
        <p:nvSpPr>
          <p:cNvPr id="8" name="Date Placeholder 7">
            <a:extLst>
              <a:ext uri="{FF2B5EF4-FFF2-40B4-BE49-F238E27FC236}">
                <a16:creationId xmlns:a16="http://schemas.microsoft.com/office/drawing/2014/main" id="{EF5CBE1E-9072-1031-CE28-8FFE1691F047}"/>
              </a:ext>
            </a:extLst>
          </p:cNvPr>
          <p:cNvSpPr>
            <a:spLocks noGrp="1"/>
          </p:cNvSpPr>
          <p:nvPr>
            <p:ph type="dt" sz="half" idx="10"/>
          </p:nvPr>
        </p:nvSpPr>
        <p:spPr/>
        <p:txBody>
          <a:bodyPr/>
          <a:lstStyle/>
          <a:p>
            <a:fld id="{74F7AEA3-0974-433E-81F8-D68A228F1C23}" type="datetime2">
              <a:rPr lang="en-US" smtClean="0"/>
              <a:t>Wednesday, August 14, 2024</a:t>
            </a:fld>
            <a:endParaRPr lang="en-US" dirty="0"/>
          </a:p>
        </p:txBody>
      </p:sp>
    </p:spTree>
    <p:extLst>
      <p:ext uri="{BB962C8B-B14F-4D97-AF65-F5344CB8AC3E}">
        <p14:creationId xmlns:p14="http://schemas.microsoft.com/office/powerpoint/2010/main" val="8564747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Page Settings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On the right side of the WordPress page editor, you’ll see Document settings for your page. This area contains some important settings for your page, so let’s go through them.</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8B31294B-B349-3BAD-B0E8-C5A129E06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57" y="2205408"/>
            <a:ext cx="9754101" cy="4165814"/>
          </a:xfrm>
          <a:prstGeom prst="rect">
            <a:avLst/>
          </a:prstGeom>
        </p:spPr>
      </p:pic>
      <p:sp>
        <p:nvSpPr>
          <p:cNvPr id="5" name="Footer Placeholder 4">
            <a:extLst>
              <a:ext uri="{FF2B5EF4-FFF2-40B4-BE49-F238E27FC236}">
                <a16:creationId xmlns:a16="http://schemas.microsoft.com/office/drawing/2014/main" id="{A4884431-A669-1DCE-ACBE-210B8ADBB10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6F98F6A-D6F5-E0D2-DAB4-4392B12F0051}"/>
              </a:ext>
            </a:extLst>
          </p:cNvPr>
          <p:cNvSpPr>
            <a:spLocks noGrp="1"/>
          </p:cNvSpPr>
          <p:nvPr>
            <p:ph type="sldNum" sz="quarter" idx="12"/>
          </p:nvPr>
        </p:nvSpPr>
        <p:spPr/>
        <p:txBody>
          <a:bodyPr/>
          <a:lstStyle/>
          <a:p>
            <a:fld id="{0FD323F0-2125-4505-822B-C2047871690B}" type="slidenum">
              <a:rPr lang="en-US" smtClean="0"/>
              <a:t>179</a:t>
            </a:fld>
            <a:endParaRPr lang="en-US" dirty="0"/>
          </a:p>
        </p:txBody>
      </p:sp>
      <p:sp>
        <p:nvSpPr>
          <p:cNvPr id="7" name="Date Placeholder 6">
            <a:extLst>
              <a:ext uri="{FF2B5EF4-FFF2-40B4-BE49-F238E27FC236}">
                <a16:creationId xmlns:a16="http://schemas.microsoft.com/office/drawing/2014/main" id="{3418DFD3-FD1C-C28F-261C-0688A17A9279}"/>
              </a:ext>
            </a:extLst>
          </p:cNvPr>
          <p:cNvSpPr>
            <a:spLocks noGrp="1"/>
          </p:cNvSpPr>
          <p:nvPr>
            <p:ph type="dt" sz="half" idx="10"/>
          </p:nvPr>
        </p:nvSpPr>
        <p:spPr/>
        <p:txBody>
          <a:bodyPr/>
          <a:lstStyle/>
          <a:p>
            <a:fld id="{3A8CB831-64E9-4485-BCDF-BCF15E8E9784}" type="datetime2">
              <a:rPr lang="en-US" smtClean="0"/>
              <a:t>Wednesday, August 14, 2024</a:t>
            </a:fld>
            <a:endParaRPr lang="en-US" dirty="0"/>
          </a:p>
        </p:txBody>
      </p:sp>
    </p:spTree>
    <p:extLst>
      <p:ext uri="{BB962C8B-B14F-4D97-AF65-F5344CB8AC3E}">
        <p14:creationId xmlns:p14="http://schemas.microsoft.com/office/powerpoint/2010/main" val="136819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Pros and Cons of Using CMS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fontScale="92500"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Despite the ease of use and abundant features, using a content management system also has some downsides. The following are the pros and cons of using a web content management system (WCMS) to build and manage your site.</a:t>
            </a:r>
          </a:p>
          <a:p>
            <a:pPr algn="l"/>
            <a:r>
              <a:rPr lang="en-US" b="1" i="0" dirty="0">
                <a:solidFill>
                  <a:srgbClr val="36344D"/>
                </a:solidFill>
                <a:effectLst/>
                <a:latin typeface="Times New Roman" panose="02020603050405020304" pitchFamily="18" charset="0"/>
                <a:cs typeface="Times New Roman" panose="02020603050405020304" pitchFamily="18" charset="0"/>
              </a:rPr>
              <a:t>Pros:</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Ease of use</a:t>
            </a:r>
            <a:r>
              <a:rPr lang="en-US" b="0" i="0" dirty="0">
                <a:solidFill>
                  <a:srgbClr val="36344D"/>
                </a:solidFill>
                <a:effectLst/>
                <a:latin typeface="Times New Roman" panose="02020603050405020304" pitchFamily="18" charset="0"/>
                <a:cs typeface="Times New Roman" panose="02020603050405020304" pitchFamily="18" charset="0"/>
              </a:rPr>
              <a:t> ‒ you don’t have to know how to code to use a CMS. You can also get support for the extensions and templates if you choose the premium options.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Cost-effective</a:t>
            </a:r>
            <a:r>
              <a:rPr lang="en-US" b="0" i="0" dirty="0">
                <a:solidFill>
                  <a:srgbClr val="36344D"/>
                </a:solidFill>
                <a:effectLst/>
                <a:latin typeface="Times New Roman" panose="02020603050405020304" pitchFamily="18" charset="0"/>
                <a:cs typeface="Times New Roman" panose="02020603050405020304" pitchFamily="18" charset="0"/>
              </a:rPr>
              <a:t> ‒ most CMS platforms are free to use and offer free extensions and templates.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Highly scalable</a:t>
            </a:r>
            <a:r>
              <a:rPr lang="en-US" b="0" i="0" dirty="0">
                <a:solidFill>
                  <a:srgbClr val="36344D"/>
                </a:solidFill>
                <a:effectLst/>
                <a:latin typeface="Times New Roman" panose="02020603050405020304" pitchFamily="18" charset="0"/>
                <a:cs typeface="Times New Roman" panose="02020603050405020304" pitchFamily="18" charset="0"/>
              </a:rPr>
              <a:t> ‒ installing extensions and plugins will add new features to your website, making it easier to modify as needed. There are plenty of options available from official directories and third-party websites.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User management functionality</a:t>
            </a:r>
            <a:r>
              <a:rPr lang="en-US" b="0" i="0" dirty="0">
                <a:solidFill>
                  <a:srgbClr val="36344D"/>
                </a:solidFill>
                <a:effectLst/>
                <a:latin typeface="Times New Roman" panose="02020603050405020304" pitchFamily="18" charset="0"/>
                <a:cs typeface="Times New Roman" panose="02020603050405020304" pitchFamily="18" charset="0"/>
              </a:rPr>
              <a:t> ‒ every content management system, such as WordPress, lets you set up different </a:t>
            </a:r>
            <a:r>
              <a:rPr lang="en-US" b="1" i="0" dirty="0">
                <a:solidFill>
                  <a:srgbClr val="6747C7"/>
                </a:solidFill>
                <a:effectLst/>
                <a:latin typeface="Times New Roman" panose="02020603050405020304" pitchFamily="18" charset="0"/>
                <a:cs typeface="Times New Roman" panose="02020603050405020304" pitchFamily="18" charset="0"/>
                <a:hlinkClick r:id="rId2"/>
              </a:rPr>
              <a:t>user roles</a:t>
            </a:r>
            <a:r>
              <a:rPr lang="en-US" b="0" i="0" dirty="0">
                <a:solidFill>
                  <a:srgbClr val="36344D"/>
                </a:solidFill>
                <a:effectLst/>
                <a:latin typeface="Times New Roman" panose="02020603050405020304" pitchFamily="18" charset="0"/>
                <a:cs typeface="Times New Roman" panose="02020603050405020304" pitchFamily="18" charset="0"/>
              </a:rPr>
              <a:t> and privileges within the site.</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Well-documented</a:t>
            </a:r>
            <a:r>
              <a:rPr lang="en-US" b="0" i="0" dirty="0">
                <a:solidFill>
                  <a:srgbClr val="36344D"/>
                </a:solidFill>
                <a:effectLst/>
                <a:latin typeface="Times New Roman" panose="02020603050405020304" pitchFamily="18" charset="0"/>
                <a:cs typeface="Times New Roman" panose="02020603050405020304" pitchFamily="18" charset="0"/>
              </a:rPr>
              <a:t> ‒ online documentation, FAQ pages, extension and template descriptions, tutorials, and videos are available to help beginners get started.</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4499675-0D81-89D1-0AFD-3B0C638544F4}"/>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55E7954B-D02D-3487-C175-690EE1F88427}"/>
              </a:ext>
            </a:extLst>
          </p:cNvPr>
          <p:cNvSpPr>
            <a:spLocks noGrp="1"/>
          </p:cNvSpPr>
          <p:nvPr>
            <p:ph type="sldNum" sz="quarter" idx="12"/>
          </p:nvPr>
        </p:nvSpPr>
        <p:spPr/>
        <p:txBody>
          <a:bodyPr/>
          <a:lstStyle/>
          <a:p>
            <a:fld id="{0FD323F0-2125-4505-822B-C2047871690B}" type="slidenum">
              <a:rPr lang="en-US" smtClean="0"/>
              <a:t>18</a:t>
            </a:fld>
            <a:endParaRPr lang="en-US" dirty="0"/>
          </a:p>
        </p:txBody>
      </p:sp>
      <p:sp>
        <p:nvSpPr>
          <p:cNvPr id="6" name="Date Placeholder 5">
            <a:extLst>
              <a:ext uri="{FF2B5EF4-FFF2-40B4-BE49-F238E27FC236}">
                <a16:creationId xmlns:a16="http://schemas.microsoft.com/office/drawing/2014/main" id="{D070C302-197B-DA1F-FA94-2D482124AB87}"/>
              </a:ext>
            </a:extLst>
          </p:cNvPr>
          <p:cNvSpPr>
            <a:spLocks noGrp="1"/>
          </p:cNvSpPr>
          <p:nvPr>
            <p:ph type="dt" sz="half" idx="10"/>
          </p:nvPr>
        </p:nvSpPr>
        <p:spPr/>
        <p:txBody>
          <a:bodyPr/>
          <a:lstStyle/>
          <a:p>
            <a:fld id="{F1C7CB81-5998-4C88-8490-3A281EE36C28}" type="datetime2">
              <a:rPr lang="en-US" smtClean="0"/>
              <a:t>Wednesday, August 14, 2024</a:t>
            </a:fld>
            <a:endParaRPr lang="en-US" dirty="0"/>
          </a:p>
        </p:txBody>
      </p:sp>
    </p:spTree>
    <p:extLst>
      <p:ext uri="{BB962C8B-B14F-4D97-AF65-F5344CB8AC3E}">
        <p14:creationId xmlns:p14="http://schemas.microsoft.com/office/powerpoint/2010/main" val="144721110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Page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dirty="0" err="1">
                <a:solidFill>
                  <a:srgbClr val="36344D"/>
                </a:solidFill>
                <a:effectLst/>
                <a:latin typeface="Times New Roman" panose="02020603050405020304" pitchFamily="18" charset="0"/>
                <a:cs typeface="Times New Roman" panose="02020603050405020304" pitchFamily="18" charset="0"/>
              </a:rPr>
              <a:t>Satus</a:t>
            </a:r>
            <a:r>
              <a:rPr lang="en-US" b="1" dirty="0">
                <a:solidFill>
                  <a:srgbClr val="36344D"/>
                </a:solidFill>
                <a:effectLst/>
                <a:latin typeface="Times New Roman" panose="02020603050405020304" pitchFamily="18" charset="0"/>
                <a:cs typeface="Times New Roman" panose="02020603050405020304" pitchFamily="18" charset="0"/>
              </a:rPr>
              <a:t> and Visibility</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The </a:t>
            </a:r>
            <a:r>
              <a:rPr lang="en-US" i="1" dirty="0">
                <a:solidFill>
                  <a:srgbClr val="36344D"/>
                </a:solidFill>
                <a:effectLst/>
                <a:latin typeface="Times New Roman" panose="02020603050405020304" pitchFamily="18" charset="0"/>
                <a:cs typeface="Times New Roman" panose="02020603050405020304" pitchFamily="18" charset="0"/>
              </a:rPr>
              <a:t>status</a:t>
            </a:r>
            <a:r>
              <a:rPr lang="en-US" dirty="0">
                <a:solidFill>
                  <a:srgbClr val="36344D"/>
                </a:solidFill>
                <a:effectLst/>
                <a:latin typeface="Times New Roman" panose="02020603050405020304" pitchFamily="18" charset="0"/>
                <a:cs typeface="Times New Roman" panose="02020603050405020304" pitchFamily="18" charset="0"/>
              </a:rPr>
              <a:t> and </a:t>
            </a:r>
            <a:r>
              <a:rPr lang="en-US" i="1" dirty="0">
                <a:solidFill>
                  <a:srgbClr val="36344D"/>
                </a:solidFill>
                <a:effectLst/>
                <a:latin typeface="Times New Roman" panose="02020603050405020304" pitchFamily="18" charset="0"/>
                <a:cs typeface="Times New Roman" panose="02020603050405020304" pitchFamily="18" charset="0"/>
              </a:rPr>
              <a:t>visibility </a:t>
            </a:r>
            <a:r>
              <a:rPr lang="en-US" dirty="0">
                <a:solidFill>
                  <a:srgbClr val="36344D"/>
                </a:solidFill>
                <a:effectLst/>
                <a:latin typeface="Times New Roman" panose="02020603050405020304" pitchFamily="18" charset="0"/>
                <a:cs typeface="Times New Roman" panose="02020603050405020304" pitchFamily="18" charset="0"/>
              </a:rPr>
              <a:t>section contains </a:t>
            </a:r>
          </a:p>
          <a:p>
            <a:pPr algn="l"/>
            <a:r>
              <a:rPr lang="en-US" dirty="0">
                <a:solidFill>
                  <a:srgbClr val="36344D"/>
                </a:solidFill>
                <a:effectLst/>
                <a:latin typeface="Times New Roman" panose="02020603050405020304" pitchFamily="18" charset="0"/>
                <a:cs typeface="Times New Roman" panose="02020603050405020304" pitchFamily="18" charset="0"/>
              </a:rPr>
              <a:t>details about how and if your page is viewable.</a:t>
            </a:r>
          </a:p>
          <a:p>
            <a:pPr marL="342900" indent="-342900" algn="l">
              <a:buFont typeface="Wingdings" panose="05000000000000000000" pitchFamily="2" charset="2"/>
              <a:buChar char="q"/>
            </a:pPr>
            <a:r>
              <a:rPr lang="en-US" i="1" dirty="0">
                <a:solidFill>
                  <a:srgbClr val="36344D"/>
                </a:solidFill>
                <a:effectLst/>
                <a:latin typeface="Times New Roman" panose="02020603050405020304" pitchFamily="18" charset="0"/>
                <a:cs typeface="Times New Roman" panose="02020603050405020304" pitchFamily="18" charset="0"/>
              </a:rPr>
              <a:t>Visibility</a:t>
            </a:r>
            <a:r>
              <a:rPr lang="en-US" dirty="0">
                <a:solidFill>
                  <a:srgbClr val="36344D"/>
                </a:solidFill>
                <a:effectLst/>
                <a:latin typeface="Times New Roman" panose="02020603050405020304" pitchFamily="18" charset="0"/>
                <a:cs typeface="Times New Roman" panose="02020603050405020304" pitchFamily="18" charset="0"/>
              </a:rPr>
              <a:t> allows you to select between three options</a:t>
            </a:r>
          </a:p>
          <a:p>
            <a:pPr marL="342900" indent="-342900" algn="l">
              <a:buFont typeface="Courier New" panose="02070309020205020404" pitchFamily="49" charset="0"/>
              <a:buChar char="o"/>
            </a:pPr>
            <a:r>
              <a:rPr lang="en-US" dirty="0">
                <a:solidFill>
                  <a:srgbClr val="36344D"/>
                </a:solidFill>
                <a:effectLst/>
                <a:latin typeface="Times New Roman" panose="02020603050405020304" pitchFamily="18" charset="0"/>
                <a:cs typeface="Times New Roman" panose="02020603050405020304" pitchFamily="18" charset="0"/>
              </a:rPr>
              <a:t>Public – Visible to everyone</a:t>
            </a:r>
          </a:p>
          <a:p>
            <a:pPr marL="342900" indent="-342900" algn="l">
              <a:buFont typeface="Courier New" panose="02070309020205020404" pitchFamily="49" charset="0"/>
              <a:buChar char="o"/>
            </a:pPr>
            <a:r>
              <a:rPr lang="en-US" dirty="0">
                <a:solidFill>
                  <a:srgbClr val="36344D"/>
                </a:solidFill>
                <a:effectLst/>
                <a:latin typeface="Times New Roman" panose="02020603050405020304" pitchFamily="18" charset="0"/>
                <a:cs typeface="Times New Roman" panose="02020603050405020304" pitchFamily="18" charset="0"/>
              </a:rPr>
              <a:t>Private – Only visible to site admins and editors</a:t>
            </a:r>
          </a:p>
          <a:p>
            <a:pPr marL="342900" indent="-342900" algn="l">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Password-Protected – Make the page only viewable</a:t>
            </a:r>
          </a:p>
          <a:p>
            <a:pPr algn="l"/>
            <a:r>
              <a:rPr lang="en-US" dirty="0">
                <a:solidFill>
                  <a:srgbClr val="36344D"/>
                </a:solidFill>
                <a:effectLst/>
                <a:latin typeface="Times New Roman" panose="02020603050405020304" pitchFamily="18" charset="0"/>
                <a:cs typeface="Times New Roman" panose="02020603050405020304" pitchFamily="18" charset="0"/>
              </a:rPr>
              <a:t> with a password you choose. Only those with the </a:t>
            </a:r>
          </a:p>
          <a:p>
            <a:pPr algn="l"/>
            <a:r>
              <a:rPr lang="en-US" dirty="0">
                <a:solidFill>
                  <a:srgbClr val="36344D"/>
                </a:solidFill>
                <a:effectLst/>
                <a:latin typeface="Times New Roman" panose="02020603050405020304" pitchFamily="18" charset="0"/>
                <a:cs typeface="Times New Roman" panose="02020603050405020304" pitchFamily="18" charset="0"/>
              </a:rPr>
              <a:t>password can view this page.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F3314E7-0628-961B-803A-A90AC9C96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261" y="1136918"/>
            <a:ext cx="3790950" cy="5200650"/>
          </a:xfrm>
          <a:prstGeom prst="rect">
            <a:avLst/>
          </a:prstGeom>
        </p:spPr>
      </p:pic>
      <p:sp>
        <p:nvSpPr>
          <p:cNvPr id="5" name="Footer Placeholder 4">
            <a:extLst>
              <a:ext uri="{FF2B5EF4-FFF2-40B4-BE49-F238E27FC236}">
                <a16:creationId xmlns:a16="http://schemas.microsoft.com/office/drawing/2014/main" id="{81A614C7-64EB-F474-FF11-9C135666B95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76A7808-1D74-6012-1D2F-2BC14D18578B}"/>
              </a:ext>
            </a:extLst>
          </p:cNvPr>
          <p:cNvSpPr>
            <a:spLocks noGrp="1"/>
          </p:cNvSpPr>
          <p:nvPr>
            <p:ph type="sldNum" sz="quarter" idx="12"/>
          </p:nvPr>
        </p:nvSpPr>
        <p:spPr/>
        <p:txBody>
          <a:bodyPr/>
          <a:lstStyle/>
          <a:p>
            <a:fld id="{0FD323F0-2125-4505-822B-C2047871690B}" type="slidenum">
              <a:rPr lang="en-US" smtClean="0"/>
              <a:t>180</a:t>
            </a:fld>
            <a:endParaRPr lang="en-US" dirty="0"/>
          </a:p>
        </p:txBody>
      </p:sp>
      <p:sp>
        <p:nvSpPr>
          <p:cNvPr id="7" name="Date Placeholder 6">
            <a:extLst>
              <a:ext uri="{FF2B5EF4-FFF2-40B4-BE49-F238E27FC236}">
                <a16:creationId xmlns:a16="http://schemas.microsoft.com/office/drawing/2014/main" id="{A702DDC9-9E2E-D08A-77D2-539DB1F49262}"/>
              </a:ext>
            </a:extLst>
          </p:cNvPr>
          <p:cNvSpPr>
            <a:spLocks noGrp="1"/>
          </p:cNvSpPr>
          <p:nvPr>
            <p:ph type="dt" sz="half" idx="10"/>
          </p:nvPr>
        </p:nvSpPr>
        <p:spPr/>
        <p:txBody>
          <a:bodyPr/>
          <a:lstStyle/>
          <a:p>
            <a:fld id="{8AB0C974-F783-4D62-BF05-A68A4BDF2702}" type="datetime2">
              <a:rPr lang="en-US" smtClean="0"/>
              <a:t>Wednesday, August 14, 2024</a:t>
            </a:fld>
            <a:endParaRPr lang="en-US" dirty="0"/>
          </a:p>
        </p:txBody>
      </p:sp>
    </p:spTree>
    <p:extLst>
      <p:ext uri="{BB962C8B-B14F-4D97-AF65-F5344CB8AC3E}">
        <p14:creationId xmlns:p14="http://schemas.microsoft.com/office/powerpoint/2010/main" val="245541876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Schedule When Your WordPress Page Will Be Published</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fontScale="92500" lnSpcReduction="20000"/>
          </a:bodyPr>
          <a:lstStyle/>
          <a:p>
            <a:pPr algn="l"/>
            <a:r>
              <a:rPr lang="en-US" dirty="0">
                <a:solidFill>
                  <a:srgbClr val="36344D"/>
                </a:solidFill>
                <a:effectLst/>
                <a:latin typeface="Times New Roman" panose="02020603050405020304" pitchFamily="18" charset="0"/>
                <a:cs typeface="Times New Roman" panose="02020603050405020304" pitchFamily="18" charset="0"/>
              </a:rPr>
              <a:t>By default, any new page is set to be published right away. </a:t>
            </a:r>
          </a:p>
          <a:p>
            <a:pPr algn="l"/>
            <a:r>
              <a:rPr lang="en-US" dirty="0">
                <a:solidFill>
                  <a:srgbClr val="36344D"/>
                </a:solidFill>
                <a:effectLst/>
                <a:latin typeface="Times New Roman" panose="02020603050405020304" pitchFamily="18" charset="0"/>
                <a:cs typeface="Times New Roman" panose="02020603050405020304" pitchFamily="18" charset="0"/>
              </a:rPr>
              <a:t>However, you may wish to publish the page on a specific date.</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The </a:t>
            </a:r>
            <a:r>
              <a:rPr lang="en-US" i="1" dirty="0">
                <a:solidFill>
                  <a:srgbClr val="36344D"/>
                </a:solidFill>
                <a:effectLst/>
                <a:latin typeface="Times New Roman" panose="02020603050405020304" pitchFamily="18" charset="0"/>
                <a:cs typeface="Times New Roman" panose="02020603050405020304" pitchFamily="18" charset="0"/>
              </a:rPr>
              <a:t>Publish</a:t>
            </a:r>
            <a:r>
              <a:rPr lang="en-US" dirty="0">
                <a:solidFill>
                  <a:srgbClr val="36344D"/>
                </a:solidFill>
                <a:effectLst/>
                <a:latin typeface="Times New Roman" panose="02020603050405020304" pitchFamily="18" charset="0"/>
                <a:cs typeface="Times New Roman" panose="02020603050405020304" pitchFamily="18" charset="0"/>
              </a:rPr>
              <a:t> setting allows you to either choose “Immediately”</a:t>
            </a:r>
          </a:p>
          <a:p>
            <a:pPr algn="l"/>
            <a:r>
              <a:rPr lang="en-US" dirty="0">
                <a:solidFill>
                  <a:srgbClr val="36344D"/>
                </a:solidFill>
                <a:effectLst/>
                <a:latin typeface="Times New Roman" panose="02020603050405020304" pitchFamily="18" charset="0"/>
                <a:cs typeface="Times New Roman" panose="02020603050405020304" pitchFamily="18" charset="0"/>
              </a:rPr>
              <a:t>or a date in the  future for your page to be published. If you </a:t>
            </a:r>
          </a:p>
          <a:p>
            <a:pPr algn="l"/>
            <a:r>
              <a:rPr lang="en-US" dirty="0">
                <a:solidFill>
                  <a:srgbClr val="36344D"/>
                </a:solidFill>
                <a:effectLst/>
                <a:latin typeface="Times New Roman" panose="02020603050405020304" pitchFamily="18" charset="0"/>
                <a:cs typeface="Times New Roman" panose="02020603050405020304" pitchFamily="18" charset="0"/>
              </a:rPr>
              <a:t>want to schedule your page to be published in the future, click </a:t>
            </a:r>
          </a:p>
          <a:p>
            <a:pPr algn="l"/>
            <a:r>
              <a:rPr lang="en-US" dirty="0">
                <a:solidFill>
                  <a:srgbClr val="36344D"/>
                </a:solidFill>
                <a:effectLst/>
                <a:latin typeface="Times New Roman" panose="02020603050405020304" pitchFamily="18" charset="0"/>
                <a:cs typeface="Times New Roman" panose="02020603050405020304" pitchFamily="18" charset="0"/>
              </a:rPr>
              <a:t>on Immediately, which opens a calendar where you can select </a:t>
            </a:r>
          </a:p>
          <a:p>
            <a:pPr algn="l"/>
            <a:r>
              <a:rPr lang="en-US" dirty="0">
                <a:solidFill>
                  <a:srgbClr val="36344D"/>
                </a:solidFill>
                <a:effectLst/>
                <a:latin typeface="Times New Roman" panose="02020603050405020304" pitchFamily="18" charset="0"/>
                <a:cs typeface="Times New Roman" panose="02020603050405020304" pitchFamily="18" charset="0"/>
              </a:rPr>
              <a:t>the publishing date. Your WordPress website will then automatically</a:t>
            </a:r>
          </a:p>
          <a:p>
            <a:pPr algn="l"/>
            <a:r>
              <a:rPr lang="en-US" dirty="0">
                <a:solidFill>
                  <a:srgbClr val="36344D"/>
                </a:solidFill>
                <a:effectLst/>
                <a:latin typeface="Times New Roman" panose="02020603050405020304" pitchFamily="18" charset="0"/>
                <a:cs typeface="Times New Roman" panose="02020603050405020304" pitchFamily="18" charset="0"/>
              </a:rPr>
              <a:t>post the page at the scheduled time. </a:t>
            </a:r>
            <a:r>
              <a:rPr lang="en-US" dirty="0">
                <a:solidFill>
                  <a:srgbClr val="36344D"/>
                </a:solidFill>
                <a:latin typeface="Times New Roman" panose="02020603050405020304" pitchFamily="18" charset="0"/>
                <a:cs typeface="Times New Roman" panose="02020603050405020304" pitchFamily="18" charset="0"/>
              </a:rPr>
              <a:t>Y</a:t>
            </a:r>
            <a:r>
              <a:rPr lang="en-US" dirty="0">
                <a:solidFill>
                  <a:srgbClr val="36344D"/>
                </a:solidFill>
                <a:effectLst/>
                <a:latin typeface="Times New Roman" panose="02020603050405020304" pitchFamily="18" charset="0"/>
                <a:cs typeface="Times New Roman" panose="02020603050405020304" pitchFamily="18" charset="0"/>
              </a:rPr>
              <a:t>ou can use the time and </a:t>
            </a:r>
          </a:p>
          <a:p>
            <a:pPr algn="l"/>
            <a:r>
              <a:rPr lang="en-US" dirty="0">
                <a:solidFill>
                  <a:srgbClr val="36344D"/>
                </a:solidFill>
                <a:effectLst/>
                <a:latin typeface="Times New Roman" panose="02020603050405020304" pitchFamily="18" charset="0"/>
                <a:cs typeface="Times New Roman" panose="02020603050405020304" pitchFamily="18" charset="0"/>
              </a:rPr>
              <a:t>date picker to choose your preferred publication time.</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If you want your page to publish immediately, </a:t>
            </a:r>
          </a:p>
          <a:p>
            <a:pPr algn="l"/>
            <a:r>
              <a:rPr lang="en-US" dirty="0">
                <a:solidFill>
                  <a:srgbClr val="36344D"/>
                </a:solidFill>
                <a:effectLst/>
                <a:latin typeface="Times New Roman" panose="02020603050405020304" pitchFamily="18" charset="0"/>
                <a:cs typeface="Times New Roman" panose="02020603050405020304" pitchFamily="18" charset="0"/>
              </a:rPr>
              <a:t>then leave this setting to Immediately. </a:t>
            </a:r>
          </a:p>
          <a:p>
            <a:pPr algn="l"/>
            <a:r>
              <a:rPr lang="en-US" dirty="0">
                <a:solidFill>
                  <a:srgbClr val="36344D"/>
                </a:solidFill>
                <a:effectLst/>
                <a:latin typeface="Times New Roman" panose="02020603050405020304" pitchFamily="18" charset="0"/>
                <a:cs typeface="Times New Roman" panose="02020603050405020304" pitchFamily="18" charset="0"/>
              </a:rPr>
              <a:t>This means when you hit the blue Publish button at the top of the</a:t>
            </a:r>
          </a:p>
          <a:p>
            <a:pPr algn="l"/>
            <a:r>
              <a:rPr lang="en-US" dirty="0">
                <a:solidFill>
                  <a:srgbClr val="36344D"/>
                </a:solidFill>
                <a:effectLst/>
                <a:latin typeface="Times New Roman" panose="02020603050405020304" pitchFamily="18" charset="0"/>
                <a:cs typeface="Times New Roman" panose="02020603050405020304" pitchFamily="18" charset="0"/>
              </a:rPr>
              <a:t> screen, your page will </a:t>
            </a:r>
            <a:r>
              <a:rPr lang="en-US" i="1" dirty="0">
                <a:solidFill>
                  <a:srgbClr val="36344D"/>
                </a:solidFill>
                <a:effectLst/>
                <a:latin typeface="Times New Roman" panose="02020603050405020304" pitchFamily="18" charset="0"/>
                <a:cs typeface="Times New Roman" panose="02020603050405020304" pitchFamily="18" charset="0"/>
              </a:rPr>
              <a:t>immediately</a:t>
            </a:r>
            <a:r>
              <a:rPr lang="en-US" dirty="0">
                <a:solidFill>
                  <a:srgbClr val="36344D"/>
                </a:solidFill>
                <a:effectLst/>
                <a:latin typeface="Times New Roman" panose="02020603050405020304" pitchFamily="18" charset="0"/>
                <a:cs typeface="Times New Roman" panose="02020603050405020304" pitchFamily="18" charset="0"/>
              </a:rPr>
              <a:t> go live.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63C4E881-74FC-3829-DCA4-FD267228D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85" y="886126"/>
            <a:ext cx="3296272" cy="5731253"/>
          </a:xfrm>
          <a:prstGeom prst="rect">
            <a:avLst/>
          </a:prstGeom>
        </p:spPr>
      </p:pic>
      <p:sp>
        <p:nvSpPr>
          <p:cNvPr id="5" name="Footer Placeholder 4">
            <a:extLst>
              <a:ext uri="{FF2B5EF4-FFF2-40B4-BE49-F238E27FC236}">
                <a16:creationId xmlns:a16="http://schemas.microsoft.com/office/drawing/2014/main" id="{E21AAEC3-E3B3-A6B6-FF4E-8B1AF1DFE4D5}"/>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FEA8E57-28F3-683E-E6F7-0AA7DD5AD5BB}"/>
              </a:ext>
            </a:extLst>
          </p:cNvPr>
          <p:cNvSpPr>
            <a:spLocks noGrp="1"/>
          </p:cNvSpPr>
          <p:nvPr>
            <p:ph type="sldNum" sz="quarter" idx="12"/>
          </p:nvPr>
        </p:nvSpPr>
        <p:spPr/>
        <p:txBody>
          <a:bodyPr/>
          <a:lstStyle/>
          <a:p>
            <a:fld id="{0FD323F0-2125-4505-822B-C2047871690B}" type="slidenum">
              <a:rPr lang="en-US" smtClean="0"/>
              <a:t>181</a:t>
            </a:fld>
            <a:endParaRPr lang="en-US" dirty="0"/>
          </a:p>
        </p:txBody>
      </p:sp>
      <p:sp>
        <p:nvSpPr>
          <p:cNvPr id="7" name="Date Placeholder 6">
            <a:extLst>
              <a:ext uri="{FF2B5EF4-FFF2-40B4-BE49-F238E27FC236}">
                <a16:creationId xmlns:a16="http://schemas.microsoft.com/office/drawing/2014/main" id="{615D3E68-1FDB-A560-4C0D-1D2DF0C78347}"/>
              </a:ext>
            </a:extLst>
          </p:cNvPr>
          <p:cNvSpPr>
            <a:spLocks noGrp="1"/>
          </p:cNvSpPr>
          <p:nvPr>
            <p:ph type="dt" sz="half" idx="10"/>
          </p:nvPr>
        </p:nvSpPr>
        <p:spPr/>
        <p:txBody>
          <a:bodyPr/>
          <a:lstStyle/>
          <a:p>
            <a:fld id="{E3C90EBF-90B3-4AD9-88B6-574C6CCDCB0D}" type="datetime2">
              <a:rPr lang="en-US" smtClean="0"/>
              <a:t>Wednesday, August 14, 2024</a:t>
            </a:fld>
            <a:endParaRPr lang="en-US" dirty="0"/>
          </a:p>
        </p:txBody>
      </p:sp>
    </p:spTree>
    <p:extLst>
      <p:ext uri="{BB962C8B-B14F-4D97-AF65-F5344CB8AC3E}">
        <p14:creationId xmlns:p14="http://schemas.microsoft.com/office/powerpoint/2010/main" val="2322808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Other Page Settings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fontScale="92500" lnSpcReduction="20000"/>
          </a:bodyPr>
          <a:lstStyle/>
          <a:p>
            <a:pPr algn="l"/>
            <a:r>
              <a:rPr lang="en-US" b="1" dirty="0">
                <a:solidFill>
                  <a:srgbClr val="36344D"/>
                </a:solidFill>
                <a:effectLst/>
                <a:latin typeface="Times New Roman" panose="02020603050405020304" pitchFamily="18" charset="0"/>
                <a:cs typeface="Times New Roman" panose="02020603050405020304" pitchFamily="18" charset="0"/>
              </a:rPr>
              <a:t>Permalink</a:t>
            </a:r>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Permalink is short for “permanent link.” </a:t>
            </a:r>
          </a:p>
          <a:p>
            <a:pPr algn="l"/>
            <a:r>
              <a:rPr lang="en-US" dirty="0">
                <a:solidFill>
                  <a:srgbClr val="36344D"/>
                </a:solidFill>
                <a:effectLst/>
                <a:latin typeface="Times New Roman" panose="02020603050405020304" pitchFamily="18" charset="0"/>
                <a:cs typeface="Times New Roman" panose="02020603050405020304" pitchFamily="18" charset="0"/>
              </a:rPr>
              <a:t>This is the field where you can customize the </a:t>
            </a:r>
          </a:p>
          <a:p>
            <a:pPr algn="l"/>
            <a:r>
              <a:rPr lang="en-US" dirty="0">
                <a:solidFill>
                  <a:srgbClr val="36344D"/>
                </a:solidFill>
                <a:effectLst/>
                <a:latin typeface="Times New Roman" panose="02020603050405020304" pitchFamily="18" charset="0"/>
                <a:cs typeface="Times New Roman" panose="02020603050405020304" pitchFamily="18" charset="0"/>
              </a:rPr>
              <a:t>last part of the URL of your new page.</a:t>
            </a:r>
          </a:p>
          <a:p>
            <a:pPr algn="l"/>
            <a:r>
              <a:rPr lang="en-US" dirty="0">
                <a:solidFill>
                  <a:srgbClr val="36344D"/>
                </a:solidFill>
                <a:effectLst/>
                <a:latin typeface="Times New Roman" panose="02020603050405020304" pitchFamily="18" charset="0"/>
                <a:cs typeface="Times New Roman" panose="02020603050405020304" pitchFamily="18" charset="0"/>
              </a:rPr>
              <a:t>For SEO reasons, it’s a good idea to choose a </a:t>
            </a:r>
          </a:p>
          <a:p>
            <a:pPr algn="l"/>
            <a:r>
              <a:rPr lang="en-US" dirty="0">
                <a:solidFill>
                  <a:srgbClr val="36344D"/>
                </a:solidFill>
                <a:effectLst/>
                <a:latin typeface="Times New Roman" panose="02020603050405020304" pitchFamily="18" charset="0"/>
                <a:cs typeface="Times New Roman" panose="02020603050405020304" pitchFamily="18" charset="0"/>
              </a:rPr>
              <a:t>slug that matches the title of your page rather than </a:t>
            </a:r>
          </a:p>
          <a:p>
            <a:pPr algn="l"/>
            <a:r>
              <a:rPr lang="en-US" dirty="0">
                <a:solidFill>
                  <a:srgbClr val="36344D"/>
                </a:solidFill>
                <a:effectLst/>
                <a:latin typeface="Times New Roman" panose="02020603050405020304" pitchFamily="18" charset="0"/>
                <a:cs typeface="Times New Roman" panose="02020603050405020304" pitchFamily="18" charset="0"/>
              </a:rPr>
              <a:t>a random string of numbers or characters. Be sure </a:t>
            </a:r>
          </a:p>
          <a:p>
            <a:pPr algn="l"/>
            <a:r>
              <a:rPr lang="en-US" dirty="0">
                <a:solidFill>
                  <a:srgbClr val="36344D"/>
                </a:solidFill>
                <a:effectLst/>
                <a:latin typeface="Times New Roman" panose="02020603050405020304" pitchFamily="18" charset="0"/>
                <a:cs typeface="Times New Roman" panose="02020603050405020304" pitchFamily="18" charset="0"/>
              </a:rPr>
              <a:t>to select pretty permalinks in your WordPress settings.</a:t>
            </a:r>
          </a:p>
          <a:p>
            <a:pPr algn="l"/>
            <a:r>
              <a:rPr lang="en-US" dirty="0">
                <a:solidFill>
                  <a:srgbClr val="36344D"/>
                </a:solidFill>
                <a:latin typeface="Times New Roman" panose="02020603050405020304" pitchFamily="18" charset="0"/>
                <a:cs typeface="Times New Roman" panose="02020603050405020304" pitchFamily="18" charset="0"/>
              </a:rPr>
              <a:t>Each page has a unique URL, also called </a:t>
            </a:r>
            <a:r>
              <a:rPr lang="en-US" b="1" dirty="0">
                <a:solidFill>
                  <a:srgbClr val="36344D"/>
                </a:solidFill>
                <a:latin typeface="Times New Roman" panose="02020603050405020304" pitchFamily="18" charset="0"/>
                <a:cs typeface="Times New Roman" panose="02020603050405020304" pitchFamily="18" charset="0"/>
              </a:rPr>
              <a:t>permalink</a:t>
            </a:r>
          </a:p>
          <a:p>
            <a:pPr algn="l"/>
            <a:r>
              <a:rPr lang="en-US" b="1" dirty="0">
                <a:solidFill>
                  <a:srgbClr val="36344D"/>
                </a:solidFill>
                <a:latin typeface="Times New Roman" panose="02020603050405020304" pitchFamily="18" charset="0"/>
                <a:cs typeface="Times New Roman" panose="02020603050405020304" pitchFamily="18" charset="0"/>
              </a:rPr>
              <a:t>or slug</a:t>
            </a:r>
            <a:r>
              <a:rPr lang="en-US" dirty="0">
                <a:solidFill>
                  <a:srgbClr val="36344D"/>
                </a:solidFill>
                <a:latin typeface="Times New Roman" panose="02020603050405020304" pitchFamily="18" charset="0"/>
                <a:cs typeface="Times New Roman" panose="02020603050405020304" pitchFamily="18" charset="0"/>
              </a:rPr>
              <a:t>. It is the address on which the page is visited</a:t>
            </a:r>
          </a:p>
          <a:p>
            <a:pPr algn="l"/>
            <a:r>
              <a:rPr lang="en-US" dirty="0">
                <a:solidFill>
                  <a:srgbClr val="36344D"/>
                </a:solidFill>
                <a:latin typeface="Times New Roman" panose="02020603050405020304" pitchFamily="18" charset="0"/>
                <a:cs typeface="Times New Roman" panose="02020603050405020304" pitchFamily="18" charset="0"/>
              </a:rPr>
              <a:t>and distinguishes it from the other pages. The page’s </a:t>
            </a:r>
          </a:p>
          <a:p>
            <a:pPr algn="l"/>
            <a:r>
              <a:rPr lang="en-US" dirty="0">
                <a:solidFill>
                  <a:srgbClr val="36344D"/>
                </a:solidFill>
                <a:latin typeface="Times New Roman" panose="02020603050405020304" pitchFamily="18" charset="0"/>
                <a:cs typeface="Times New Roman" panose="02020603050405020304" pitchFamily="18" charset="0"/>
              </a:rPr>
              <a:t>URL is created with a default name defined by the </a:t>
            </a:r>
          </a:p>
          <a:p>
            <a:pPr algn="l"/>
            <a:r>
              <a:rPr lang="en-US" dirty="0">
                <a:solidFill>
                  <a:srgbClr val="36344D"/>
                </a:solidFill>
                <a:latin typeface="Times New Roman" panose="02020603050405020304" pitchFamily="18" charset="0"/>
                <a:cs typeface="Times New Roman" panose="02020603050405020304" pitchFamily="18" charset="0"/>
              </a:rPr>
              <a:t>website’s general permalink settings, but you can customize</a:t>
            </a:r>
          </a:p>
          <a:p>
            <a:pPr algn="l"/>
            <a:r>
              <a:rPr lang="en-US" dirty="0">
                <a:solidFill>
                  <a:srgbClr val="36344D"/>
                </a:solidFill>
                <a:latin typeface="Times New Roman" panose="02020603050405020304" pitchFamily="18" charset="0"/>
                <a:cs typeface="Times New Roman" panose="02020603050405020304" pitchFamily="18" charset="0"/>
              </a:rPr>
              <a:t>the name from the section URL.</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EC6033D-F641-8797-8406-BED501456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588" y="1056902"/>
            <a:ext cx="4116729" cy="5480461"/>
          </a:xfrm>
          <a:prstGeom prst="rect">
            <a:avLst/>
          </a:prstGeom>
        </p:spPr>
      </p:pic>
      <p:sp>
        <p:nvSpPr>
          <p:cNvPr id="5" name="Footer Placeholder 4">
            <a:extLst>
              <a:ext uri="{FF2B5EF4-FFF2-40B4-BE49-F238E27FC236}">
                <a16:creationId xmlns:a16="http://schemas.microsoft.com/office/drawing/2014/main" id="{E0B35654-BC33-E647-D011-54F2EC6913F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3FEA10E-C793-B61A-04E4-7E2177E1368F}"/>
              </a:ext>
            </a:extLst>
          </p:cNvPr>
          <p:cNvSpPr>
            <a:spLocks noGrp="1"/>
          </p:cNvSpPr>
          <p:nvPr>
            <p:ph type="sldNum" sz="quarter" idx="12"/>
          </p:nvPr>
        </p:nvSpPr>
        <p:spPr/>
        <p:txBody>
          <a:bodyPr/>
          <a:lstStyle/>
          <a:p>
            <a:fld id="{0FD323F0-2125-4505-822B-C2047871690B}" type="slidenum">
              <a:rPr lang="en-US" smtClean="0"/>
              <a:t>182</a:t>
            </a:fld>
            <a:endParaRPr lang="en-US" dirty="0"/>
          </a:p>
        </p:txBody>
      </p:sp>
      <p:sp>
        <p:nvSpPr>
          <p:cNvPr id="7" name="Date Placeholder 6">
            <a:extLst>
              <a:ext uri="{FF2B5EF4-FFF2-40B4-BE49-F238E27FC236}">
                <a16:creationId xmlns:a16="http://schemas.microsoft.com/office/drawing/2014/main" id="{9BC2EA1F-E9C8-BF11-469C-240CB6284B45}"/>
              </a:ext>
            </a:extLst>
          </p:cNvPr>
          <p:cNvSpPr>
            <a:spLocks noGrp="1"/>
          </p:cNvSpPr>
          <p:nvPr>
            <p:ph type="dt" sz="half" idx="10"/>
          </p:nvPr>
        </p:nvSpPr>
        <p:spPr/>
        <p:txBody>
          <a:bodyPr/>
          <a:lstStyle/>
          <a:p>
            <a:fld id="{01AC6163-7DC6-4574-9E68-3F035FD9D8C1}" type="datetime2">
              <a:rPr lang="en-US" smtClean="0"/>
              <a:t>Wednesday, August 14, 2024</a:t>
            </a:fld>
            <a:endParaRPr lang="en-US" dirty="0"/>
          </a:p>
        </p:txBody>
      </p:sp>
    </p:spTree>
    <p:extLst>
      <p:ext uri="{BB962C8B-B14F-4D97-AF65-F5344CB8AC3E}">
        <p14:creationId xmlns:p14="http://schemas.microsoft.com/office/powerpoint/2010/main" val="23052867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Other Page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lnSpcReduction="10000"/>
          </a:bodyPr>
          <a:lstStyle/>
          <a:p>
            <a:pPr algn="l"/>
            <a:r>
              <a:rPr lang="en-US" b="1" dirty="0">
                <a:solidFill>
                  <a:srgbClr val="36344D"/>
                </a:solidFill>
                <a:effectLst/>
                <a:latin typeface="Times New Roman" panose="02020603050405020304" pitchFamily="18" charset="0"/>
                <a:cs typeface="Times New Roman" panose="02020603050405020304" pitchFamily="18" charset="0"/>
              </a:rPr>
              <a:t>Featured Image</a:t>
            </a:r>
          </a:p>
          <a:p>
            <a:pPr algn="l"/>
            <a:r>
              <a:rPr lang="en-US" dirty="0">
                <a:solidFill>
                  <a:srgbClr val="36344D"/>
                </a:solidFill>
                <a:effectLst/>
                <a:latin typeface="Times New Roman" panose="02020603050405020304" pitchFamily="18" charset="0"/>
                <a:cs typeface="Times New Roman" panose="02020603050405020304" pitchFamily="18" charset="0"/>
              </a:rPr>
              <a:t>Depending on your theme, the featured image of your page may</a:t>
            </a:r>
          </a:p>
          <a:p>
            <a:pPr algn="l"/>
            <a:r>
              <a:rPr lang="en-US" dirty="0">
                <a:solidFill>
                  <a:srgbClr val="36344D"/>
                </a:solidFill>
                <a:effectLst/>
                <a:latin typeface="Times New Roman" panose="02020603050405020304" pitchFamily="18" charset="0"/>
                <a:cs typeface="Times New Roman" panose="02020603050405020304" pitchFamily="18" charset="0"/>
              </a:rPr>
              <a:t> be used in several ways (like on your home page, for example, </a:t>
            </a:r>
          </a:p>
          <a:p>
            <a:pPr algn="l"/>
            <a:r>
              <a:rPr lang="en-US" dirty="0">
                <a:solidFill>
                  <a:srgbClr val="36344D"/>
                </a:solidFill>
                <a:effectLst/>
                <a:latin typeface="Times New Roman" panose="02020603050405020304" pitchFamily="18" charset="0"/>
                <a:cs typeface="Times New Roman" panose="02020603050405020304" pitchFamily="18" charset="0"/>
              </a:rPr>
              <a:t>in a gallery-style listing of pages). Upload an image that “describes”</a:t>
            </a:r>
          </a:p>
          <a:p>
            <a:pPr algn="l"/>
            <a:r>
              <a:rPr lang="en-US" dirty="0">
                <a:solidFill>
                  <a:srgbClr val="36344D"/>
                </a:solidFill>
                <a:effectLst/>
                <a:latin typeface="Times New Roman" panose="02020603050405020304" pitchFamily="18" charset="0"/>
                <a:cs typeface="Times New Roman" panose="02020603050405020304" pitchFamily="18" charset="0"/>
              </a:rPr>
              <a:t>your new page </a:t>
            </a:r>
            <a:r>
              <a:rPr lang="en-US" dirty="0" err="1">
                <a:solidFill>
                  <a:srgbClr val="36344D"/>
                </a:solidFill>
                <a:effectLst/>
                <a:latin typeface="Times New Roman" panose="02020603050405020304" pitchFamily="18" charset="0"/>
                <a:cs typeface="Times New Roman" panose="02020603050405020304" pitchFamily="18" charset="0"/>
              </a:rPr>
              <a:t>here.Featured</a:t>
            </a:r>
            <a:r>
              <a:rPr lang="en-US" dirty="0">
                <a:solidFill>
                  <a:srgbClr val="36344D"/>
                </a:solidFill>
                <a:effectLst/>
                <a:latin typeface="Times New Roman" panose="02020603050405020304" pitchFamily="18" charset="0"/>
                <a:cs typeface="Times New Roman" panose="02020603050405020304" pitchFamily="18" charset="0"/>
              </a:rPr>
              <a:t> images are also used by social media</a:t>
            </a:r>
          </a:p>
          <a:p>
            <a:pPr algn="l"/>
            <a:r>
              <a:rPr lang="en-US" dirty="0">
                <a:solidFill>
                  <a:srgbClr val="36344D"/>
                </a:solidFill>
                <a:effectLst/>
                <a:latin typeface="Times New Roman" panose="02020603050405020304" pitchFamily="18" charset="0"/>
                <a:cs typeface="Times New Roman" panose="02020603050405020304" pitchFamily="18" charset="0"/>
              </a:rPr>
              <a:t> platforms like Facebook and Twitter as the preview image for the</a:t>
            </a:r>
          </a:p>
          <a:p>
            <a:pPr algn="l"/>
            <a:r>
              <a:rPr lang="en-US" dirty="0">
                <a:solidFill>
                  <a:srgbClr val="36344D"/>
                </a:solidFill>
                <a:effectLst/>
                <a:latin typeface="Times New Roman" panose="02020603050405020304" pitchFamily="18" charset="0"/>
                <a:cs typeface="Times New Roman" panose="02020603050405020304" pitchFamily="18" charset="0"/>
              </a:rPr>
              <a:t> page if you share a link to your new page.</a:t>
            </a:r>
          </a:p>
          <a:p>
            <a:pPr algn="l"/>
            <a:r>
              <a:rPr lang="en-US" dirty="0">
                <a:solidFill>
                  <a:srgbClr val="36344D"/>
                </a:solidFill>
                <a:effectLst/>
                <a:latin typeface="Times New Roman" panose="02020603050405020304" pitchFamily="18" charset="0"/>
                <a:cs typeface="Times New Roman" panose="02020603050405020304" pitchFamily="18" charset="0"/>
              </a:rPr>
              <a:t>Featured images are thumbnails that visually represent the page. For example, the featured image appears when you share the page’s link on social media.</a:t>
            </a:r>
          </a:p>
          <a:p>
            <a:pPr algn="l"/>
            <a:r>
              <a:rPr lang="en-US" dirty="0">
                <a:solidFill>
                  <a:srgbClr val="36344D"/>
                </a:solidFill>
                <a:effectLst/>
                <a:latin typeface="Times New Roman" panose="02020603050405020304" pitchFamily="18" charset="0"/>
                <a:cs typeface="Times New Roman" panose="02020603050405020304" pitchFamily="18" charset="0"/>
              </a:rPr>
              <a:t>You can choose it from the section Featured image, then simply </a:t>
            </a:r>
          </a:p>
          <a:p>
            <a:pPr algn="l"/>
            <a:r>
              <a:rPr lang="en-US" dirty="0">
                <a:solidFill>
                  <a:srgbClr val="36344D"/>
                </a:solidFill>
                <a:effectLst/>
                <a:latin typeface="Times New Roman" panose="02020603050405020304" pitchFamily="18" charset="0"/>
                <a:cs typeface="Times New Roman" panose="02020603050405020304" pitchFamily="18" charset="0"/>
              </a:rPr>
              <a:t>click on the field Set featured image. A new window will pop up </a:t>
            </a:r>
          </a:p>
          <a:p>
            <a:pPr algn="l"/>
            <a:r>
              <a:rPr lang="en-US" dirty="0">
                <a:solidFill>
                  <a:srgbClr val="36344D"/>
                </a:solidFill>
                <a:effectLst/>
                <a:latin typeface="Times New Roman" panose="02020603050405020304" pitchFamily="18" charset="0"/>
                <a:cs typeface="Times New Roman" panose="02020603050405020304" pitchFamily="18" charset="0"/>
              </a:rPr>
              <a:t>where you can select one of the images in your WordPress Media</a:t>
            </a:r>
          </a:p>
          <a:p>
            <a:pPr algn="l"/>
            <a:r>
              <a:rPr lang="en-US" dirty="0">
                <a:solidFill>
                  <a:srgbClr val="36344D"/>
                </a:solidFill>
                <a:effectLst/>
                <a:latin typeface="Times New Roman" panose="02020603050405020304" pitchFamily="18" charset="0"/>
                <a:cs typeface="Times New Roman" panose="02020603050405020304" pitchFamily="18" charset="0"/>
              </a:rPr>
              <a:t>gallery or upload an image from your computer.</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6A63078-D05C-5B3A-879A-F95236D2A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697" y="155154"/>
            <a:ext cx="3734719" cy="6705600"/>
          </a:xfrm>
          <a:prstGeom prst="rect">
            <a:avLst/>
          </a:prstGeom>
        </p:spPr>
      </p:pic>
      <p:sp>
        <p:nvSpPr>
          <p:cNvPr id="5" name="Footer Placeholder 4">
            <a:extLst>
              <a:ext uri="{FF2B5EF4-FFF2-40B4-BE49-F238E27FC236}">
                <a16:creationId xmlns:a16="http://schemas.microsoft.com/office/drawing/2014/main" id="{A649F7CB-4B85-1985-DC43-3EEE658B4A1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F7043B8-211C-2427-D6CD-B6FFA7756EE6}"/>
              </a:ext>
            </a:extLst>
          </p:cNvPr>
          <p:cNvSpPr>
            <a:spLocks noGrp="1"/>
          </p:cNvSpPr>
          <p:nvPr>
            <p:ph type="sldNum" sz="quarter" idx="12"/>
          </p:nvPr>
        </p:nvSpPr>
        <p:spPr/>
        <p:txBody>
          <a:bodyPr/>
          <a:lstStyle/>
          <a:p>
            <a:fld id="{0FD323F0-2125-4505-822B-C2047871690B}" type="slidenum">
              <a:rPr lang="en-US" smtClean="0"/>
              <a:t>183</a:t>
            </a:fld>
            <a:endParaRPr lang="en-US" dirty="0"/>
          </a:p>
        </p:txBody>
      </p:sp>
      <p:sp>
        <p:nvSpPr>
          <p:cNvPr id="8" name="Date Placeholder 7">
            <a:extLst>
              <a:ext uri="{FF2B5EF4-FFF2-40B4-BE49-F238E27FC236}">
                <a16:creationId xmlns:a16="http://schemas.microsoft.com/office/drawing/2014/main" id="{F15CA639-38D8-CF14-DE9C-2009A3D6F306}"/>
              </a:ext>
            </a:extLst>
          </p:cNvPr>
          <p:cNvSpPr>
            <a:spLocks noGrp="1"/>
          </p:cNvSpPr>
          <p:nvPr>
            <p:ph type="dt" sz="half" idx="10"/>
          </p:nvPr>
        </p:nvSpPr>
        <p:spPr/>
        <p:txBody>
          <a:bodyPr/>
          <a:lstStyle/>
          <a:p>
            <a:fld id="{17C44E36-F29A-47B3-AF71-765ACC32B5D9}" type="datetime2">
              <a:rPr lang="en-US" smtClean="0"/>
              <a:t>Wednesday, August 14, 2024</a:t>
            </a:fld>
            <a:endParaRPr lang="en-US" dirty="0"/>
          </a:p>
        </p:txBody>
      </p:sp>
    </p:spTree>
    <p:extLst>
      <p:ext uri="{BB962C8B-B14F-4D97-AF65-F5344CB8AC3E}">
        <p14:creationId xmlns:p14="http://schemas.microsoft.com/office/powerpoint/2010/main" val="41274703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063805" y="247536"/>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Other Page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dirty="0">
                <a:solidFill>
                  <a:srgbClr val="36344D"/>
                </a:solidFill>
                <a:effectLst/>
                <a:latin typeface="Times New Roman" panose="02020603050405020304" pitchFamily="18" charset="0"/>
                <a:cs typeface="Times New Roman" panose="02020603050405020304" pitchFamily="18" charset="0"/>
              </a:rPr>
              <a:t>Discussion</a:t>
            </a:r>
          </a:p>
          <a:p>
            <a:pPr algn="l"/>
            <a:r>
              <a:rPr lang="en-US" dirty="0">
                <a:solidFill>
                  <a:srgbClr val="36344D"/>
                </a:solidFill>
                <a:effectLst/>
                <a:latin typeface="Times New Roman" panose="02020603050405020304" pitchFamily="18" charset="0"/>
                <a:cs typeface="Times New Roman" panose="02020603050405020304" pitchFamily="18" charset="0"/>
              </a:rPr>
              <a:t>Does the page allow comments (Discussion) ?</a:t>
            </a:r>
          </a:p>
          <a:p>
            <a:pPr algn="l"/>
            <a:r>
              <a:rPr lang="en-US" dirty="0">
                <a:solidFill>
                  <a:srgbClr val="36344D"/>
                </a:solidFill>
                <a:effectLst/>
                <a:latin typeface="Times New Roman" panose="02020603050405020304" pitchFamily="18" charset="0"/>
                <a:cs typeface="Times New Roman" panose="02020603050405020304" pitchFamily="18" charset="0"/>
              </a:rPr>
              <a:t>If you’d like to allow comments on your new page, you can </a:t>
            </a:r>
          </a:p>
          <a:p>
            <a:pPr algn="l"/>
            <a:r>
              <a:rPr lang="en-US" dirty="0">
                <a:solidFill>
                  <a:srgbClr val="36344D"/>
                </a:solidFill>
                <a:effectLst/>
                <a:latin typeface="Times New Roman" panose="02020603050405020304" pitchFamily="18" charset="0"/>
                <a:cs typeface="Times New Roman" panose="02020603050405020304" pitchFamily="18" charset="0"/>
              </a:rPr>
              <a:t>enable them here. Otherwise, leave this setting turned off.</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Comments are a great way to engage your audience, as they can </a:t>
            </a:r>
          </a:p>
          <a:p>
            <a:pPr algn="l"/>
            <a:r>
              <a:rPr lang="en-US" dirty="0">
                <a:solidFill>
                  <a:srgbClr val="36344D"/>
                </a:solidFill>
                <a:effectLst/>
                <a:latin typeface="Times New Roman" panose="02020603050405020304" pitchFamily="18" charset="0"/>
                <a:cs typeface="Times New Roman" panose="02020603050405020304" pitchFamily="18" charset="0"/>
              </a:rPr>
              <a:t>lead to interesting discussions urging visitors to revisit the page </a:t>
            </a:r>
          </a:p>
          <a:p>
            <a:pPr algn="l"/>
            <a:r>
              <a:rPr lang="en-US" dirty="0">
                <a:solidFill>
                  <a:srgbClr val="36344D"/>
                </a:solidFill>
                <a:effectLst/>
                <a:latin typeface="Times New Roman" panose="02020603050405020304" pitchFamily="18" charset="0"/>
                <a:cs typeface="Times New Roman" panose="02020603050405020304" pitchFamily="18" charset="0"/>
              </a:rPr>
              <a:t>more than once. You can easily enable comments on the new page from the Discussion section by checking the box for Allow comments.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E5651B3-F0A8-BA03-5F6B-A891384E2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055" y="240620"/>
            <a:ext cx="3459297" cy="6858000"/>
          </a:xfrm>
          <a:prstGeom prst="rect">
            <a:avLst/>
          </a:prstGeom>
        </p:spPr>
      </p:pic>
      <p:sp>
        <p:nvSpPr>
          <p:cNvPr id="5" name="Footer Placeholder 4">
            <a:extLst>
              <a:ext uri="{FF2B5EF4-FFF2-40B4-BE49-F238E27FC236}">
                <a16:creationId xmlns:a16="http://schemas.microsoft.com/office/drawing/2014/main" id="{A8A41AD7-94DF-6BF7-0E57-A91D8BE318C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EAF9DCF8-5F58-B83A-CB49-5B1654528ADD}"/>
              </a:ext>
            </a:extLst>
          </p:cNvPr>
          <p:cNvSpPr>
            <a:spLocks noGrp="1"/>
          </p:cNvSpPr>
          <p:nvPr>
            <p:ph type="sldNum" sz="quarter" idx="12"/>
          </p:nvPr>
        </p:nvSpPr>
        <p:spPr/>
        <p:txBody>
          <a:bodyPr/>
          <a:lstStyle/>
          <a:p>
            <a:fld id="{0FD323F0-2125-4505-822B-C2047871690B}" type="slidenum">
              <a:rPr lang="en-US" smtClean="0"/>
              <a:t>184</a:t>
            </a:fld>
            <a:endParaRPr lang="en-US" dirty="0"/>
          </a:p>
        </p:txBody>
      </p:sp>
      <p:sp>
        <p:nvSpPr>
          <p:cNvPr id="8" name="Date Placeholder 7">
            <a:extLst>
              <a:ext uri="{FF2B5EF4-FFF2-40B4-BE49-F238E27FC236}">
                <a16:creationId xmlns:a16="http://schemas.microsoft.com/office/drawing/2014/main" id="{E5B53F51-8FF8-8E5F-A090-F6A07C8529F8}"/>
              </a:ext>
            </a:extLst>
          </p:cNvPr>
          <p:cNvSpPr>
            <a:spLocks noGrp="1"/>
          </p:cNvSpPr>
          <p:nvPr>
            <p:ph type="dt" sz="half" idx="10"/>
          </p:nvPr>
        </p:nvSpPr>
        <p:spPr/>
        <p:txBody>
          <a:bodyPr/>
          <a:lstStyle/>
          <a:p>
            <a:fld id="{61777824-4736-47E3-ADC0-5D425614AC93}" type="datetime2">
              <a:rPr lang="en-US" smtClean="0"/>
              <a:t>Wednesday, August 14, 2024</a:t>
            </a:fld>
            <a:endParaRPr lang="en-US" dirty="0"/>
          </a:p>
        </p:txBody>
      </p:sp>
    </p:spTree>
    <p:extLst>
      <p:ext uri="{BB962C8B-B14F-4D97-AF65-F5344CB8AC3E}">
        <p14:creationId xmlns:p14="http://schemas.microsoft.com/office/powerpoint/2010/main" val="8264672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Page Attributes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lnSpcReduction="10000"/>
          </a:bodyPr>
          <a:lstStyle/>
          <a:p>
            <a:pPr algn="l"/>
            <a:r>
              <a:rPr lang="en-US" dirty="0">
                <a:solidFill>
                  <a:srgbClr val="36344D"/>
                </a:solidFill>
                <a:effectLst/>
                <a:latin typeface="Times New Roman" panose="02020603050405020304" pitchFamily="18" charset="0"/>
                <a:cs typeface="Times New Roman" panose="02020603050405020304" pitchFamily="18" charset="0"/>
              </a:rPr>
              <a:t>The </a:t>
            </a:r>
            <a:r>
              <a:rPr lang="en-US" b="1" dirty="0">
                <a:solidFill>
                  <a:srgbClr val="36344D"/>
                </a:solidFill>
                <a:effectLst/>
                <a:latin typeface="Times New Roman" panose="02020603050405020304" pitchFamily="18" charset="0"/>
                <a:cs typeface="Times New Roman" panose="02020603050405020304" pitchFamily="18" charset="0"/>
              </a:rPr>
              <a:t>Page Attributes </a:t>
            </a:r>
            <a:r>
              <a:rPr lang="en-US" dirty="0">
                <a:solidFill>
                  <a:srgbClr val="36344D"/>
                </a:solidFill>
                <a:effectLst/>
                <a:latin typeface="Times New Roman" panose="02020603050405020304" pitchFamily="18" charset="0"/>
                <a:cs typeface="Times New Roman" panose="02020603050405020304" pitchFamily="18" charset="0"/>
              </a:rPr>
              <a:t>section applies a parent page and template </a:t>
            </a:r>
          </a:p>
          <a:p>
            <a:pPr algn="l"/>
            <a:r>
              <a:rPr lang="en-US" dirty="0">
                <a:solidFill>
                  <a:srgbClr val="36344D"/>
                </a:solidFill>
                <a:effectLst/>
                <a:latin typeface="Times New Roman" panose="02020603050405020304" pitchFamily="18" charset="0"/>
                <a:cs typeface="Times New Roman" panose="02020603050405020304" pitchFamily="18" charset="0"/>
              </a:rPr>
              <a:t>to your new page. </a:t>
            </a:r>
          </a:p>
          <a:p>
            <a:pPr marL="342900" indent="-342900" algn="l">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For the </a:t>
            </a:r>
            <a:r>
              <a:rPr lang="en-US" i="1" dirty="0">
                <a:solidFill>
                  <a:srgbClr val="36344D"/>
                </a:solidFill>
                <a:effectLst/>
                <a:latin typeface="Times New Roman" panose="02020603050405020304" pitchFamily="18" charset="0"/>
                <a:cs typeface="Times New Roman" panose="02020603050405020304" pitchFamily="18" charset="0"/>
              </a:rPr>
              <a:t>Parent</a:t>
            </a:r>
            <a:r>
              <a:rPr lang="en-US" dirty="0">
                <a:solidFill>
                  <a:srgbClr val="36344D"/>
                </a:solidFill>
                <a:effectLst/>
                <a:latin typeface="Times New Roman" panose="02020603050405020304" pitchFamily="18" charset="0"/>
                <a:cs typeface="Times New Roman" panose="02020603050405020304" pitchFamily="18" charset="0"/>
              </a:rPr>
              <a:t> section, you can arrange your pages into page </a:t>
            </a:r>
          </a:p>
          <a:p>
            <a:pPr algn="l"/>
            <a:r>
              <a:rPr lang="en-US" dirty="0">
                <a:solidFill>
                  <a:srgbClr val="36344D"/>
                </a:solidFill>
                <a:effectLst/>
                <a:latin typeface="Times New Roman" panose="02020603050405020304" pitchFamily="18" charset="0"/>
                <a:cs typeface="Times New Roman" panose="02020603050405020304" pitchFamily="18" charset="0"/>
              </a:rPr>
              <a:t>hierarchies. For example, you could create this new page with </a:t>
            </a:r>
          </a:p>
          <a:p>
            <a:pPr algn="l"/>
            <a:r>
              <a:rPr lang="en-US" dirty="0">
                <a:solidFill>
                  <a:srgbClr val="36344D"/>
                </a:solidFill>
                <a:effectLst/>
                <a:latin typeface="Times New Roman" panose="02020603050405020304" pitchFamily="18" charset="0"/>
                <a:cs typeface="Times New Roman" panose="02020603050405020304" pitchFamily="18" charset="0"/>
              </a:rPr>
              <a:t>additional pages under it. Or you could place your new page as a </a:t>
            </a:r>
          </a:p>
          <a:p>
            <a:pPr algn="l"/>
            <a:r>
              <a:rPr lang="en-US" dirty="0">
                <a:solidFill>
                  <a:srgbClr val="36344D"/>
                </a:solidFill>
                <a:effectLst/>
                <a:latin typeface="Times New Roman" panose="02020603050405020304" pitchFamily="18" charset="0"/>
                <a:cs typeface="Times New Roman" panose="02020603050405020304" pitchFamily="18" charset="0"/>
              </a:rPr>
              <a:t>child page beneath an existing page. Under the </a:t>
            </a:r>
            <a:r>
              <a:rPr lang="en-US" b="1" dirty="0">
                <a:solidFill>
                  <a:srgbClr val="36344D"/>
                </a:solidFill>
                <a:effectLst/>
                <a:latin typeface="Times New Roman" panose="02020603050405020304" pitchFamily="18" charset="0"/>
                <a:cs typeface="Times New Roman" panose="02020603050405020304" pitchFamily="18" charset="0"/>
              </a:rPr>
              <a:t>Parent page</a:t>
            </a:r>
            <a:r>
              <a:rPr lang="en-US" dirty="0">
                <a:solidFill>
                  <a:srgbClr val="36344D"/>
                </a:solidFill>
                <a:effectLst/>
                <a:latin typeface="Times New Roman" panose="02020603050405020304" pitchFamily="18" charset="0"/>
                <a:cs typeface="Times New Roman" panose="02020603050405020304" pitchFamily="18" charset="0"/>
              </a:rPr>
              <a:t>, click</a:t>
            </a:r>
          </a:p>
          <a:p>
            <a:pPr algn="l"/>
            <a:r>
              <a:rPr lang="en-US" dirty="0">
                <a:solidFill>
                  <a:srgbClr val="36344D"/>
                </a:solidFill>
                <a:effectLst/>
                <a:latin typeface="Times New Roman" panose="02020603050405020304" pitchFamily="18" charset="0"/>
                <a:cs typeface="Times New Roman" panose="02020603050405020304" pitchFamily="18" charset="0"/>
              </a:rPr>
              <a:t>on the drop-down menu showing all published pages on your website that you can set as a parent page to the new page.</a:t>
            </a:r>
          </a:p>
          <a:p>
            <a:pPr marL="342900" indent="-342900" algn="l">
              <a:buFont typeface="Wingdings" panose="05000000000000000000" pitchFamily="2" charset="2"/>
              <a:buChar char="q"/>
            </a:pPr>
            <a:r>
              <a:rPr lang="en-US" i="1" dirty="0">
                <a:solidFill>
                  <a:srgbClr val="36344D"/>
                </a:solidFill>
                <a:effectLst/>
                <a:latin typeface="Times New Roman" panose="02020603050405020304" pitchFamily="18" charset="0"/>
                <a:cs typeface="Times New Roman" panose="02020603050405020304" pitchFamily="18" charset="0"/>
              </a:rPr>
              <a:t>Template</a:t>
            </a:r>
            <a:r>
              <a:rPr lang="en-US" dirty="0">
                <a:solidFill>
                  <a:srgbClr val="36344D"/>
                </a:solidFill>
                <a:effectLst/>
                <a:latin typeface="Times New Roman" panose="02020603050405020304" pitchFamily="18" charset="0"/>
                <a:cs typeface="Times New Roman" panose="02020603050405020304" pitchFamily="18" charset="0"/>
              </a:rPr>
              <a:t> – Some WordPress themes have custom page templates,</a:t>
            </a:r>
          </a:p>
          <a:p>
            <a:pPr algn="l"/>
            <a:r>
              <a:rPr lang="en-US" dirty="0">
                <a:solidFill>
                  <a:srgbClr val="36344D"/>
                </a:solidFill>
                <a:effectLst/>
                <a:latin typeface="Times New Roman" panose="02020603050405020304" pitchFamily="18" charset="0"/>
                <a:cs typeface="Times New Roman" panose="02020603050405020304" pitchFamily="18" charset="0"/>
              </a:rPr>
              <a:t>so the next Template section allows you to apply a template to your new page.</a:t>
            </a:r>
          </a:p>
          <a:p>
            <a:pPr marL="342900" indent="-342900" algn="l">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The </a:t>
            </a:r>
            <a:r>
              <a:rPr lang="en-US" i="1" dirty="0">
                <a:solidFill>
                  <a:srgbClr val="36344D"/>
                </a:solidFill>
                <a:effectLst/>
                <a:latin typeface="Times New Roman" panose="02020603050405020304" pitchFamily="18" charset="0"/>
                <a:cs typeface="Times New Roman" panose="02020603050405020304" pitchFamily="18" charset="0"/>
              </a:rPr>
              <a:t>Order</a:t>
            </a:r>
            <a:r>
              <a:rPr lang="en-US" dirty="0">
                <a:solidFill>
                  <a:srgbClr val="36344D"/>
                </a:solidFill>
                <a:effectLst/>
                <a:latin typeface="Times New Roman" panose="02020603050405020304" pitchFamily="18" charset="0"/>
                <a:cs typeface="Times New Roman" panose="02020603050405020304" pitchFamily="18" charset="0"/>
              </a:rPr>
              <a:t> box allows you to order your page numerically. Pages</a:t>
            </a:r>
          </a:p>
          <a:p>
            <a:pPr algn="l"/>
            <a:r>
              <a:rPr lang="en-US" dirty="0">
                <a:solidFill>
                  <a:srgbClr val="36344D"/>
                </a:solidFill>
                <a:effectLst/>
                <a:latin typeface="Times New Roman" panose="02020603050405020304" pitchFamily="18" charset="0"/>
                <a:cs typeface="Times New Roman" panose="02020603050405020304" pitchFamily="18" charset="0"/>
              </a:rPr>
              <a:t>are usually ordered alphabetically, but you can choose your own order by entering a number in this field.</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A748B8D-D63D-F303-A1C0-4CB41A5E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716" y="152400"/>
            <a:ext cx="2817341" cy="6858000"/>
          </a:xfrm>
          <a:prstGeom prst="rect">
            <a:avLst/>
          </a:prstGeom>
        </p:spPr>
      </p:pic>
      <p:sp>
        <p:nvSpPr>
          <p:cNvPr id="5" name="Footer Placeholder 4">
            <a:extLst>
              <a:ext uri="{FF2B5EF4-FFF2-40B4-BE49-F238E27FC236}">
                <a16:creationId xmlns:a16="http://schemas.microsoft.com/office/drawing/2014/main" id="{DAC39877-F3DB-DE5D-F4C9-1ADC860F7A0A}"/>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4C151BE4-D838-D3D2-0F79-81AC80791048}"/>
              </a:ext>
            </a:extLst>
          </p:cNvPr>
          <p:cNvSpPr>
            <a:spLocks noGrp="1"/>
          </p:cNvSpPr>
          <p:nvPr>
            <p:ph type="sldNum" sz="quarter" idx="12"/>
          </p:nvPr>
        </p:nvSpPr>
        <p:spPr/>
        <p:txBody>
          <a:bodyPr/>
          <a:lstStyle/>
          <a:p>
            <a:fld id="{0FD323F0-2125-4505-822B-C2047871690B}" type="slidenum">
              <a:rPr lang="en-US" smtClean="0"/>
              <a:t>185</a:t>
            </a:fld>
            <a:endParaRPr lang="en-US" dirty="0"/>
          </a:p>
        </p:txBody>
      </p:sp>
      <p:sp>
        <p:nvSpPr>
          <p:cNvPr id="8" name="Date Placeholder 7">
            <a:extLst>
              <a:ext uri="{FF2B5EF4-FFF2-40B4-BE49-F238E27FC236}">
                <a16:creationId xmlns:a16="http://schemas.microsoft.com/office/drawing/2014/main" id="{498164E1-8E1B-C682-B7E4-397636EF5A20}"/>
              </a:ext>
            </a:extLst>
          </p:cNvPr>
          <p:cNvSpPr>
            <a:spLocks noGrp="1"/>
          </p:cNvSpPr>
          <p:nvPr>
            <p:ph type="dt" sz="half" idx="10"/>
          </p:nvPr>
        </p:nvSpPr>
        <p:spPr/>
        <p:txBody>
          <a:bodyPr/>
          <a:lstStyle/>
          <a:p>
            <a:fld id="{9AF50696-FF2E-4D86-970A-A09008C4808B}" type="datetime2">
              <a:rPr lang="en-US" smtClean="0"/>
              <a:t>Wednesday, August 14, 2024</a:t>
            </a:fld>
            <a:endParaRPr lang="en-US" dirty="0"/>
          </a:p>
        </p:txBody>
      </p:sp>
    </p:spTree>
    <p:extLst>
      <p:ext uri="{BB962C8B-B14F-4D97-AF65-F5344CB8AC3E}">
        <p14:creationId xmlns:p14="http://schemas.microsoft.com/office/powerpoint/2010/main" val="216109763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preview a new page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Before publishing the page, you may want to preview how it appears live on your website. Regardless of the chosen editor, you can do that by using the </a:t>
            </a:r>
            <a:r>
              <a:rPr lang="en-US" b="1" dirty="0">
                <a:solidFill>
                  <a:srgbClr val="36344D"/>
                </a:solidFill>
                <a:effectLst/>
                <a:latin typeface="Times New Roman" panose="02020603050405020304" pitchFamily="18" charset="0"/>
                <a:cs typeface="Times New Roman" panose="02020603050405020304" pitchFamily="18" charset="0"/>
              </a:rPr>
              <a:t>Preview</a:t>
            </a:r>
            <a:r>
              <a:rPr lang="en-US" dirty="0">
                <a:solidFill>
                  <a:srgbClr val="36344D"/>
                </a:solidFill>
                <a:effectLst/>
                <a:latin typeface="Times New Roman" panose="02020603050405020304" pitchFamily="18" charset="0"/>
                <a:cs typeface="Times New Roman" panose="02020603050405020304" pitchFamily="18" charset="0"/>
              </a:rPr>
              <a:t> button in the top right corner. By clicking on it, the page loads, showing how the content appears for visitors</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3A7C96D-B461-8D07-5B96-84FC49FFC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80149"/>
            <a:ext cx="11663550" cy="2794000"/>
          </a:xfrm>
          <a:prstGeom prst="rect">
            <a:avLst/>
          </a:prstGeom>
        </p:spPr>
      </p:pic>
      <p:sp>
        <p:nvSpPr>
          <p:cNvPr id="5" name="Footer Placeholder 4">
            <a:extLst>
              <a:ext uri="{FF2B5EF4-FFF2-40B4-BE49-F238E27FC236}">
                <a16:creationId xmlns:a16="http://schemas.microsoft.com/office/drawing/2014/main" id="{6002F88F-8658-30FE-F60C-63C985BB7C6E}"/>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9BA13660-5507-F5DA-8384-3D1EA3A8BFEE}"/>
              </a:ext>
            </a:extLst>
          </p:cNvPr>
          <p:cNvSpPr>
            <a:spLocks noGrp="1"/>
          </p:cNvSpPr>
          <p:nvPr>
            <p:ph type="sldNum" sz="quarter" idx="12"/>
          </p:nvPr>
        </p:nvSpPr>
        <p:spPr/>
        <p:txBody>
          <a:bodyPr/>
          <a:lstStyle/>
          <a:p>
            <a:fld id="{0FD323F0-2125-4505-822B-C2047871690B}" type="slidenum">
              <a:rPr lang="en-US" smtClean="0"/>
              <a:t>186</a:t>
            </a:fld>
            <a:endParaRPr lang="en-US" dirty="0"/>
          </a:p>
        </p:txBody>
      </p:sp>
      <p:sp>
        <p:nvSpPr>
          <p:cNvPr id="8" name="Date Placeholder 7">
            <a:extLst>
              <a:ext uri="{FF2B5EF4-FFF2-40B4-BE49-F238E27FC236}">
                <a16:creationId xmlns:a16="http://schemas.microsoft.com/office/drawing/2014/main" id="{F8A247C2-2A4E-133C-A27A-FB6EB2A66B0F}"/>
              </a:ext>
            </a:extLst>
          </p:cNvPr>
          <p:cNvSpPr>
            <a:spLocks noGrp="1"/>
          </p:cNvSpPr>
          <p:nvPr>
            <p:ph type="dt" sz="half" idx="10"/>
          </p:nvPr>
        </p:nvSpPr>
        <p:spPr/>
        <p:txBody>
          <a:bodyPr/>
          <a:lstStyle/>
          <a:p>
            <a:fld id="{F0C040A2-5818-43CB-B5A4-A1EB06784DE1}" type="datetime2">
              <a:rPr lang="en-US" smtClean="0"/>
              <a:t>Wednesday, August 14, 2024</a:t>
            </a:fld>
            <a:endParaRPr lang="en-US" dirty="0"/>
          </a:p>
        </p:txBody>
      </p:sp>
    </p:spTree>
    <p:extLst>
      <p:ext uri="{BB962C8B-B14F-4D97-AF65-F5344CB8AC3E}">
        <p14:creationId xmlns:p14="http://schemas.microsoft.com/office/powerpoint/2010/main" val="40755588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save a draft of a Page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The page is not finished yet, and you need to leave it for the moment, but you don’t want to lose the new edits. That is not a problem in WordPress since you can save the progress anytime. When you go back to editing the page, you will pick up from where you left off.</a:t>
            </a:r>
          </a:p>
          <a:p>
            <a:pPr algn="l"/>
            <a:r>
              <a:rPr lang="en-US" dirty="0">
                <a:solidFill>
                  <a:srgbClr val="36344D"/>
                </a:solidFill>
                <a:effectLst/>
                <a:latin typeface="Times New Roman" panose="02020603050405020304" pitchFamily="18" charset="0"/>
                <a:cs typeface="Times New Roman" panose="02020603050405020304" pitchFamily="18" charset="0"/>
              </a:rPr>
              <a:t>Simply click on the </a:t>
            </a:r>
            <a:r>
              <a:rPr lang="en-US" b="1" dirty="0">
                <a:solidFill>
                  <a:srgbClr val="36344D"/>
                </a:solidFill>
                <a:effectLst/>
                <a:latin typeface="Times New Roman" panose="02020603050405020304" pitchFamily="18" charset="0"/>
                <a:cs typeface="Times New Roman" panose="02020603050405020304" pitchFamily="18" charset="0"/>
              </a:rPr>
              <a:t>Save draft </a:t>
            </a:r>
            <a:r>
              <a:rPr lang="en-US" dirty="0">
                <a:solidFill>
                  <a:srgbClr val="36344D"/>
                </a:solidFill>
                <a:effectLst/>
                <a:latin typeface="Times New Roman" panose="02020603050405020304" pitchFamily="18" charset="0"/>
                <a:cs typeface="Times New Roman" panose="02020603050405020304" pitchFamily="18" charset="0"/>
              </a:rPr>
              <a:t>button, and WordPress will save your new changes.</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F5287AC-2C6F-0058-1408-7282ACE7A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60554"/>
            <a:ext cx="11767851" cy="3162300"/>
          </a:xfrm>
          <a:prstGeom prst="rect">
            <a:avLst/>
          </a:prstGeom>
        </p:spPr>
      </p:pic>
      <p:sp>
        <p:nvSpPr>
          <p:cNvPr id="5" name="Footer Placeholder 4">
            <a:extLst>
              <a:ext uri="{FF2B5EF4-FFF2-40B4-BE49-F238E27FC236}">
                <a16:creationId xmlns:a16="http://schemas.microsoft.com/office/drawing/2014/main" id="{07406F88-C80A-7312-3044-AD7B8E4C0D0E}"/>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C492D707-5D5A-BC41-2E22-61C4D37A19B2}"/>
              </a:ext>
            </a:extLst>
          </p:cNvPr>
          <p:cNvSpPr>
            <a:spLocks noGrp="1"/>
          </p:cNvSpPr>
          <p:nvPr>
            <p:ph type="sldNum" sz="quarter" idx="12"/>
          </p:nvPr>
        </p:nvSpPr>
        <p:spPr/>
        <p:txBody>
          <a:bodyPr/>
          <a:lstStyle/>
          <a:p>
            <a:fld id="{0FD323F0-2125-4505-822B-C2047871690B}" type="slidenum">
              <a:rPr lang="en-US" smtClean="0"/>
              <a:t>187</a:t>
            </a:fld>
            <a:endParaRPr lang="en-US" dirty="0"/>
          </a:p>
        </p:txBody>
      </p:sp>
      <p:sp>
        <p:nvSpPr>
          <p:cNvPr id="8" name="Date Placeholder 7">
            <a:extLst>
              <a:ext uri="{FF2B5EF4-FFF2-40B4-BE49-F238E27FC236}">
                <a16:creationId xmlns:a16="http://schemas.microsoft.com/office/drawing/2014/main" id="{1525392F-2407-4D68-9D85-EF4783E7BA7A}"/>
              </a:ext>
            </a:extLst>
          </p:cNvPr>
          <p:cNvSpPr>
            <a:spLocks noGrp="1"/>
          </p:cNvSpPr>
          <p:nvPr>
            <p:ph type="dt" sz="half" idx="10"/>
          </p:nvPr>
        </p:nvSpPr>
        <p:spPr/>
        <p:txBody>
          <a:bodyPr/>
          <a:lstStyle/>
          <a:p>
            <a:fld id="{8A68A9E3-23C2-4BFD-BBD6-81EC105F1888}" type="datetime2">
              <a:rPr lang="en-US" smtClean="0"/>
              <a:t>Wednesday, August 14, 2024</a:t>
            </a:fld>
            <a:endParaRPr lang="en-US" dirty="0"/>
          </a:p>
        </p:txBody>
      </p:sp>
    </p:spTree>
    <p:extLst>
      <p:ext uri="{BB962C8B-B14F-4D97-AF65-F5344CB8AC3E}">
        <p14:creationId xmlns:p14="http://schemas.microsoft.com/office/powerpoint/2010/main" val="2615082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delete a page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Your website will change over time, and eventually, a page might contain outdated information you no longer need. You can move the page to your WordPress trash bin. It will stay there for 30 days giving you the option to restore it should you reconsider. After 30 days the trash bin will delete the page permanently. You can delete the page from the </a:t>
            </a:r>
            <a:r>
              <a:rPr lang="en-US" b="1" dirty="0">
                <a:solidFill>
                  <a:srgbClr val="36344D"/>
                </a:solidFill>
                <a:effectLst/>
                <a:latin typeface="Times New Roman" panose="02020603050405020304" pitchFamily="18" charset="0"/>
                <a:cs typeface="Times New Roman" panose="02020603050405020304" pitchFamily="18" charset="0"/>
              </a:rPr>
              <a:t>Pages</a:t>
            </a:r>
            <a:r>
              <a:rPr lang="en-US" dirty="0">
                <a:solidFill>
                  <a:srgbClr val="36344D"/>
                </a:solidFill>
                <a:effectLst/>
                <a:latin typeface="Times New Roman" panose="02020603050405020304" pitchFamily="18" charset="0"/>
                <a:cs typeface="Times New Roman" panose="02020603050405020304" pitchFamily="18" charset="0"/>
              </a:rPr>
              <a:t> section in your WordPress dashboard. Hovering over a page will show the different actions you can perform on it. Delete the page by pressing on </a:t>
            </a:r>
            <a:r>
              <a:rPr lang="en-US" b="1" dirty="0">
                <a:solidFill>
                  <a:srgbClr val="36344D"/>
                </a:solidFill>
                <a:effectLst/>
                <a:latin typeface="Times New Roman" panose="02020603050405020304" pitchFamily="18" charset="0"/>
                <a:cs typeface="Times New Roman" panose="02020603050405020304" pitchFamily="18" charset="0"/>
              </a:rPr>
              <a:t>Trash</a:t>
            </a:r>
            <a:r>
              <a:rPr lang="en-US" dirty="0">
                <a:solidFill>
                  <a:srgbClr val="36344D"/>
                </a:solidFill>
                <a:effectLst/>
                <a:latin typeface="Times New Roman" panose="02020603050405020304" pitchFamily="18" charset="0"/>
                <a:cs typeface="Times New Roman" panose="02020603050405020304" pitchFamily="18" charset="0"/>
              </a:rPr>
              <a:t>.</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1AB2C466-D2E4-7B7C-96C6-5BAD94B8E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3" y="3276600"/>
            <a:ext cx="11900053" cy="3676650"/>
          </a:xfrm>
          <a:prstGeom prst="rect">
            <a:avLst/>
          </a:prstGeom>
        </p:spPr>
      </p:pic>
      <p:sp>
        <p:nvSpPr>
          <p:cNvPr id="5" name="Footer Placeholder 4">
            <a:extLst>
              <a:ext uri="{FF2B5EF4-FFF2-40B4-BE49-F238E27FC236}">
                <a16:creationId xmlns:a16="http://schemas.microsoft.com/office/drawing/2014/main" id="{0471E6D0-43F5-31A2-3FDE-45C26B18212D}"/>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A7A5E27-9826-201D-E870-B5C3BFE60BD4}"/>
              </a:ext>
            </a:extLst>
          </p:cNvPr>
          <p:cNvSpPr>
            <a:spLocks noGrp="1"/>
          </p:cNvSpPr>
          <p:nvPr>
            <p:ph type="sldNum" sz="quarter" idx="12"/>
          </p:nvPr>
        </p:nvSpPr>
        <p:spPr/>
        <p:txBody>
          <a:bodyPr/>
          <a:lstStyle/>
          <a:p>
            <a:fld id="{0FD323F0-2125-4505-822B-C2047871690B}" type="slidenum">
              <a:rPr lang="en-US" smtClean="0"/>
              <a:t>188</a:t>
            </a:fld>
            <a:endParaRPr lang="en-US" dirty="0"/>
          </a:p>
        </p:txBody>
      </p:sp>
      <p:sp>
        <p:nvSpPr>
          <p:cNvPr id="7" name="Date Placeholder 6">
            <a:extLst>
              <a:ext uri="{FF2B5EF4-FFF2-40B4-BE49-F238E27FC236}">
                <a16:creationId xmlns:a16="http://schemas.microsoft.com/office/drawing/2014/main" id="{8F5AD814-1925-5813-4C8A-EE762FBA8B67}"/>
              </a:ext>
            </a:extLst>
          </p:cNvPr>
          <p:cNvSpPr>
            <a:spLocks noGrp="1"/>
          </p:cNvSpPr>
          <p:nvPr>
            <p:ph type="dt" sz="half" idx="10"/>
          </p:nvPr>
        </p:nvSpPr>
        <p:spPr/>
        <p:txBody>
          <a:bodyPr/>
          <a:lstStyle/>
          <a:p>
            <a:fld id="{8B13DD38-F556-41A0-A64A-F87B0140F2E8}" type="datetime2">
              <a:rPr lang="en-US" smtClean="0"/>
              <a:t>Wednesday, August 14, 2024</a:t>
            </a:fld>
            <a:endParaRPr lang="en-US" dirty="0"/>
          </a:p>
        </p:txBody>
      </p:sp>
    </p:spTree>
    <p:extLst>
      <p:ext uri="{BB962C8B-B14F-4D97-AF65-F5344CB8AC3E}">
        <p14:creationId xmlns:p14="http://schemas.microsoft.com/office/powerpoint/2010/main" val="282687044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delete a page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Alternatively, you can delete the page from the page’s editor screen. From the Page settings section, click on the Move to trash button.</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B7F48E1-161E-22C1-C772-CD1CD03A3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08" y="2038120"/>
            <a:ext cx="11815950" cy="4341833"/>
          </a:xfrm>
          <a:prstGeom prst="rect">
            <a:avLst/>
          </a:prstGeom>
        </p:spPr>
      </p:pic>
      <p:sp>
        <p:nvSpPr>
          <p:cNvPr id="5" name="Footer Placeholder 4">
            <a:extLst>
              <a:ext uri="{FF2B5EF4-FFF2-40B4-BE49-F238E27FC236}">
                <a16:creationId xmlns:a16="http://schemas.microsoft.com/office/drawing/2014/main" id="{1D3F865E-79F4-09B1-BD9D-8D6AEB283F2A}"/>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716A4EC-C85F-0A6E-554D-0981684993C5}"/>
              </a:ext>
            </a:extLst>
          </p:cNvPr>
          <p:cNvSpPr>
            <a:spLocks noGrp="1"/>
          </p:cNvSpPr>
          <p:nvPr>
            <p:ph type="sldNum" sz="quarter" idx="12"/>
          </p:nvPr>
        </p:nvSpPr>
        <p:spPr/>
        <p:txBody>
          <a:bodyPr/>
          <a:lstStyle/>
          <a:p>
            <a:fld id="{0FD323F0-2125-4505-822B-C2047871690B}" type="slidenum">
              <a:rPr lang="en-US" smtClean="0"/>
              <a:t>189</a:t>
            </a:fld>
            <a:endParaRPr lang="en-US" dirty="0"/>
          </a:p>
        </p:txBody>
      </p:sp>
      <p:sp>
        <p:nvSpPr>
          <p:cNvPr id="8" name="Date Placeholder 7">
            <a:extLst>
              <a:ext uri="{FF2B5EF4-FFF2-40B4-BE49-F238E27FC236}">
                <a16:creationId xmlns:a16="http://schemas.microsoft.com/office/drawing/2014/main" id="{76FD2112-303E-9C90-E273-EF1DC5FA6F2E}"/>
              </a:ext>
            </a:extLst>
          </p:cNvPr>
          <p:cNvSpPr>
            <a:spLocks noGrp="1"/>
          </p:cNvSpPr>
          <p:nvPr>
            <p:ph type="dt" sz="half" idx="10"/>
          </p:nvPr>
        </p:nvSpPr>
        <p:spPr/>
        <p:txBody>
          <a:bodyPr/>
          <a:lstStyle/>
          <a:p>
            <a:fld id="{FFF42A90-006E-4BF0-95E2-16B647DB7AB6}" type="datetime2">
              <a:rPr lang="en-US" smtClean="0"/>
              <a:t>Wednesday, August 14, 2024</a:t>
            </a:fld>
            <a:endParaRPr lang="en-US" dirty="0"/>
          </a:p>
        </p:txBody>
      </p:sp>
    </p:spTree>
    <p:extLst>
      <p:ext uri="{BB962C8B-B14F-4D97-AF65-F5344CB8AC3E}">
        <p14:creationId xmlns:p14="http://schemas.microsoft.com/office/powerpoint/2010/main" val="407560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Pros and Cons of Using CMS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Cons:</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Security risks</a:t>
            </a:r>
            <a:r>
              <a:rPr lang="en-US" b="0" i="0" dirty="0">
                <a:solidFill>
                  <a:srgbClr val="36344D"/>
                </a:solidFill>
                <a:effectLst/>
                <a:latin typeface="Times New Roman" panose="02020603050405020304" pitchFamily="18" charset="0"/>
                <a:cs typeface="Times New Roman" panose="02020603050405020304" pitchFamily="18" charset="0"/>
              </a:rPr>
              <a:t> ‒ not updating extensions and templates regularly can create vulnerabilities for hackers to exploit. That’s why hackers tend to target CMS-powered websites the most.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Bare minimum SEO</a:t>
            </a:r>
            <a:r>
              <a:rPr lang="en-US" b="0" i="0" dirty="0">
                <a:solidFill>
                  <a:srgbClr val="36344D"/>
                </a:solidFill>
                <a:effectLst/>
                <a:latin typeface="Times New Roman" panose="02020603050405020304" pitchFamily="18" charset="0"/>
                <a:cs typeface="Times New Roman" panose="02020603050405020304" pitchFamily="18" charset="0"/>
              </a:rPr>
              <a:t> ‒ some CMS platforms may provide some SEO tools, but your website will still require manual search engine optimization and additional extensions to climb the SERPs.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Limited flexibility</a:t>
            </a:r>
            <a:r>
              <a:rPr lang="en-US" b="0" i="0" dirty="0">
                <a:solidFill>
                  <a:srgbClr val="36344D"/>
                </a:solidFill>
                <a:effectLst/>
                <a:latin typeface="Times New Roman" panose="02020603050405020304" pitchFamily="18" charset="0"/>
                <a:cs typeface="Times New Roman" panose="02020603050405020304" pitchFamily="18" charset="0"/>
              </a:rPr>
              <a:t> ‒ implementing specific features into some CMSs will be challenging without having technical knowledge or hiring a developer.</a:t>
            </a:r>
          </a:p>
        </p:txBody>
      </p:sp>
      <p:sp>
        <p:nvSpPr>
          <p:cNvPr id="4" name="Footer Placeholder 3">
            <a:extLst>
              <a:ext uri="{FF2B5EF4-FFF2-40B4-BE49-F238E27FC236}">
                <a16:creationId xmlns:a16="http://schemas.microsoft.com/office/drawing/2014/main" id="{282B5490-E784-004D-5B9C-80F61B6D7BAD}"/>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74356BEF-AAE2-437E-9719-A033B16EABDE}"/>
              </a:ext>
            </a:extLst>
          </p:cNvPr>
          <p:cNvSpPr>
            <a:spLocks noGrp="1"/>
          </p:cNvSpPr>
          <p:nvPr>
            <p:ph type="sldNum" sz="quarter" idx="12"/>
          </p:nvPr>
        </p:nvSpPr>
        <p:spPr/>
        <p:txBody>
          <a:bodyPr/>
          <a:lstStyle/>
          <a:p>
            <a:fld id="{0FD323F0-2125-4505-822B-C2047871690B}" type="slidenum">
              <a:rPr lang="en-US" smtClean="0"/>
              <a:t>19</a:t>
            </a:fld>
            <a:endParaRPr lang="en-US" dirty="0"/>
          </a:p>
        </p:txBody>
      </p:sp>
      <p:sp>
        <p:nvSpPr>
          <p:cNvPr id="6" name="Date Placeholder 5">
            <a:extLst>
              <a:ext uri="{FF2B5EF4-FFF2-40B4-BE49-F238E27FC236}">
                <a16:creationId xmlns:a16="http://schemas.microsoft.com/office/drawing/2014/main" id="{1D276206-4A4E-A82D-07FF-3E650FEA9EB7}"/>
              </a:ext>
            </a:extLst>
          </p:cNvPr>
          <p:cNvSpPr>
            <a:spLocks noGrp="1"/>
          </p:cNvSpPr>
          <p:nvPr>
            <p:ph type="dt" sz="half" idx="10"/>
          </p:nvPr>
        </p:nvSpPr>
        <p:spPr/>
        <p:txBody>
          <a:bodyPr/>
          <a:lstStyle/>
          <a:p>
            <a:fld id="{20FD6D63-D11C-46F1-80C6-3559E330C5B6}" type="datetime2">
              <a:rPr lang="en-US" smtClean="0"/>
              <a:t>Wednesday, August 14, 2024</a:t>
            </a:fld>
            <a:endParaRPr lang="en-US" dirty="0"/>
          </a:p>
        </p:txBody>
      </p:sp>
    </p:spTree>
    <p:extLst>
      <p:ext uri="{BB962C8B-B14F-4D97-AF65-F5344CB8AC3E}">
        <p14:creationId xmlns:p14="http://schemas.microsoft.com/office/powerpoint/2010/main" val="8898428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pages in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Hovering over one of the existing pages shows the actions you can perform on it.</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DD8A2919-215A-A82C-E135-22AD7B86D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36035"/>
            <a:ext cx="11663550" cy="5161360"/>
          </a:xfrm>
          <a:prstGeom prst="rect">
            <a:avLst/>
          </a:prstGeom>
        </p:spPr>
      </p:pic>
      <p:sp>
        <p:nvSpPr>
          <p:cNvPr id="5" name="Footer Placeholder 4">
            <a:extLst>
              <a:ext uri="{FF2B5EF4-FFF2-40B4-BE49-F238E27FC236}">
                <a16:creationId xmlns:a16="http://schemas.microsoft.com/office/drawing/2014/main" id="{B91371A1-53ED-4517-18D6-1548177FA08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A40B063-E157-9A70-5EA7-913375BCEBFA}"/>
              </a:ext>
            </a:extLst>
          </p:cNvPr>
          <p:cNvSpPr>
            <a:spLocks noGrp="1"/>
          </p:cNvSpPr>
          <p:nvPr>
            <p:ph type="sldNum" sz="quarter" idx="12"/>
          </p:nvPr>
        </p:nvSpPr>
        <p:spPr/>
        <p:txBody>
          <a:bodyPr/>
          <a:lstStyle/>
          <a:p>
            <a:fld id="{0FD323F0-2125-4505-822B-C2047871690B}" type="slidenum">
              <a:rPr lang="en-US" smtClean="0"/>
              <a:t>190</a:t>
            </a:fld>
            <a:endParaRPr lang="en-US" dirty="0"/>
          </a:p>
        </p:txBody>
      </p:sp>
      <p:sp>
        <p:nvSpPr>
          <p:cNvPr id="8" name="Date Placeholder 7">
            <a:extLst>
              <a:ext uri="{FF2B5EF4-FFF2-40B4-BE49-F238E27FC236}">
                <a16:creationId xmlns:a16="http://schemas.microsoft.com/office/drawing/2014/main" id="{01135237-5701-1B91-9D99-B5AB600D3B27}"/>
              </a:ext>
            </a:extLst>
          </p:cNvPr>
          <p:cNvSpPr>
            <a:spLocks noGrp="1"/>
          </p:cNvSpPr>
          <p:nvPr>
            <p:ph type="dt" sz="half" idx="10"/>
          </p:nvPr>
        </p:nvSpPr>
        <p:spPr/>
        <p:txBody>
          <a:bodyPr/>
          <a:lstStyle/>
          <a:p>
            <a:fld id="{271F55DF-2409-4735-AA92-5ABDF4751A96}" type="datetime2">
              <a:rPr lang="en-US" smtClean="0"/>
              <a:t>Wednesday, August 14, 2024</a:t>
            </a:fld>
            <a:endParaRPr lang="en-US" dirty="0"/>
          </a:p>
        </p:txBody>
      </p:sp>
    </p:spTree>
    <p:extLst>
      <p:ext uri="{BB962C8B-B14F-4D97-AF65-F5344CB8AC3E}">
        <p14:creationId xmlns:p14="http://schemas.microsoft.com/office/powerpoint/2010/main" val="11425861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pages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marL="342900" indent="-342900" algn="l">
              <a:buFont typeface="Wingdings" panose="05000000000000000000" pitchFamily="2" charset="2"/>
              <a:buChar char="q"/>
            </a:pPr>
            <a:r>
              <a:rPr lang="en-US" b="1" dirty="0">
                <a:solidFill>
                  <a:srgbClr val="36344D"/>
                </a:solidFill>
                <a:effectLst/>
                <a:latin typeface="Times New Roman" panose="02020603050405020304" pitchFamily="18" charset="0"/>
                <a:cs typeface="Times New Roman" panose="02020603050405020304" pitchFamily="18" charset="0"/>
              </a:rPr>
              <a:t>Edit</a:t>
            </a:r>
            <a:r>
              <a:rPr lang="en-US" dirty="0">
                <a:solidFill>
                  <a:srgbClr val="36344D"/>
                </a:solidFill>
                <a:effectLst/>
                <a:latin typeface="Times New Roman" panose="02020603050405020304" pitchFamily="18" charset="0"/>
                <a:cs typeface="Times New Roman" panose="02020603050405020304" pitchFamily="18" charset="0"/>
              </a:rPr>
              <a:t> – loads the page editor where you can modify the entire page – text, images, links, settings, etc.</a:t>
            </a:r>
          </a:p>
          <a:p>
            <a:pPr marL="342900" indent="-342900" algn="l">
              <a:buFont typeface="Wingdings" panose="05000000000000000000" pitchFamily="2" charset="2"/>
              <a:buChar char="q"/>
            </a:pPr>
            <a:r>
              <a:rPr lang="en-US" b="1" dirty="0">
                <a:solidFill>
                  <a:srgbClr val="36344D"/>
                </a:solidFill>
                <a:effectLst/>
                <a:latin typeface="Times New Roman" panose="02020603050405020304" pitchFamily="18" charset="0"/>
                <a:cs typeface="Times New Roman" panose="02020603050405020304" pitchFamily="18" charset="0"/>
              </a:rPr>
              <a:t>Quick Edit </a:t>
            </a:r>
            <a:r>
              <a:rPr lang="en-US" dirty="0">
                <a:solidFill>
                  <a:srgbClr val="36344D"/>
                </a:solidFill>
                <a:effectLst/>
                <a:latin typeface="Times New Roman" panose="02020603050405020304" pitchFamily="18" charset="0"/>
                <a:cs typeface="Times New Roman" panose="02020603050405020304" pitchFamily="18" charset="0"/>
              </a:rPr>
              <a:t>– opens a quick editor on the same screen. In this mode, you can edit only the page’s general settings – title, slug, publishing date, etc.</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B3CF144-BD7F-0F75-0213-DD279B415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95" y="2787441"/>
            <a:ext cx="11791175" cy="4070559"/>
          </a:xfrm>
          <a:prstGeom prst="rect">
            <a:avLst/>
          </a:prstGeom>
        </p:spPr>
      </p:pic>
      <p:sp>
        <p:nvSpPr>
          <p:cNvPr id="5" name="Footer Placeholder 4">
            <a:extLst>
              <a:ext uri="{FF2B5EF4-FFF2-40B4-BE49-F238E27FC236}">
                <a16:creationId xmlns:a16="http://schemas.microsoft.com/office/drawing/2014/main" id="{81919DC9-2008-5FB3-4D99-913C683B416B}"/>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1B49E0E-0F8C-60DA-9B8A-24349E0C6E29}"/>
              </a:ext>
            </a:extLst>
          </p:cNvPr>
          <p:cNvSpPr>
            <a:spLocks noGrp="1"/>
          </p:cNvSpPr>
          <p:nvPr>
            <p:ph type="sldNum" sz="quarter" idx="12"/>
          </p:nvPr>
        </p:nvSpPr>
        <p:spPr/>
        <p:txBody>
          <a:bodyPr/>
          <a:lstStyle/>
          <a:p>
            <a:fld id="{0FD323F0-2125-4505-822B-C2047871690B}" type="slidenum">
              <a:rPr lang="en-US" smtClean="0"/>
              <a:t>191</a:t>
            </a:fld>
            <a:endParaRPr lang="en-US" dirty="0"/>
          </a:p>
        </p:txBody>
      </p:sp>
      <p:sp>
        <p:nvSpPr>
          <p:cNvPr id="8" name="Date Placeholder 7">
            <a:extLst>
              <a:ext uri="{FF2B5EF4-FFF2-40B4-BE49-F238E27FC236}">
                <a16:creationId xmlns:a16="http://schemas.microsoft.com/office/drawing/2014/main" id="{E0B2A9B0-D02B-C0B3-D319-A36A136F583E}"/>
              </a:ext>
            </a:extLst>
          </p:cNvPr>
          <p:cNvSpPr>
            <a:spLocks noGrp="1"/>
          </p:cNvSpPr>
          <p:nvPr>
            <p:ph type="dt" sz="half" idx="10"/>
          </p:nvPr>
        </p:nvSpPr>
        <p:spPr/>
        <p:txBody>
          <a:bodyPr/>
          <a:lstStyle/>
          <a:p>
            <a:fld id="{073E3F51-4F20-4C51-9284-00C672AD45D6}" type="datetime2">
              <a:rPr lang="en-US" smtClean="0"/>
              <a:t>Wednesday, August 14, 2024</a:t>
            </a:fld>
            <a:endParaRPr lang="en-US" dirty="0"/>
          </a:p>
        </p:txBody>
      </p:sp>
    </p:spTree>
    <p:extLst>
      <p:ext uri="{BB962C8B-B14F-4D97-AF65-F5344CB8AC3E}">
        <p14:creationId xmlns:p14="http://schemas.microsoft.com/office/powerpoint/2010/main" val="40486117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page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latin typeface="Times New Roman" panose="02020603050405020304" pitchFamily="18" charset="0"/>
                <a:cs typeface="Times New Roman" panose="02020603050405020304" pitchFamily="18" charset="0"/>
              </a:rPr>
              <a:t>You may watch the video guides on how to create a page by visiting the URLs below:</a:t>
            </a:r>
          </a:p>
          <a:p>
            <a:pPr marL="342900" indent="-342900" algn="l">
              <a:buFont typeface="Arial" panose="020B0604020202020204" pitchFamily="34" charset="0"/>
              <a:buChar char="•"/>
            </a:pPr>
            <a:r>
              <a:rPr lang="en-US" dirty="0">
                <a:solidFill>
                  <a:srgbClr val="36344D"/>
                </a:solidFill>
                <a:effectLst/>
                <a:latin typeface="Times New Roman" panose="02020603050405020304" pitchFamily="18" charset="0"/>
                <a:cs typeface="Times New Roman" panose="02020603050405020304" pitchFamily="18" charset="0"/>
                <a:hlinkClick r:id="rId2"/>
              </a:rPr>
              <a:t>https://www.youtube.com/watch?v=aPNjw-gQhwU</a:t>
            </a:r>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solidFill>
                  <a:srgbClr val="36344D"/>
                </a:solidFill>
                <a:effectLst/>
                <a:latin typeface="Times New Roman" panose="02020603050405020304" pitchFamily="18" charset="0"/>
                <a:cs typeface="Times New Roman" panose="02020603050405020304" pitchFamily="18" charset="0"/>
                <a:hlinkClick r:id="rId3"/>
              </a:rPr>
              <a:t>https://www.youtube.com/watch?v=tYP2zgD8Jw8</a:t>
            </a:r>
            <a:endParaRPr lang="en-US"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dirty="0">
              <a:solidFill>
                <a:srgbClr val="36344D"/>
              </a:solidFill>
              <a:latin typeface="Times New Roman" panose="02020603050405020304" pitchFamily="18" charset="0"/>
              <a:cs typeface="Times New Roman" panose="02020603050405020304" pitchFamily="18" charset="0"/>
            </a:endParaRPr>
          </a:p>
          <a:p>
            <a:pPr algn="l"/>
            <a:r>
              <a:rPr lang="en-US" dirty="0">
                <a:solidFill>
                  <a:srgbClr val="36344D"/>
                </a:solidFill>
                <a:latin typeface="Times New Roman" panose="02020603050405020304" pitchFamily="18" charset="0"/>
                <a:cs typeface="Times New Roman" panose="02020603050405020304" pitchFamily="18" charset="0"/>
              </a:rPr>
              <a:t>You may also watch how to create a landing page</a:t>
            </a:r>
          </a:p>
          <a:p>
            <a:pPr marL="342900" indent="-342900" algn="l">
              <a:buFont typeface="Arial" panose="020B0604020202020204" pitchFamily="34" charset="0"/>
              <a:buChar char="•"/>
            </a:pPr>
            <a:r>
              <a:rPr lang="en-US" dirty="0">
                <a:solidFill>
                  <a:srgbClr val="36344D"/>
                </a:solidFill>
                <a:latin typeface="Times New Roman" panose="02020603050405020304" pitchFamily="18" charset="0"/>
                <a:cs typeface="Times New Roman" panose="02020603050405020304" pitchFamily="18" charset="0"/>
                <a:hlinkClick r:id="rId4"/>
              </a:rPr>
              <a:t>https://www.youtube.com/watch?v=n0lu9ZOqNpk</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E0370DF5-D561-8AE9-280D-608B94AE75C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C9DA283-8999-30FF-B06C-ECDE184E92F2}"/>
              </a:ext>
            </a:extLst>
          </p:cNvPr>
          <p:cNvSpPr>
            <a:spLocks noGrp="1"/>
          </p:cNvSpPr>
          <p:nvPr>
            <p:ph type="sldNum" sz="quarter" idx="12"/>
          </p:nvPr>
        </p:nvSpPr>
        <p:spPr/>
        <p:txBody>
          <a:bodyPr/>
          <a:lstStyle/>
          <a:p>
            <a:fld id="{0FD323F0-2125-4505-822B-C2047871690B}" type="slidenum">
              <a:rPr lang="en-US" smtClean="0"/>
              <a:t>192</a:t>
            </a:fld>
            <a:endParaRPr lang="en-US" dirty="0"/>
          </a:p>
        </p:txBody>
      </p:sp>
      <p:sp>
        <p:nvSpPr>
          <p:cNvPr id="7" name="Date Placeholder 6">
            <a:extLst>
              <a:ext uri="{FF2B5EF4-FFF2-40B4-BE49-F238E27FC236}">
                <a16:creationId xmlns:a16="http://schemas.microsoft.com/office/drawing/2014/main" id="{3743385B-5118-11D6-E378-AF8B26E76655}"/>
              </a:ext>
            </a:extLst>
          </p:cNvPr>
          <p:cNvSpPr>
            <a:spLocks noGrp="1"/>
          </p:cNvSpPr>
          <p:nvPr>
            <p:ph type="dt" sz="half" idx="10"/>
          </p:nvPr>
        </p:nvSpPr>
        <p:spPr/>
        <p:txBody>
          <a:bodyPr/>
          <a:lstStyle/>
          <a:p>
            <a:fld id="{90344ED8-1ED1-4BB4-AADF-2A138D08B5DA}" type="datetime2">
              <a:rPr lang="en-US" smtClean="0"/>
              <a:t>Wednesday, August 14, 2024</a:t>
            </a:fld>
            <a:endParaRPr lang="en-US" dirty="0"/>
          </a:p>
        </p:txBody>
      </p:sp>
    </p:spTree>
    <p:extLst>
      <p:ext uri="{BB962C8B-B14F-4D97-AF65-F5344CB8AC3E}">
        <p14:creationId xmlns:p14="http://schemas.microsoft.com/office/powerpoint/2010/main" val="19572085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Whether you want to share thoughts, promote products, or provide information, learning how to create a post in WordPress is a fundamental skill for any website owner.</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Starting a blog on WordPress and posting regularly keeps your site updated, provides valuable information for readers, and boosts search engine rankings.</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This section will explain how to create a post in WordPress. We’ll also explore different tools, features, and options you can use. By reading this guide, you’ll expand your WordPress knowledge to create engaging and well-structured posts that resonate with your audience and elevate your site’s appeal.</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96E18839-5350-AC42-DEFA-3F4090BBAA8E}"/>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425B86B-19E1-65F0-0255-E85AE0966980}"/>
              </a:ext>
            </a:extLst>
          </p:cNvPr>
          <p:cNvSpPr>
            <a:spLocks noGrp="1"/>
          </p:cNvSpPr>
          <p:nvPr>
            <p:ph type="sldNum" sz="quarter" idx="12"/>
          </p:nvPr>
        </p:nvSpPr>
        <p:spPr/>
        <p:txBody>
          <a:bodyPr/>
          <a:lstStyle/>
          <a:p>
            <a:fld id="{0FD323F0-2125-4505-822B-C2047871690B}" type="slidenum">
              <a:rPr lang="en-US" smtClean="0"/>
              <a:t>193</a:t>
            </a:fld>
            <a:endParaRPr lang="en-US" dirty="0"/>
          </a:p>
        </p:txBody>
      </p:sp>
      <p:sp>
        <p:nvSpPr>
          <p:cNvPr id="7" name="Date Placeholder 6">
            <a:extLst>
              <a:ext uri="{FF2B5EF4-FFF2-40B4-BE49-F238E27FC236}">
                <a16:creationId xmlns:a16="http://schemas.microsoft.com/office/drawing/2014/main" id="{4796BB74-37C9-3A09-5009-29C49D270A11}"/>
              </a:ext>
            </a:extLst>
          </p:cNvPr>
          <p:cNvSpPr>
            <a:spLocks noGrp="1"/>
          </p:cNvSpPr>
          <p:nvPr>
            <p:ph type="dt" sz="half" idx="10"/>
          </p:nvPr>
        </p:nvSpPr>
        <p:spPr/>
        <p:txBody>
          <a:bodyPr/>
          <a:lstStyle/>
          <a:p>
            <a:fld id="{517C55B5-C2B3-49A2-91D7-0D80F2A82116}" type="datetime2">
              <a:rPr lang="en-US" smtClean="0"/>
              <a:t>Wednesday, August 14, 2024</a:t>
            </a:fld>
            <a:endParaRPr lang="en-US" dirty="0"/>
          </a:p>
        </p:txBody>
      </p:sp>
    </p:spTree>
    <p:extLst>
      <p:ext uri="{BB962C8B-B14F-4D97-AF65-F5344CB8AC3E}">
        <p14:creationId xmlns:p14="http://schemas.microsoft.com/office/powerpoint/2010/main" val="17656737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To create a blog post in WordPress, access your WordPress dashboard and navigate to </a:t>
            </a:r>
            <a:r>
              <a:rPr lang="en-US" b="1" dirty="0">
                <a:solidFill>
                  <a:srgbClr val="36344D"/>
                </a:solidFill>
                <a:effectLst/>
                <a:latin typeface="Times New Roman" panose="02020603050405020304" pitchFamily="18" charset="0"/>
                <a:cs typeface="Times New Roman" panose="02020603050405020304" pitchFamily="18" charset="0"/>
              </a:rPr>
              <a:t>Posts → Add New.</a:t>
            </a:r>
          </a:p>
          <a:p>
            <a:pPr algn="l"/>
            <a:endParaRPr lang="en-US" b="1"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C8ED940-11C7-9731-140B-509A7B707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25" y="2035969"/>
            <a:ext cx="11815950" cy="4822031"/>
          </a:xfrm>
          <a:prstGeom prst="rect">
            <a:avLst/>
          </a:prstGeom>
        </p:spPr>
      </p:pic>
      <p:sp>
        <p:nvSpPr>
          <p:cNvPr id="5" name="Footer Placeholder 4">
            <a:extLst>
              <a:ext uri="{FF2B5EF4-FFF2-40B4-BE49-F238E27FC236}">
                <a16:creationId xmlns:a16="http://schemas.microsoft.com/office/drawing/2014/main" id="{8F430A78-DCB9-2716-43EB-7075D49B10E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1FEF1EA-A4F6-00B9-4C6F-4B3DFDC1534A}"/>
              </a:ext>
            </a:extLst>
          </p:cNvPr>
          <p:cNvSpPr>
            <a:spLocks noGrp="1"/>
          </p:cNvSpPr>
          <p:nvPr>
            <p:ph type="sldNum" sz="quarter" idx="12"/>
          </p:nvPr>
        </p:nvSpPr>
        <p:spPr/>
        <p:txBody>
          <a:bodyPr/>
          <a:lstStyle/>
          <a:p>
            <a:fld id="{0FD323F0-2125-4505-822B-C2047871690B}" type="slidenum">
              <a:rPr lang="en-US" smtClean="0"/>
              <a:t>194</a:t>
            </a:fld>
            <a:endParaRPr lang="en-US" dirty="0"/>
          </a:p>
        </p:txBody>
      </p:sp>
      <p:sp>
        <p:nvSpPr>
          <p:cNvPr id="8" name="Date Placeholder 7">
            <a:extLst>
              <a:ext uri="{FF2B5EF4-FFF2-40B4-BE49-F238E27FC236}">
                <a16:creationId xmlns:a16="http://schemas.microsoft.com/office/drawing/2014/main" id="{5F1955DE-8FF2-A938-6EE7-8E4CA1CA1125}"/>
              </a:ext>
            </a:extLst>
          </p:cNvPr>
          <p:cNvSpPr>
            <a:spLocks noGrp="1"/>
          </p:cNvSpPr>
          <p:nvPr>
            <p:ph type="dt" sz="half" idx="10"/>
          </p:nvPr>
        </p:nvSpPr>
        <p:spPr/>
        <p:txBody>
          <a:bodyPr/>
          <a:lstStyle/>
          <a:p>
            <a:fld id="{633194A6-C38A-4282-90B1-C4B74F8C5BEA}" type="datetime2">
              <a:rPr lang="en-US" smtClean="0"/>
              <a:t>Wednesday, August 14, 2024</a:t>
            </a:fld>
            <a:endParaRPr lang="en-US" dirty="0"/>
          </a:p>
        </p:txBody>
      </p:sp>
    </p:spTree>
    <p:extLst>
      <p:ext uri="{BB962C8B-B14F-4D97-AF65-F5344CB8AC3E}">
        <p14:creationId xmlns:p14="http://schemas.microsoft.com/office/powerpoint/2010/main" val="62650649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This will lead you to the Gutenberg block editor or the classic editor, depending on your settings. This tutorial will demonstrate how to create a post on WordPress using the block editor.</a:t>
            </a:r>
          </a:p>
          <a:p>
            <a:pPr algn="l"/>
            <a:r>
              <a:rPr lang="en-US" b="1" dirty="0">
                <a:solidFill>
                  <a:srgbClr val="36344D"/>
                </a:solidFill>
                <a:effectLst/>
                <a:latin typeface="Times New Roman" panose="02020603050405020304" pitchFamily="18" charset="0"/>
                <a:cs typeface="Times New Roman" panose="02020603050405020304" pitchFamily="18" charset="0"/>
              </a:rPr>
              <a:t>Pro Tip</a:t>
            </a:r>
          </a:p>
          <a:p>
            <a:pPr algn="l"/>
            <a:r>
              <a:rPr lang="en-US" dirty="0">
                <a:solidFill>
                  <a:srgbClr val="36344D"/>
                </a:solidFill>
                <a:effectLst/>
                <a:latin typeface="Times New Roman" panose="02020603050405020304" pitchFamily="18" charset="0"/>
                <a:cs typeface="Times New Roman" panose="02020603050405020304" pitchFamily="18" charset="0"/>
              </a:rPr>
              <a:t>Remember, WordPress </a:t>
            </a:r>
            <a:r>
              <a:rPr lang="en-US" i="1" dirty="0">
                <a:solidFill>
                  <a:srgbClr val="36344D"/>
                </a:solidFill>
                <a:effectLst/>
                <a:latin typeface="Times New Roman" panose="02020603050405020304" pitchFamily="18" charset="0"/>
                <a:cs typeface="Times New Roman" panose="02020603050405020304" pitchFamily="18" charset="0"/>
              </a:rPr>
              <a:t>posts</a:t>
            </a:r>
            <a:r>
              <a:rPr lang="en-US" dirty="0">
                <a:solidFill>
                  <a:srgbClr val="36344D"/>
                </a:solidFill>
                <a:effectLst/>
                <a:latin typeface="Times New Roman" panose="02020603050405020304" pitchFamily="18" charset="0"/>
                <a:cs typeface="Times New Roman" panose="02020603050405020304" pitchFamily="18" charset="0"/>
              </a:rPr>
              <a:t> and </a:t>
            </a:r>
            <a:r>
              <a:rPr lang="en-US" i="1" dirty="0">
                <a:solidFill>
                  <a:srgbClr val="36344D"/>
                </a:solidFill>
                <a:effectLst/>
                <a:latin typeface="Times New Roman" panose="02020603050405020304" pitchFamily="18" charset="0"/>
                <a:cs typeface="Times New Roman" panose="02020603050405020304" pitchFamily="18" charset="0"/>
              </a:rPr>
              <a:t>pages</a:t>
            </a:r>
            <a:r>
              <a:rPr lang="en-US" dirty="0">
                <a:solidFill>
                  <a:srgbClr val="36344D"/>
                </a:solidFill>
                <a:effectLst/>
                <a:latin typeface="Times New Roman" panose="02020603050405020304" pitchFamily="18" charset="0"/>
                <a:cs typeface="Times New Roman" panose="02020603050405020304" pitchFamily="18" charset="0"/>
              </a:rPr>
              <a:t> have different functions. Posts are for regular content updates, whereas pages are typically static and updated less frequently.</a:t>
            </a:r>
            <a:endParaRPr lang="en-US" dirty="0">
              <a:solidFill>
                <a:srgbClr val="36344D"/>
              </a:solidFill>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Once on the editor, make sure to add the following elements before publishing the new post:</a:t>
            </a:r>
          </a:p>
          <a:p>
            <a:pPr algn="l"/>
            <a:r>
              <a:rPr lang="en-US" b="1" dirty="0">
                <a:solidFill>
                  <a:srgbClr val="36344D"/>
                </a:solidFill>
                <a:effectLst/>
                <a:latin typeface="Times New Roman" panose="02020603050405020304" pitchFamily="18" charset="0"/>
                <a:cs typeface="Times New Roman" panose="02020603050405020304" pitchFamily="18" charset="0"/>
              </a:rPr>
              <a:t>1. Add the Title and Content</a:t>
            </a:r>
          </a:p>
          <a:p>
            <a:pPr algn="l"/>
            <a:r>
              <a:rPr lang="en-US" dirty="0">
                <a:solidFill>
                  <a:srgbClr val="36344D"/>
                </a:solidFill>
                <a:effectLst/>
                <a:latin typeface="Times New Roman" panose="02020603050405020304" pitchFamily="18" charset="0"/>
                <a:cs typeface="Times New Roman" panose="02020603050405020304" pitchFamily="18" charset="0"/>
              </a:rPr>
              <a:t>The post </a:t>
            </a:r>
            <a:r>
              <a:rPr lang="en-US" b="1" dirty="0">
                <a:solidFill>
                  <a:srgbClr val="36344D"/>
                </a:solidFill>
                <a:effectLst/>
                <a:latin typeface="Times New Roman" panose="02020603050405020304" pitchFamily="18" charset="0"/>
                <a:cs typeface="Times New Roman" panose="02020603050405020304" pitchFamily="18" charset="0"/>
              </a:rPr>
              <a:t>title</a:t>
            </a:r>
            <a:r>
              <a:rPr lang="en-US" dirty="0">
                <a:solidFill>
                  <a:srgbClr val="36344D"/>
                </a:solidFill>
                <a:effectLst/>
                <a:latin typeface="Times New Roman" panose="02020603050405020304" pitchFamily="18" charset="0"/>
                <a:cs typeface="Times New Roman" panose="02020603050405020304" pitchFamily="18" charset="0"/>
              </a:rPr>
              <a:t> and </a:t>
            </a:r>
            <a:r>
              <a:rPr lang="en-US" b="1" dirty="0">
                <a:solidFill>
                  <a:srgbClr val="36344D"/>
                </a:solidFill>
                <a:effectLst/>
                <a:latin typeface="Times New Roman" panose="02020603050405020304" pitchFamily="18" charset="0"/>
                <a:cs typeface="Times New Roman" panose="02020603050405020304" pitchFamily="18" charset="0"/>
              </a:rPr>
              <a:t>content</a:t>
            </a:r>
            <a:r>
              <a:rPr lang="en-US" dirty="0">
                <a:solidFill>
                  <a:srgbClr val="36344D"/>
                </a:solidFill>
                <a:effectLst/>
                <a:latin typeface="Times New Roman" panose="02020603050405020304" pitchFamily="18" charset="0"/>
                <a:cs typeface="Times New Roman" panose="02020603050405020304" pitchFamily="18" charset="0"/>
              </a:rPr>
              <a:t> are essential parts of WordPress SEO. While it is possible to publish without titles, readers will need extra help finding the WordPress post, which can hurt your website’s user experience.</a:t>
            </a:r>
          </a:p>
          <a:p>
            <a:pPr algn="l"/>
            <a:r>
              <a:rPr lang="en-US" dirty="0">
                <a:solidFill>
                  <a:srgbClr val="36344D"/>
                </a:solidFill>
                <a:effectLst/>
                <a:latin typeface="Times New Roman" panose="02020603050405020304" pitchFamily="18" charset="0"/>
                <a:cs typeface="Times New Roman" panose="02020603050405020304" pitchFamily="18" charset="0"/>
              </a:rPr>
              <a:t>The title and content boxes will appear when you open the visual editor. You’ll automatically see an </a:t>
            </a:r>
            <a:r>
              <a:rPr lang="en-US" b="1" dirty="0">
                <a:solidFill>
                  <a:srgbClr val="36344D"/>
                </a:solidFill>
                <a:effectLst/>
                <a:latin typeface="Times New Roman" panose="02020603050405020304" pitchFamily="18" charset="0"/>
                <a:cs typeface="Times New Roman" panose="02020603050405020304" pitchFamily="18" charset="0"/>
              </a:rPr>
              <a:t>Add Title </a:t>
            </a:r>
            <a:r>
              <a:rPr lang="en-US" dirty="0">
                <a:solidFill>
                  <a:srgbClr val="36344D"/>
                </a:solidFill>
                <a:effectLst/>
                <a:latin typeface="Times New Roman" panose="02020603050405020304" pitchFamily="18" charset="0"/>
                <a:cs typeface="Times New Roman" panose="02020603050405020304" pitchFamily="18" charset="0"/>
              </a:rPr>
              <a:t>field at the top of the editor.</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66578C0E-2D09-3EE5-887E-C6C56B5FE54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1568509-BCB3-DD8F-DA1D-EA88E80848FA}"/>
              </a:ext>
            </a:extLst>
          </p:cNvPr>
          <p:cNvSpPr>
            <a:spLocks noGrp="1"/>
          </p:cNvSpPr>
          <p:nvPr>
            <p:ph type="sldNum" sz="quarter" idx="12"/>
          </p:nvPr>
        </p:nvSpPr>
        <p:spPr/>
        <p:txBody>
          <a:bodyPr/>
          <a:lstStyle/>
          <a:p>
            <a:fld id="{0FD323F0-2125-4505-822B-C2047871690B}" type="slidenum">
              <a:rPr lang="en-US" smtClean="0"/>
              <a:t>195</a:t>
            </a:fld>
            <a:endParaRPr lang="en-US" dirty="0"/>
          </a:p>
        </p:txBody>
      </p:sp>
      <p:sp>
        <p:nvSpPr>
          <p:cNvPr id="7" name="Date Placeholder 6">
            <a:extLst>
              <a:ext uri="{FF2B5EF4-FFF2-40B4-BE49-F238E27FC236}">
                <a16:creationId xmlns:a16="http://schemas.microsoft.com/office/drawing/2014/main" id="{BDBC87F7-2A98-4486-12FB-EE713591FA82}"/>
              </a:ext>
            </a:extLst>
          </p:cNvPr>
          <p:cNvSpPr>
            <a:spLocks noGrp="1"/>
          </p:cNvSpPr>
          <p:nvPr>
            <p:ph type="dt" sz="half" idx="10"/>
          </p:nvPr>
        </p:nvSpPr>
        <p:spPr/>
        <p:txBody>
          <a:bodyPr/>
          <a:lstStyle/>
          <a:p>
            <a:fld id="{91987BB6-7894-42D0-A929-28E0D2EA8323}" type="datetime2">
              <a:rPr lang="en-US" smtClean="0"/>
              <a:t>Wednesday, August 14, 2024</a:t>
            </a:fld>
            <a:endParaRPr lang="en-US" dirty="0"/>
          </a:p>
        </p:txBody>
      </p:sp>
    </p:spTree>
    <p:extLst>
      <p:ext uri="{BB962C8B-B14F-4D97-AF65-F5344CB8AC3E}">
        <p14:creationId xmlns:p14="http://schemas.microsoft.com/office/powerpoint/2010/main" val="3522859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Right below the title field is space to add any content type using blocks. If you’re starting with text, begin writing the blog post.</a:t>
            </a:r>
          </a:p>
          <a:p>
            <a:pPr algn="l"/>
            <a:r>
              <a:rPr lang="en-US" dirty="0">
                <a:solidFill>
                  <a:srgbClr val="36344D"/>
                </a:solidFill>
                <a:effectLst/>
                <a:latin typeface="Times New Roman" panose="02020603050405020304" pitchFamily="18" charset="0"/>
                <a:cs typeface="Times New Roman" panose="02020603050405020304" pitchFamily="18" charset="0"/>
              </a:rPr>
              <a:t>To add other blocks, click the + icon on the top left of the screen next to the WordPress logo.</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DEA5E84-772A-5953-B187-A8E8EFED0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3" y="2745309"/>
            <a:ext cx="10190601" cy="3952086"/>
          </a:xfrm>
          <a:prstGeom prst="rect">
            <a:avLst/>
          </a:prstGeom>
        </p:spPr>
      </p:pic>
      <p:sp>
        <p:nvSpPr>
          <p:cNvPr id="5" name="Footer Placeholder 4">
            <a:extLst>
              <a:ext uri="{FF2B5EF4-FFF2-40B4-BE49-F238E27FC236}">
                <a16:creationId xmlns:a16="http://schemas.microsoft.com/office/drawing/2014/main" id="{3A104940-1874-FEFA-C07A-B5DA0D09274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3A83623B-4E6B-13E3-5F5B-ECF485B073CB}"/>
              </a:ext>
            </a:extLst>
          </p:cNvPr>
          <p:cNvSpPr>
            <a:spLocks noGrp="1"/>
          </p:cNvSpPr>
          <p:nvPr>
            <p:ph type="sldNum" sz="quarter" idx="12"/>
          </p:nvPr>
        </p:nvSpPr>
        <p:spPr/>
        <p:txBody>
          <a:bodyPr/>
          <a:lstStyle/>
          <a:p>
            <a:fld id="{0FD323F0-2125-4505-822B-C2047871690B}" type="slidenum">
              <a:rPr lang="en-US" smtClean="0"/>
              <a:t>196</a:t>
            </a:fld>
            <a:endParaRPr lang="en-US" dirty="0"/>
          </a:p>
        </p:txBody>
      </p:sp>
      <p:sp>
        <p:nvSpPr>
          <p:cNvPr id="8" name="Date Placeholder 7">
            <a:extLst>
              <a:ext uri="{FF2B5EF4-FFF2-40B4-BE49-F238E27FC236}">
                <a16:creationId xmlns:a16="http://schemas.microsoft.com/office/drawing/2014/main" id="{A22546BF-E632-2299-8875-12467BC49ABB}"/>
              </a:ext>
            </a:extLst>
          </p:cNvPr>
          <p:cNvSpPr>
            <a:spLocks noGrp="1"/>
          </p:cNvSpPr>
          <p:nvPr>
            <p:ph type="dt" sz="half" idx="10"/>
          </p:nvPr>
        </p:nvSpPr>
        <p:spPr/>
        <p:txBody>
          <a:bodyPr/>
          <a:lstStyle/>
          <a:p>
            <a:fld id="{62D0D875-4F8E-4F99-8D93-4032DDA2E513}" type="datetime2">
              <a:rPr lang="en-US" smtClean="0"/>
              <a:t>Wednesday, August 14, 2024</a:t>
            </a:fld>
            <a:endParaRPr lang="en-US" dirty="0"/>
          </a:p>
        </p:txBody>
      </p:sp>
    </p:spTree>
    <p:extLst>
      <p:ext uri="{BB962C8B-B14F-4D97-AF65-F5344CB8AC3E}">
        <p14:creationId xmlns:p14="http://schemas.microsoft.com/office/powerpoint/2010/main" val="5308304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There are blocks for all common content types, including a </a:t>
            </a:r>
            <a:r>
              <a:rPr lang="en-US" b="1" dirty="0">
                <a:solidFill>
                  <a:srgbClr val="36344D"/>
                </a:solidFill>
                <a:effectLst/>
                <a:latin typeface="Times New Roman" panose="02020603050405020304" pitchFamily="18" charset="0"/>
                <a:cs typeface="Times New Roman" panose="02020603050405020304" pitchFamily="18" charset="0"/>
              </a:rPr>
              <a:t>Paragraph, Column</a:t>
            </a:r>
            <a:r>
              <a:rPr lang="en-US" dirty="0">
                <a:solidFill>
                  <a:srgbClr val="36344D"/>
                </a:solidFill>
                <a:effectLst/>
                <a:latin typeface="Times New Roman" panose="02020603050405020304" pitchFamily="18" charset="0"/>
                <a:cs typeface="Times New Roman" panose="02020603050405020304" pitchFamily="18" charset="0"/>
              </a:rPr>
              <a:t>, and </a:t>
            </a:r>
            <a:r>
              <a:rPr lang="en-US" b="1" dirty="0">
                <a:solidFill>
                  <a:srgbClr val="36344D"/>
                </a:solidFill>
                <a:effectLst/>
                <a:latin typeface="Times New Roman" panose="02020603050405020304" pitchFamily="18" charset="0"/>
                <a:cs typeface="Times New Roman" panose="02020603050405020304" pitchFamily="18" charset="0"/>
              </a:rPr>
              <a:t>Heading</a:t>
            </a:r>
            <a:r>
              <a:rPr lang="en-US" dirty="0">
                <a:solidFill>
                  <a:srgbClr val="36344D"/>
                </a:solidFill>
                <a:effectLst/>
                <a:latin typeface="Times New Roman" panose="02020603050405020304" pitchFamily="18" charset="0"/>
                <a:cs typeface="Times New Roman" panose="02020603050405020304" pitchFamily="18" charset="0"/>
              </a:rPr>
              <a:t>. You can also add widgets, such as </a:t>
            </a:r>
            <a:r>
              <a:rPr lang="en-US" b="1" dirty="0">
                <a:solidFill>
                  <a:srgbClr val="36344D"/>
                </a:solidFill>
                <a:effectLst/>
                <a:latin typeface="Times New Roman" panose="02020603050405020304" pitchFamily="18" charset="0"/>
                <a:cs typeface="Times New Roman" panose="02020603050405020304" pitchFamily="18" charset="0"/>
              </a:rPr>
              <a:t>Latest Comments </a:t>
            </a:r>
            <a:r>
              <a:rPr lang="en-US" dirty="0">
                <a:solidFill>
                  <a:srgbClr val="36344D"/>
                </a:solidFill>
                <a:effectLst/>
                <a:latin typeface="Times New Roman" panose="02020603050405020304" pitchFamily="18" charset="0"/>
                <a:cs typeface="Times New Roman" panose="02020603050405020304" pitchFamily="18" charset="0"/>
              </a:rPr>
              <a:t>and Search. There are also blocks designed to embed third-party content.</a:t>
            </a:r>
          </a:p>
          <a:p>
            <a:pPr algn="l"/>
            <a:r>
              <a:rPr lang="en-US" dirty="0">
                <a:solidFill>
                  <a:srgbClr val="36344D"/>
                </a:solidFill>
                <a:effectLst/>
                <a:latin typeface="Times New Roman" panose="02020603050405020304" pitchFamily="18" charset="0"/>
                <a:cs typeface="Times New Roman" panose="02020603050405020304" pitchFamily="18" charset="0"/>
              </a:rPr>
              <a:t>You can also transform existing blocks. For instance, you can change a paragraph into a column, heading, or quote by clicking the </a:t>
            </a:r>
            <a:r>
              <a:rPr lang="en-US" b="1" dirty="0">
                <a:solidFill>
                  <a:srgbClr val="36344D"/>
                </a:solidFill>
                <a:effectLst/>
                <a:latin typeface="Times New Roman" panose="02020603050405020304" pitchFamily="18" charset="0"/>
                <a:cs typeface="Times New Roman" panose="02020603050405020304" pitchFamily="18" charset="0"/>
              </a:rPr>
              <a:t>block icon </a:t>
            </a:r>
            <a:r>
              <a:rPr lang="en-US" dirty="0">
                <a:solidFill>
                  <a:srgbClr val="36344D"/>
                </a:solidFill>
                <a:effectLst/>
                <a:latin typeface="Times New Roman" panose="02020603050405020304" pitchFamily="18" charset="0"/>
                <a:cs typeface="Times New Roman" panose="02020603050405020304" pitchFamily="18" charset="0"/>
              </a:rPr>
              <a:t>button.</a:t>
            </a:r>
          </a:p>
          <a:p>
            <a:pPr algn="l"/>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72F8180-62E1-7D3D-61BB-485C43BB1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10" y="3081204"/>
            <a:ext cx="10320356" cy="3536176"/>
          </a:xfrm>
          <a:prstGeom prst="rect">
            <a:avLst/>
          </a:prstGeom>
        </p:spPr>
      </p:pic>
      <p:sp>
        <p:nvSpPr>
          <p:cNvPr id="5" name="Footer Placeholder 4">
            <a:extLst>
              <a:ext uri="{FF2B5EF4-FFF2-40B4-BE49-F238E27FC236}">
                <a16:creationId xmlns:a16="http://schemas.microsoft.com/office/drawing/2014/main" id="{79116539-EDBF-290D-966B-E30BBD3F0271}"/>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18EEA55-7178-9A9A-11EB-90CBAF0C31F7}"/>
              </a:ext>
            </a:extLst>
          </p:cNvPr>
          <p:cNvSpPr>
            <a:spLocks noGrp="1"/>
          </p:cNvSpPr>
          <p:nvPr>
            <p:ph type="sldNum" sz="quarter" idx="12"/>
          </p:nvPr>
        </p:nvSpPr>
        <p:spPr/>
        <p:txBody>
          <a:bodyPr/>
          <a:lstStyle/>
          <a:p>
            <a:fld id="{0FD323F0-2125-4505-822B-C2047871690B}" type="slidenum">
              <a:rPr lang="en-US" smtClean="0"/>
              <a:t>197</a:t>
            </a:fld>
            <a:endParaRPr lang="en-US" dirty="0"/>
          </a:p>
        </p:txBody>
      </p:sp>
      <p:sp>
        <p:nvSpPr>
          <p:cNvPr id="7" name="Date Placeholder 6">
            <a:extLst>
              <a:ext uri="{FF2B5EF4-FFF2-40B4-BE49-F238E27FC236}">
                <a16:creationId xmlns:a16="http://schemas.microsoft.com/office/drawing/2014/main" id="{077C8EAD-049B-D458-67B5-44CD17F4B3CF}"/>
              </a:ext>
            </a:extLst>
          </p:cNvPr>
          <p:cNvSpPr>
            <a:spLocks noGrp="1"/>
          </p:cNvSpPr>
          <p:nvPr>
            <p:ph type="dt" sz="half" idx="10"/>
          </p:nvPr>
        </p:nvSpPr>
        <p:spPr/>
        <p:txBody>
          <a:bodyPr/>
          <a:lstStyle/>
          <a:p>
            <a:fld id="{556F8CAA-238A-4165-BEF0-25CD995D9202}" type="datetime2">
              <a:rPr lang="en-US" smtClean="0"/>
              <a:t>Wednesday, August 14, 2024</a:t>
            </a:fld>
            <a:endParaRPr lang="en-US" dirty="0"/>
          </a:p>
        </p:txBody>
      </p:sp>
    </p:spTree>
    <p:extLst>
      <p:ext uri="{BB962C8B-B14F-4D97-AF65-F5344CB8AC3E}">
        <p14:creationId xmlns:p14="http://schemas.microsoft.com/office/powerpoint/2010/main" val="93982449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dirty="0">
                <a:solidFill>
                  <a:srgbClr val="36344D"/>
                </a:solidFill>
                <a:effectLst/>
                <a:latin typeface="Times New Roman" panose="02020603050405020304" pitchFamily="18" charset="0"/>
                <a:cs typeface="Times New Roman" panose="02020603050405020304" pitchFamily="18" charset="0"/>
              </a:rPr>
              <a:t>To make further edits, click the WordPress post </a:t>
            </a:r>
            <a:r>
              <a:rPr lang="en-US" b="1" dirty="0">
                <a:solidFill>
                  <a:srgbClr val="36344D"/>
                </a:solidFill>
                <a:effectLst/>
                <a:latin typeface="Times New Roman" panose="02020603050405020304" pitchFamily="18" charset="0"/>
                <a:cs typeface="Times New Roman" panose="02020603050405020304" pitchFamily="18" charset="0"/>
              </a:rPr>
              <a:t>Settings</a:t>
            </a:r>
            <a:r>
              <a:rPr lang="en-US" dirty="0">
                <a:solidFill>
                  <a:srgbClr val="36344D"/>
                </a:solidFill>
                <a:effectLst/>
                <a:latin typeface="Times New Roman" panose="02020603050405020304" pitchFamily="18" charset="0"/>
                <a:cs typeface="Times New Roman" panose="02020603050405020304" pitchFamily="18" charset="0"/>
              </a:rPr>
              <a:t> icon on the upper right corner of the screen. Then, select the </a:t>
            </a:r>
            <a:r>
              <a:rPr lang="en-US" b="1" dirty="0">
                <a:solidFill>
                  <a:srgbClr val="36344D"/>
                </a:solidFill>
                <a:effectLst/>
                <a:latin typeface="Times New Roman" panose="02020603050405020304" pitchFamily="18" charset="0"/>
                <a:cs typeface="Times New Roman" panose="02020603050405020304" pitchFamily="18" charset="0"/>
              </a:rPr>
              <a:t>Block</a:t>
            </a:r>
            <a:r>
              <a:rPr lang="en-US" dirty="0">
                <a:solidFill>
                  <a:srgbClr val="36344D"/>
                </a:solidFill>
                <a:effectLst/>
                <a:latin typeface="Times New Roman" panose="02020603050405020304" pitchFamily="18" charset="0"/>
                <a:cs typeface="Times New Roman" panose="02020603050405020304" pitchFamily="18" charset="0"/>
              </a:rPr>
              <a:t> section to view more editing options for all blocks.</a:t>
            </a:r>
          </a:p>
          <a:p>
            <a:pPr algn="l"/>
            <a:r>
              <a:rPr lang="en-US" dirty="0">
                <a:solidFill>
                  <a:srgbClr val="36344D"/>
                </a:solidFill>
                <a:effectLst/>
                <a:latin typeface="Times New Roman" panose="02020603050405020304" pitchFamily="18" charset="0"/>
                <a:cs typeface="Times New Roman" panose="02020603050405020304" pitchFamily="18" charset="0"/>
              </a:rPr>
              <a:t>If you find blocks too complicated, the Classic block lets you add content as you would using the classic editor. Then, it converts the content back to block form.</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b="1" dirty="0">
                <a:solidFill>
                  <a:srgbClr val="36344D"/>
                </a:solidFill>
                <a:effectLst/>
                <a:latin typeface="Times New Roman" panose="02020603050405020304" pitchFamily="18" charset="0"/>
                <a:cs typeface="Times New Roman" panose="02020603050405020304" pitchFamily="18" charset="0"/>
              </a:rPr>
              <a:t>2. Add Images</a:t>
            </a:r>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It’s easier to capture visitors’ attention with images. Well-optimized WordPress images make your posts more appealing, increase site speed, and improve SEO.</a:t>
            </a:r>
            <a:endParaRPr lang="en-US" dirty="0">
              <a:solidFill>
                <a:srgbClr val="36344D"/>
              </a:solidFill>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There are two main image blocks – the </a:t>
            </a:r>
            <a:r>
              <a:rPr lang="en-US" b="1" i="0" dirty="0">
                <a:solidFill>
                  <a:srgbClr val="36344D"/>
                </a:solidFill>
                <a:effectLst/>
                <a:latin typeface="Times New Roman" panose="02020603050405020304" pitchFamily="18" charset="0"/>
                <a:cs typeface="Times New Roman" panose="02020603050405020304" pitchFamily="18" charset="0"/>
              </a:rPr>
              <a:t>Image block</a:t>
            </a:r>
            <a:r>
              <a:rPr lang="en-US" b="0" i="0" dirty="0">
                <a:solidFill>
                  <a:srgbClr val="36344D"/>
                </a:solidFill>
                <a:effectLst/>
                <a:latin typeface="Times New Roman" panose="02020603050405020304" pitchFamily="18" charset="0"/>
                <a:cs typeface="Times New Roman" panose="02020603050405020304" pitchFamily="18" charset="0"/>
              </a:rPr>
              <a:t> for uploading a single picture and the </a:t>
            </a:r>
            <a:r>
              <a:rPr lang="en-US" b="1" i="0" dirty="0">
                <a:solidFill>
                  <a:srgbClr val="36344D"/>
                </a:solidFill>
                <a:effectLst/>
                <a:latin typeface="Times New Roman" panose="02020603050405020304" pitchFamily="18" charset="0"/>
                <a:cs typeface="Times New Roman" panose="02020603050405020304" pitchFamily="18" charset="0"/>
              </a:rPr>
              <a:t>Gallery block</a:t>
            </a:r>
            <a:r>
              <a:rPr lang="en-US" b="0" i="0" dirty="0">
                <a:solidFill>
                  <a:srgbClr val="36344D"/>
                </a:solidFill>
                <a:effectLst/>
                <a:latin typeface="Times New Roman" panose="02020603050405020304" pitchFamily="18" charset="0"/>
                <a:cs typeface="Times New Roman" panose="02020603050405020304" pitchFamily="18" charset="0"/>
              </a:rPr>
              <a:t> for adding multiple images in a grid layout.</a:t>
            </a:r>
            <a:endParaRPr lang="en-US"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9B9E22E-EB70-FFC5-1733-A36BF9717BB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C0ABE83-0527-6372-E4AD-59009ACA66FE}"/>
              </a:ext>
            </a:extLst>
          </p:cNvPr>
          <p:cNvSpPr>
            <a:spLocks noGrp="1"/>
          </p:cNvSpPr>
          <p:nvPr>
            <p:ph type="sldNum" sz="quarter" idx="12"/>
          </p:nvPr>
        </p:nvSpPr>
        <p:spPr/>
        <p:txBody>
          <a:bodyPr/>
          <a:lstStyle/>
          <a:p>
            <a:fld id="{0FD323F0-2125-4505-822B-C2047871690B}" type="slidenum">
              <a:rPr lang="en-US" smtClean="0"/>
              <a:t>198</a:t>
            </a:fld>
            <a:endParaRPr lang="en-US" dirty="0"/>
          </a:p>
        </p:txBody>
      </p:sp>
      <p:sp>
        <p:nvSpPr>
          <p:cNvPr id="7" name="Date Placeholder 6">
            <a:extLst>
              <a:ext uri="{FF2B5EF4-FFF2-40B4-BE49-F238E27FC236}">
                <a16:creationId xmlns:a16="http://schemas.microsoft.com/office/drawing/2014/main" id="{09A33A44-90F2-1F0E-2D32-6861FFA1067B}"/>
              </a:ext>
            </a:extLst>
          </p:cNvPr>
          <p:cNvSpPr>
            <a:spLocks noGrp="1"/>
          </p:cNvSpPr>
          <p:nvPr>
            <p:ph type="dt" sz="half" idx="10"/>
          </p:nvPr>
        </p:nvSpPr>
        <p:spPr/>
        <p:txBody>
          <a:bodyPr/>
          <a:lstStyle/>
          <a:p>
            <a:fld id="{BB6541D2-13B4-4BFB-9E73-B462E6DE8C4B}" type="datetime2">
              <a:rPr lang="en-US" smtClean="0"/>
              <a:t>Wednesday, August 14, 2024</a:t>
            </a:fld>
            <a:endParaRPr lang="en-US" dirty="0"/>
          </a:p>
        </p:txBody>
      </p:sp>
    </p:spTree>
    <p:extLst>
      <p:ext uri="{BB962C8B-B14F-4D97-AF65-F5344CB8AC3E}">
        <p14:creationId xmlns:p14="http://schemas.microsoft.com/office/powerpoint/2010/main" val="33959274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There are three ways to upload images using the WordPress block editor:</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Drag and drop the media directly into the chosen block.</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Add existing media from the </a:t>
            </a:r>
            <a:r>
              <a:rPr lang="en-US" b="1" i="0" dirty="0">
                <a:solidFill>
                  <a:srgbClr val="36344D"/>
                </a:solidFill>
                <a:effectLst/>
                <a:latin typeface="Times New Roman" panose="02020603050405020304" pitchFamily="18" charset="0"/>
                <a:cs typeface="Times New Roman" panose="02020603050405020304" pitchFamily="18" charset="0"/>
              </a:rPr>
              <a:t>Media Library.</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Upload a new image by going to the WordPress </a:t>
            </a:r>
            <a:r>
              <a:rPr lang="en-US" b="1" i="0" dirty="0">
                <a:solidFill>
                  <a:srgbClr val="36344D"/>
                </a:solidFill>
                <a:effectLst/>
                <a:latin typeface="Times New Roman" panose="02020603050405020304" pitchFamily="18" charset="0"/>
                <a:cs typeface="Times New Roman" panose="02020603050405020304" pitchFamily="18" charset="0"/>
              </a:rPr>
              <a:t>Dashboard → Media → Add New</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5B52309-975B-2B3B-C71E-C52DB88FF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06" y="2952519"/>
            <a:ext cx="10952605" cy="4318614"/>
          </a:xfrm>
          <a:prstGeom prst="rect">
            <a:avLst/>
          </a:prstGeom>
        </p:spPr>
      </p:pic>
      <p:sp>
        <p:nvSpPr>
          <p:cNvPr id="5" name="Footer Placeholder 4">
            <a:extLst>
              <a:ext uri="{FF2B5EF4-FFF2-40B4-BE49-F238E27FC236}">
                <a16:creationId xmlns:a16="http://schemas.microsoft.com/office/drawing/2014/main" id="{07733848-5B1B-C753-ADF7-729756AC1528}"/>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E23A5FBF-0DA6-D5D8-4A55-C7020A710496}"/>
              </a:ext>
            </a:extLst>
          </p:cNvPr>
          <p:cNvSpPr>
            <a:spLocks noGrp="1"/>
          </p:cNvSpPr>
          <p:nvPr>
            <p:ph type="sldNum" sz="quarter" idx="12"/>
          </p:nvPr>
        </p:nvSpPr>
        <p:spPr/>
        <p:txBody>
          <a:bodyPr/>
          <a:lstStyle/>
          <a:p>
            <a:fld id="{0FD323F0-2125-4505-822B-C2047871690B}" type="slidenum">
              <a:rPr lang="en-US" smtClean="0"/>
              <a:t>199</a:t>
            </a:fld>
            <a:endParaRPr lang="en-US" dirty="0"/>
          </a:p>
        </p:txBody>
      </p:sp>
      <p:sp>
        <p:nvSpPr>
          <p:cNvPr id="8" name="Date Placeholder 7">
            <a:extLst>
              <a:ext uri="{FF2B5EF4-FFF2-40B4-BE49-F238E27FC236}">
                <a16:creationId xmlns:a16="http://schemas.microsoft.com/office/drawing/2014/main" id="{820840CD-1CF3-9C76-761B-029804588D9A}"/>
              </a:ext>
            </a:extLst>
          </p:cNvPr>
          <p:cNvSpPr>
            <a:spLocks noGrp="1"/>
          </p:cNvSpPr>
          <p:nvPr>
            <p:ph type="dt" sz="half" idx="10"/>
          </p:nvPr>
        </p:nvSpPr>
        <p:spPr/>
        <p:txBody>
          <a:bodyPr/>
          <a:lstStyle/>
          <a:p>
            <a:fld id="{8ECF3276-3287-4D4F-99B5-5C77D808CA29}" type="datetime2">
              <a:rPr lang="en-US" smtClean="0"/>
              <a:t>Wednesday, August 14, 2024</a:t>
            </a:fld>
            <a:endParaRPr lang="en-US" dirty="0"/>
          </a:p>
        </p:txBody>
      </p:sp>
    </p:spTree>
    <p:extLst>
      <p:ext uri="{BB962C8B-B14F-4D97-AF65-F5344CB8AC3E}">
        <p14:creationId xmlns:p14="http://schemas.microsoft.com/office/powerpoint/2010/main" val="282375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Content Management System (CMS)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fontScale="92500" lnSpcReduction="10000"/>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What Is a CMS?</a:t>
            </a:r>
          </a:p>
          <a:p>
            <a:pPr algn="l"/>
            <a:r>
              <a:rPr lang="en-US" b="0" i="0" dirty="0">
                <a:solidFill>
                  <a:srgbClr val="36344D"/>
                </a:solidFill>
                <a:effectLst/>
                <a:latin typeface="Times New Roman" panose="02020603050405020304" pitchFamily="18" charset="0"/>
                <a:cs typeface="Times New Roman" panose="02020603050405020304" pitchFamily="18" charset="0"/>
              </a:rPr>
              <a:t>A content management system (CMS) is a software application that handles the basic infrastructure of creating websites. With a CMS, users can focus on the front-end areas of website building, such as </a:t>
            </a:r>
            <a:r>
              <a:rPr lang="en-US" b="1" i="0" dirty="0">
                <a:solidFill>
                  <a:srgbClr val="6747C7"/>
                </a:solidFill>
                <a:effectLst/>
                <a:latin typeface="Times New Roman" panose="02020603050405020304" pitchFamily="18" charset="0"/>
                <a:cs typeface="Times New Roman" panose="02020603050405020304" pitchFamily="18" charset="0"/>
                <a:hlinkClick r:id="rId2"/>
              </a:rPr>
              <a:t>customizing the website design</a:t>
            </a:r>
            <a:r>
              <a:rPr lang="en-US" b="0" i="0" dirty="0">
                <a:solidFill>
                  <a:srgbClr val="36344D"/>
                </a:solidFill>
                <a:effectLst/>
                <a:latin typeface="Times New Roman" panose="02020603050405020304" pitchFamily="18" charset="0"/>
                <a:cs typeface="Times New Roman" panose="02020603050405020304" pitchFamily="18" charset="0"/>
              </a:rPr>
              <a:t> and managing content. </a:t>
            </a:r>
          </a:p>
          <a:p>
            <a:pPr algn="l"/>
            <a:r>
              <a:rPr lang="en-US" b="0" i="0" dirty="0">
                <a:solidFill>
                  <a:srgbClr val="36344D"/>
                </a:solidFill>
                <a:effectLst/>
                <a:latin typeface="Times New Roman" panose="02020603050405020304" pitchFamily="18" charset="0"/>
                <a:cs typeface="Times New Roman" panose="02020603050405020304" pitchFamily="18" charset="0"/>
              </a:rPr>
              <a:t>There are multiple types of content management systems available. Three of the most popular ones are:</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Open-source CMS </a:t>
            </a:r>
            <a:r>
              <a:rPr lang="en-US" b="0" i="0" dirty="0">
                <a:solidFill>
                  <a:srgbClr val="36344D"/>
                </a:solidFill>
                <a:effectLst/>
                <a:latin typeface="Times New Roman" panose="02020603050405020304" pitchFamily="18" charset="0"/>
                <a:cs typeface="Times New Roman" panose="02020603050405020304" pitchFamily="18" charset="0"/>
              </a:rPr>
              <a:t>– a community of developers maintains the software instead of a single company owning it. Third-party developers have access to the source code and can develop and improve the software’s functionalities.  </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Cloud CMS </a:t>
            </a:r>
            <a:r>
              <a:rPr lang="en-US" b="0" i="0" dirty="0">
                <a:solidFill>
                  <a:srgbClr val="36344D"/>
                </a:solidFill>
                <a:effectLst/>
                <a:latin typeface="Times New Roman" panose="02020603050405020304" pitchFamily="18" charset="0"/>
                <a:cs typeface="Times New Roman" panose="02020603050405020304" pitchFamily="18" charset="0"/>
              </a:rPr>
              <a:t>– a pre-built system accessible without having to download hardware or software. Users can manage web content safely over the cloud and have it be easily accessible from multiple devices.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Proprietary CMS </a:t>
            </a:r>
            <a:r>
              <a:rPr lang="en-US" b="0" i="0" dirty="0">
                <a:solidFill>
                  <a:srgbClr val="36344D"/>
                </a:solidFill>
                <a:effectLst/>
                <a:latin typeface="Times New Roman" panose="02020603050405020304" pitchFamily="18" charset="0"/>
                <a:cs typeface="Times New Roman" panose="02020603050405020304" pitchFamily="18" charset="0"/>
              </a:rPr>
              <a:t>– comes with a license fee as it is the legal property of a company, organization, or individual that created it. The cost can be a one-time initial payment, a monthly fee, or an annual charge. </a:t>
            </a:r>
          </a:p>
          <a:p>
            <a:pPr algn="l"/>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2A24C7-F736-60F2-46EC-F9FD6D024ADF}"/>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4A1F5BF5-FF46-EE3F-A4A7-9D1248741FB3}"/>
              </a:ext>
            </a:extLst>
          </p:cNvPr>
          <p:cNvSpPr>
            <a:spLocks noGrp="1"/>
          </p:cNvSpPr>
          <p:nvPr>
            <p:ph type="sldNum" sz="quarter" idx="12"/>
          </p:nvPr>
        </p:nvSpPr>
        <p:spPr/>
        <p:txBody>
          <a:bodyPr/>
          <a:lstStyle/>
          <a:p>
            <a:fld id="{0FD323F0-2125-4505-822B-C2047871690B}" type="slidenum">
              <a:rPr lang="en-US" smtClean="0"/>
              <a:t>2</a:t>
            </a:fld>
            <a:endParaRPr lang="en-US" dirty="0"/>
          </a:p>
        </p:txBody>
      </p:sp>
      <p:sp>
        <p:nvSpPr>
          <p:cNvPr id="6" name="Date Placeholder 5">
            <a:extLst>
              <a:ext uri="{FF2B5EF4-FFF2-40B4-BE49-F238E27FC236}">
                <a16:creationId xmlns:a16="http://schemas.microsoft.com/office/drawing/2014/main" id="{2C4A298F-D227-A928-470D-D7CB8CA22196}"/>
              </a:ext>
            </a:extLst>
          </p:cNvPr>
          <p:cNvSpPr>
            <a:spLocks noGrp="1"/>
          </p:cNvSpPr>
          <p:nvPr>
            <p:ph type="dt" sz="half" idx="10"/>
          </p:nvPr>
        </p:nvSpPr>
        <p:spPr/>
        <p:txBody>
          <a:bodyPr/>
          <a:lstStyle/>
          <a:p>
            <a:fld id="{4985C610-8E8F-42C3-9629-001D6851D60F}" type="datetime2">
              <a:rPr lang="en-US" smtClean="0"/>
              <a:t>Wednesday, August 14, 2024</a:t>
            </a:fld>
            <a:endParaRPr lang="en-US" dirty="0"/>
          </a:p>
        </p:txBody>
      </p:sp>
    </p:spTree>
    <p:extLst>
      <p:ext uri="{BB962C8B-B14F-4D97-AF65-F5344CB8AC3E}">
        <p14:creationId xmlns:p14="http://schemas.microsoft.com/office/powerpoint/2010/main" val="1056112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the Right CMS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As each content management system features different strengths and weaknesses, it’s crucial to pick one that’s best suited for your project.</a:t>
            </a:r>
          </a:p>
          <a:p>
            <a:pPr algn="l"/>
            <a:r>
              <a:rPr lang="en-US" b="0" i="0" dirty="0">
                <a:solidFill>
                  <a:srgbClr val="36344D"/>
                </a:solidFill>
                <a:effectLst/>
                <a:latin typeface="Times New Roman" panose="02020603050405020304" pitchFamily="18" charset="0"/>
                <a:cs typeface="Times New Roman" panose="02020603050405020304" pitchFamily="18" charset="0"/>
              </a:rPr>
              <a:t>The following are several factors to consider when choosing a CMS platform:</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Website type</a:t>
            </a:r>
            <a:r>
              <a:rPr lang="en-US" b="0" i="0" dirty="0">
                <a:solidFill>
                  <a:srgbClr val="36344D"/>
                </a:solidFill>
                <a:effectLst/>
                <a:latin typeface="Times New Roman" panose="02020603050405020304" pitchFamily="18" charset="0"/>
                <a:cs typeface="Times New Roman" panose="02020603050405020304" pitchFamily="18" charset="0"/>
              </a:rPr>
              <a:t> ‒ make sure your chosen CMS equips all the necessary tools to support your website type. For example, WordPress is best for building blogs, while Magento is ideal for developing eCommerce sites. </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Cost</a:t>
            </a:r>
            <a:r>
              <a:rPr lang="en-US" b="0" i="0" dirty="0">
                <a:solidFill>
                  <a:srgbClr val="36344D"/>
                </a:solidFill>
                <a:effectLst/>
                <a:latin typeface="Times New Roman" panose="02020603050405020304" pitchFamily="18" charset="0"/>
                <a:cs typeface="Times New Roman" panose="02020603050405020304" pitchFamily="18" charset="0"/>
              </a:rPr>
              <a:t> ‒ while most content management systems are free to use, they tend to sell additional features as individual products. Check whether the overall cost is within your budget.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Scalability </a:t>
            </a:r>
            <a:r>
              <a:rPr lang="en-US" b="0" i="0" dirty="0">
                <a:solidFill>
                  <a:srgbClr val="36344D"/>
                </a:solidFill>
                <a:effectLst/>
                <a:latin typeface="Times New Roman" panose="02020603050405020304" pitchFamily="18" charset="0"/>
                <a:cs typeface="Times New Roman" panose="02020603050405020304" pitchFamily="18" charset="0"/>
              </a:rPr>
              <a:t>‒ choosing a CMS with a vast extension and template directory provides you with more options when building your website. Make sure to check the server requirements of the extensions you want to use as well.</a:t>
            </a:r>
          </a:p>
        </p:txBody>
      </p:sp>
      <p:sp>
        <p:nvSpPr>
          <p:cNvPr id="4" name="Footer Placeholder 3">
            <a:extLst>
              <a:ext uri="{FF2B5EF4-FFF2-40B4-BE49-F238E27FC236}">
                <a16:creationId xmlns:a16="http://schemas.microsoft.com/office/drawing/2014/main" id="{73A93F8C-41E9-C858-5BA4-E57A611F52A2}"/>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7493CF67-222F-6FE8-690E-CD68A0241840}"/>
              </a:ext>
            </a:extLst>
          </p:cNvPr>
          <p:cNvSpPr>
            <a:spLocks noGrp="1"/>
          </p:cNvSpPr>
          <p:nvPr>
            <p:ph type="sldNum" sz="quarter" idx="12"/>
          </p:nvPr>
        </p:nvSpPr>
        <p:spPr/>
        <p:txBody>
          <a:bodyPr/>
          <a:lstStyle/>
          <a:p>
            <a:fld id="{0FD323F0-2125-4505-822B-C2047871690B}" type="slidenum">
              <a:rPr lang="en-US" smtClean="0"/>
              <a:t>20</a:t>
            </a:fld>
            <a:endParaRPr lang="en-US" dirty="0"/>
          </a:p>
        </p:txBody>
      </p:sp>
      <p:sp>
        <p:nvSpPr>
          <p:cNvPr id="6" name="Date Placeholder 5">
            <a:extLst>
              <a:ext uri="{FF2B5EF4-FFF2-40B4-BE49-F238E27FC236}">
                <a16:creationId xmlns:a16="http://schemas.microsoft.com/office/drawing/2014/main" id="{7B62794E-D683-1017-4868-CB5089FE407C}"/>
              </a:ext>
            </a:extLst>
          </p:cNvPr>
          <p:cNvSpPr>
            <a:spLocks noGrp="1"/>
          </p:cNvSpPr>
          <p:nvPr>
            <p:ph type="dt" sz="half" idx="10"/>
          </p:nvPr>
        </p:nvSpPr>
        <p:spPr/>
        <p:txBody>
          <a:bodyPr/>
          <a:lstStyle/>
          <a:p>
            <a:fld id="{38B4C8FB-2C0B-42B1-973C-C112819BE905}" type="datetime2">
              <a:rPr lang="en-US" smtClean="0"/>
              <a:t>Wednesday, August 14, 2024</a:t>
            </a:fld>
            <a:endParaRPr lang="en-US" dirty="0"/>
          </a:p>
        </p:txBody>
      </p:sp>
    </p:spTree>
    <p:extLst>
      <p:ext uri="{BB962C8B-B14F-4D97-AF65-F5344CB8AC3E}">
        <p14:creationId xmlns:p14="http://schemas.microsoft.com/office/powerpoint/2010/main" val="409058301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edit the image, click it and head to </a:t>
            </a:r>
            <a:r>
              <a:rPr lang="en-US" b="1" i="0" dirty="0">
                <a:solidFill>
                  <a:srgbClr val="36344D"/>
                </a:solidFill>
                <a:effectLst/>
                <a:latin typeface="Times New Roman" panose="02020603050405020304" pitchFamily="18" charset="0"/>
                <a:cs typeface="Times New Roman" panose="02020603050405020304" pitchFamily="18" charset="0"/>
              </a:rPr>
              <a:t>Settings → Block</a:t>
            </a:r>
            <a:r>
              <a:rPr lang="en-US" b="0" i="0" dirty="0">
                <a:solidFill>
                  <a:srgbClr val="36344D"/>
                </a:solidFill>
                <a:effectLst/>
                <a:latin typeface="Times New Roman" panose="02020603050405020304" pitchFamily="18" charset="0"/>
                <a:cs typeface="Times New Roman" panose="02020603050405020304" pitchFamily="18" charset="0"/>
              </a:rPr>
              <a:t>. You can change an image’s style, size, and dimensions there. Use the default </a:t>
            </a:r>
            <a:r>
              <a:rPr lang="en-US" b="1" i="0" dirty="0">
                <a:solidFill>
                  <a:srgbClr val="6747C7"/>
                </a:solidFill>
                <a:effectLst/>
                <a:latin typeface="Times New Roman" panose="02020603050405020304" pitchFamily="18" charset="0"/>
                <a:cs typeface="Times New Roman" panose="02020603050405020304" pitchFamily="18" charset="0"/>
                <a:hlinkClick r:id="rId2"/>
              </a:rPr>
              <a:t>WordPress image sizes</a:t>
            </a:r>
            <a:r>
              <a:rPr lang="en-US" b="0" i="0" dirty="0">
                <a:solidFill>
                  <a:srgbClr val="36344D"/>
                </a:solidFill>
                <a:effectLst/>
                <a:latin typeface="Times New Roman" panose="02020603050405020304" pitchFamily="18" charset="0"/>
                <a:cs typeface="Times New Roman" panose="02020603050405020304" pitchFamily="18" charset="0"/>
              </a:rPr>
              <a:t> or customize them to suit your website. </a:t>
            </a:r>
          </a:p>
          <a:p>
            <a:pPr algn="l"/>
            <a:r>
              <a:rPr lang="en-US" b="1" i="0" dirty="0">
                <a:solidFill>
                  <a:srgbClr val="2F1C6A"/>
                </a:solidFill>
                <a:effectLst/>
                <a:latin typeface="Times New Roman" panose="02020603050405020304" pitchFamily="18" charset="0"/>
                <a:cs typeface="Times New Roman" panose="02020603050405020304" pitchFamily="18" charset="0"/>
              </a:rPr>
              <a:t>3. Add Other Media Files</a:t>
            </a:r>
          </a:p>
          <a:p>
            <a:pPr algn="l"/>
            <a:r>
              <a:rPr lang="en-US" b="0" i="0" dirty="0">
                <a:solidFill>
                  <a:srgbClr val="36344D"/>
                </a:solidFill>
                <a:effectLst/>
                <a:latin typeface="Times New Roman" panose="02020603050405020304" pitchFamily="18" charset="0"/>
                <a:cs typeface="Times New Roman" panose="02020603050405020304" pitchFamily="18" charset="0"/>
              </a:rPr>
              <a:t>Other media files can enhance the visual appeal of a WordPress post, including videos, audio, and downloadable documents.</a:t>
            </a:r>
          </a:p>
          <a:p>
            <a:pPr algn="l"/>
            <a:r>
              <a:rPr lang="en-US" b="0" i="0" dirty="0">
                <a:solidFill>
                  <a:srgbClr val="36344D"/>
                </a:solidFill>
                <a:effectLst/>
                <a:latin typeface="Times New Roman" panose="02020603050405020304" pitchFamily="18" charset="0"/>
                <a:cs typeface="Times New Roman" panose="02020603050405020304" pitchFamily="18" charset="0"/>
              </a:rPr>
              <a:t>To upload a media file, head to </a:t>
            </a:r>
            <a:r>
              <a:rPr lang="en-US" b="1" i="0" dirty="0">
                <a:solidFill>
                  <a:srgbClr val="36344D"/>
                </a:solidFill>
                <a:effectLst/>
                <a:latin typeface="Times New Roman" panose="02020603050405020304" pitchFamily="18" charset="0"/>
                <a:cs typeface="Times New Roman" panose="02020603050405020304" pitchFamily="18" charset="0"/>
              </a:rPr>
              <a:t>Dashboard → Media → Add New</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77667A5-7D0C-23B0-4D7A-730E8E06768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0E11AF3-0DA9-3BA1-446E-431EC85C9A6B}"/>
              </a:ext>
            </a:extLst>
          </p:cNvPr>
          <p:cNvSpPr>
            <a:spLocks noGrp="1"/>
          </p:cNvSpPr>
          <p:nvPr>
            <p:ph type="sldNum" sz="quarter" idx="12"/>
          </p:nvPr>
        </p:nvSpPr>
        <p:spPr/>
        <p:txBody>
          <a:bodyPr/>
          <a:lstStyle/>
          <a:p>
            <a:fld id="{0FD323F0-2125-4505-822B-C2047871690B}" type="slidenum">
              <a:rPr lang="en-US" smtClean="0"/>
              <a:t>200</a:t>
            </a:fld>
            <a:endParaRPr lang="en-US" dirty="0"/>
          </a:p>
        </p:txBody>
      </p:sp>
      <p:sp>
        <p:nvSpPr>
          <p:cNvPr id="7" name="Date Placeholder 6">
            <a:extLst>
              <a:ext uri="{FF2B5EF4-FFF2-40B4-BE49-F238E27FC236}">
                <a16:creationId xmlns:a16="http://schemas.microsoft.com/office/drawing/2014/main" id="{43D1B6CD-1EC1-4331-5EBE-B355012D1BA2}"/>
              </a:ext>
            </a:extLst>
          </p:cNvPr>
          <p:cNvSpPr>
            <a:spLocks noGrp="1"/>
          </p:cNvSpPr>
          <p:nvPr>
            <p:ph type="dt" sz="half" idx="10"/>
          </p:nvPr>
        </p:nvSpPr>
        <p:spPr/>
        <p:txBody>
          <a:bodyPr/>
          <a:lstStyle/>
          <a:p>
            <a:fld id="{4BA9A83B-FEFA-4C9C-AFE1-5B226454DB3D}" type="datetime2">
              <a:rPr lang="en-US" smtClean="0"/>
              <a:t>Wednesday, August 14, 2024</a:t>
            </a:fld>
            <a:endParaRPr lang="en-US" dirty="0"/>
          </a:p>
        </p:txBody>
      </p:sp>
    </p:spTree>
    <p:extLst>
      <p:ext uri="{BB962C8B-B14F-4D97-AF65-F5344CB8AC3E}">
        <p14:creationId xmlns:p14="http://schemas.microsoft.com/office/powerpoint/2010/main" val="23675392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13D300D-21C2-D052-3F7B-7572011B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191214"/>
            <a:ext cx="11309267" cy="5143500"/>
          </a:xfrm>
          <a:prstGeom prst="rect">
            <a:avLst/>
          </a:prstGeom>
        </p:spPr>
      </p:pic>
      <p:sp>
        <p:nvSpPr>
          <p:cNvPr id="5" name="Footer Placeholder 4">
            <a:extLst>
              <a:ext uri="{FF2B5EF4-FFF2-40B4-BE49-F238E27FC236}">
                <a16:creationId xmlns:a16="http://schemas.microsoft.com/office/drawing/2014/main" id="{1CC60E1F-02C9-B86B-4CDD-B7B8D62BDBD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442692F-166E-A4B6-826B-9BEAE9CA45A3}"/>
              </a:ext>
            </a:extLst>
          </p:cNvPr>
          <p:cNvSpPr>
            <a:spLocks noGrp="1"/>
          </p:cNvSpPr>
          <p:nvPr>
            <p:ph type="sldNum" sz="quarter" idx="12"/>
          </p:nvPr>
        </p:nvSpPr>
        <p:spPr/>
        <p:txBody>
          <a:bodyPr/>
          <a:lstStyle/>
          <a:p>
            <a:fld id="{0FD323F0-2125-4505-822B-C2047871690B}" type="slidenum">
              <a:rPr lang="en-US" smtClean="0"/>
              <a:t>201</a:t>
            </a:fld>
            <a:endParaRPr lang="en-US" dirty="0"/>
          </a:p>
        </p:txBody>
      </p:sp>
      <p:sp>
        <p:nvSpPr>
          <p:cNvPr id="8" name="Date Placeholder 7">
            <a:extLst>
              <a:ext uri="{FF2B5EF4-FFF2-40B4-BE49-F238E27FC236}">
                <a16:creationId xmlns:a16="http://schemas.microsoft.com/office/drawing/2014/main" id="{64DA8960-C0AF-E0A9-DFAD-50DE8B684825}"/>
              </a:ext>
            </a:extLst>
          </p:cNvPr>
          <p:cNvSpPr>
            <a:spLocks noGrp="1"/>
          </p:cNvSpPr>
          <p:nvPr>
            <p:ph type="dt" sz="half" idx="10"/>
          </p:nvPr>
        </p:nvSpPr>
        <p:spPr/>
        <p:txBody>
          <a:bodyPr/>
          <a:lstStyle/>
          <a:p>
            <a:fld id="{A51458E6-2C6C-4E2A-868C-1FDAD2B80E83}" type="datetime2">
              <a:rPr lang="en-US" smtClean="0"/>
              <a:t>Wednesday, August 14, 2024</a:t>
            </a:fld>
            <a:endParaRPr lang="en-US" dirty="0"/>
          </a:p>
        </p:txBody>
      </p:sp>
    </p:spTree>
    <p:extLst>
      <p:ext uri="{BB962C8B-B14F-4D97-AF65-F5344CB8AC3E}">
        <p14:creationId xmlns:p14="http://schemas.microsoft.com/office/powerpoint/2010/main" val="149862687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can also add media directly in the block editor. Click on the + sign, and head to the Media section.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9BFC36B-CE31-438A-1948-CC82FA3A5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00" y="2018238"/>
            <a:ext cx="11309267" cy="3702844"/>
          </a:xfrm>
          <a:prstGeom prst="rect">
            <a:avLst/>
          </a:prstGeom>
        </p:spPr>
      </p:pic>
      <p:sp>
        <p:nvSpPr>
          <p:cNvPr id="5" name="Footer Placeholder 4">
            <a:extLst>
              <a:ext uri="{FF2B5EF4-FFF2-40B4-BE49-F238E27FC236}">
                <a16:creationId xmlns:a16="http://schemas.microsoft.com/office/drawing/2014/main" id="{2FE7CF36-0C66-1CC0-8BE5-CF249C37161F}"/>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22368380-FCD6-BD8D-17B4-C7132D3B0872}"/>
              </a:ext>
            </a:extLst>
          </p:cNvPr>
          <p:cNvSpPr>
            <a:spLocks noGrp="1"/>
          </p:cNvSpPr>
          <p:nvPr>
            <p:ph type="sldNum" sz="quarter" idx="12"/>
          </p:nvPr>
        </p:nvSpPr>
        <p:spPr/>
        <p:txBody>
          <a:bodyPr/>
          <a:lstStyle/>
          <a:p>
            <a:fld id="{0FD323F0-2125-4505-822B-C2047871690B}" type="slidenum">
              <a:rPr lang="en-US" smtClean="0"/>
              <a:t>202</a:t>
            </a:fld>
            <a:endParaRPr lang="en-US" dirty="0"/>
          </a:p>
        </p:txBody>
      </p:sp>
      <p:sp>
        <p:nvSpPr>
          <p:cNvPr id="8" name="Date Placeholder 7">
            <a:extLst>
              <a:ext uri="{FF2B5EF4-FFF2-40B4-BE49-F238E27FC236}">
                <a16:creationId xmlns:a16="http://schemas.microsoft.com/office/drawing/2014/main" id="{59FA7005-B416-9764-DA89-80C0791F6F29}"/>
              </a:ext>
            </a:extLst>
          </p:cNvPr>
          <p:cNvSpPr>
            <a:spLocks noGrp="1"/>
          </p:cNvSpPr>
          <p:nvPr>
            <p:ph type="dt" sz="half" idx="10"/>
          </p:nvPr>
        </p:nvSpPr>
        <p:spPr/>
        <p:txBody>
          <a:bodyPr/>
          <a:lstStyle/>
          <a:p>
            <a:fld id="{D40A7A3C-7916-487F-8FE3-78826D8BEA6F}" type="datetime2">
              <a:rPr lang="en-US" smtClean="0"/>
              <a:t>Wednesday, August 14, 2024</a:t>
            </a:fld>
            <a:endParaRPr lang="en-US" dirty="0"/>
          </a:p>
        </p:txBody>
      </p:sp>
    </p:spTree>
    <p:extLst>
      <p:ext uri="{BB962C8B-B14F-4D97-AF65-F5344CB8AC3E}">
        <p14:creationId xmlns:p14="http://schemas.microsoft.com/office/powerpoint/2010/main" val="93100379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can also add media directly in the block editor. Click on the + sign, and head to the Media section.</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Muli"/>
              </a:rPr>
              <a:t>Another way to add images, audio, and videos is by copy-pasting the file URL in the block. Since the media isn’t hosted on your server, it can help reduce the load on your hosting resources.</a:t>
            </a:r>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9BFC36B-CE31-438A-1948-CC82FA3A5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00" y="2018238"/>
            <a:ext cx="11309267" cy="3512229"/>
          </a:xfrm>
          <a:prstGeom prst="rect">
            <a:avLst/>
          </a:prstGeom>
        </p:spPr>
      </p:pic>
      <p:sp>
        <p:nvSpPr>
          <p:cNvPr id="5" name="Footer Placeholder 4">
            <a:extLst>
              <a:ext uri="{FF2B5EF4-FFF2-40B4-BE49-F238E27FC236}">
                <a16:creationId xmlns:a16="http://schemas.microsoft.com/office/drawing/2014/main" id="{30D6D636-B9C4-C40F-9DCC-629AABB28662}"/>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1D44CBA5-729A-AC5F-0302-7577AE202D31}"/>
              </a:ext>
            </a:extLst>
          </p:cNvPr>
          <p:cNvSpPr>
            <a:spLocks noGrp="1"/>
          </p:cNvSpPr>
          <p:nvPr>
            <p:ph type="sldNum" sz="quarter" idx="12"/>
          </p:nvPr>
        </p:nvSpPr>
        <p:spPr/>
        <p:txBody>
          <a:bodyPr/>
          <a:lstStyle/>
          <a:p>
            <a:fld id="{0FD323F0-2125-4505-822B-C2047871690B}" type="slidenum">
              <a:rPr lang="en-US" smtClean="0"/>
              <a:t>203</a:t>
            </a:fld>
            <a:endParaRPr lang="en-US" dirty="0"/>
          </a:p>
        </p:txBody>
      </p:sp>
      <p:sp>
        <p:nvSpPr>
          <p:cNvPr id="8" name="Date Placeholder 7">
            <a:extLst>
              <a:ext uri="{FF2B5EF4-FFF2-40B4-BE49-F238E27FC236}">
                <a16:creationId xmlns:a16="http://schemas.microsoft.com/office/drawing/2014/main" id="{1FCB93D9-F9F4-140D-6DF0-740254E0FC9A}"/>
              </a:ext>
            </a:extLst>
          </p:cNvPr>
          <p:cNvSpPr>
            <a:spLocks noGrp="1"/>
          </p:cNvSpPr>
          <p:nvPr>
            <p:ph type="dt" sz="half" idx="10"/>
          </p:nvPr>
        </p:nvSpPr>
        <p:spPr/>
        <p:txBody>
          <a:bodyPr/>
          <a:lstStyle/>
          <a:p>
            <a:fld id="{46F5338A-093F-417A-919F-B11AAF3BF9A6}" type="datetime2">
              <a:rPr lang="en-US" smtClean="0"/>
              <a:t>Wednesday, August 14, 2024</a:t>
            </a:fld>
            <a:endParaRPr lang="en-US" dirty="0"/>
          </a:p>
        </p:txBody>
      </p:sp>
    </p:spTree>
    <p:extLst>
      <p:ext uri="{BB962C8B-B14F-4D97-AF65-F5344CB8AC3E}">
        <p14:creationId xmlns:p14="http://schemas.microsoft.com/office/powerpoint/2010/main" val="18714406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4. Add a Featured Image</a:t>
            </a:r>
          </a:p>
          <a:p>
            <a:pPr algn="l"/>
            <a:r>
              <a:rPr lang="en-US" b="0" i="0" dirty="0">
                <a:solidFill>
                  <a:srgbClr val="36344D"/>
                </a:solidFill>
                <a:effectLst/>
                <a:latin typeface="Times New Roman" panose="02020603050405020304" pitchFamily="18" charset="0"/>
                <a:cs typeface="Times New Roman" panose="02020603050405020304" pitchFamily="18" charset="0"/>
              </a:rPr>
              <a:t>A </a:t>
            </a:r>
            <a:r>
              <a:rPr lang="en-US" b="1" i="0" dirty="0">
                <a:solidFill>
                  <a:srgbClr val="6747C7"/>
                </a:solidFill>
                <a:effectLst/>
                <a:latin typeface="Times New Roman" panose="02020603050405020304" pitchFamily="18" charset="0"/>
                <a:cs typeface="Times New Roman" panose="02020603050405020304" pitchFamily="18" charset="0"/>
                <a:hlinkClick r:id="rId2"/>
              </a:rPr>
              <a:t>featured image</a:t>
            </a:r>
            <a:r>
              <a:rPr lang="en-US" b="0" i="0" dirty="0">
                <a:solidFill>
                  <a:srgbClr val="36344D"/>
                </a:solidFill>
                <a:effectLst/>
                <a:latin typeface="Times New Roman" panose="02020603050405020304" pitchFamily="18" charset="0"/>
                <a:cs typeface="Times New Roman" panose="02020603050405020304" pitchFamily="18" charset="0"/>
              </a:rPr>
              <a:t> or post thumbnail is a picture that appears on search engines or social media when a WordPress post is shared. It helps attract visitors, increase content value, and improve SEO.</a:t>
            </a:r>
          </a:p>
          <a:p>
            <a:pPr algn="l"/>
            <a:r>
              <a:rPr lang="en-US" b="0" i="0" dirty="0">
                <a:solidFill>
                  <a:srgbClr val="36344D"/>
                </a:solidFill>
                <a:effectLst/>
                <a:latin typeface="Times New Roman" panose="02020603050405020304" pitchFamily="18" charset="0"/>
                <a:cs typeface="Times New Roman" panose="02020603050405020304" pitchFamily="18" charset="0"/>
              </a:rPr>
              <a:t>To add a featured image, open your post-editing screen. Head to </a:t>
            </a:r>
            <a:r>
              <a:rPr lang="en-US" b="1" i="0" dirty="0">
                <a:solidFill>
                  <a:srgbClr val="36344D"/>
                </a:solidFill>
                <a:effectLst/>
                <a:latin typeface="Times New Roman" panose="02020603050405020304" pitchFamily="18" charset="0"/>
                <a:cs typeface="Times New Roman" panose="02020603050405020304" pitchFamily="18" charset="0"/>
              </a:rPr>
              <a:t>Settings → Post → Featured image</a:t>
            </a:r>
            <a:r>
              <a:rPr lang="en-US" b="0" i="0" dirty="0">
                <a:solidFill>
                  <a:srgbClr val="36344D"/>
                </a:solidFill>
                <a:effectLst/>
                <a:latin typeface="Times New Roman" panose="02020603050405020304" pitchFamily="18" charset="0"/>
                <a:cs typeface="Times New Roman" panose="02020603050405020304" pitchFamily="18" charset="0"/>
              </a:rPr>
              <a:t>,</a:t>
            </a:r>
            <a:r>
              <a:rPr lang="en-US" b="1" i="0" dirty="0">
                <a:solidFill>
                  <a:srgbClr val="36344D"/>
                </a:solidFill>
                <a:effectLst/>
                <a:latin typeface="Times New Roman" panose="02020603050405020304" pitchFamily="18" charset="0"/>
                <a:cs typeface="Times New Roman" panose="02020603050405020304" pitchFamily="18" charset="0"/>
              </a:rPr>
              <a:t> </a:t>
            </a:r>
            <a:r>
              <a:rPr lang="en-US" b="0" i="0" dirty="0">
                <a:solidFill>
                  <a:srgbClr val="36344D"/>
                </a:solidFill>
                <a:effectLst/>
                <a:latin typeface="Times New Roman" panose="02020603050405020304" pitchFamily="18" charset="0"/>
                <a:cs typeface="Times New Roman" panose="02020603050405020304" pitchFamily="18" charset="0"/>
              </a:rPr>
              <a:t>and click the </a:t>
            </a:r>
            <a:r>
              <a:rPr lang="en-US" b="1" i="0" dirty="0">
                <a:solidFill>
                  <a:srgbClr val="36344D"/>
                </a:solidFill>
                <a:effectLst/>
                <a:latin typeface="Times New Roman" panose="02020603050405020304" pitchFamily="18" charset="0"/>
                <a:cs typeface="Times New Roman" panose="02020603050405020304" pitchFamily="18" charset="0"/>
              </a:rPr>
              <a:t>Set featured image </a:t>
            </a:r>
            <a:r>
              <a:rPr lang="en-US" b="0" i="0" dirty="0">
                <a:solidFill>
                  <a:srgbClr val="36344D"/>
                </a:solidFill>
                <a:effectLst/>
                <a:latin typeface="Times New Roman" panose="02020603050405020304" pitchFamily="18" charset="0"/>
                <a:cs typeface="Times New Roman" panose="02020603050405020304" pitchFamily="18" charset="0"/>
              </a:rPr>
              <a:t>link. It will direct you to the </a:t>
            </a:r>
            <a:r>
              <a:rPr lang="en-US" b="1" i="0" dirty="0">
                <a:solidFill>
                  <a:srgbClr val="36344D"/>
                </a:solidFill>
                <a:effectLst/>
                <a:latin typeface="Times New Roman" panose="02020603050405020304" pitchFamily="18" charset="0"/>
                <a:cs typeface="Times New Roman" panose="02020603050405020304" pitchFamily="18" charset="0"/>
              </a:rPr>
              <a:t>Media Library,</a:t>
            </a:r>
            <a:r>
              <a:rPr lang="en-US" b="0" i="0" dirty="0">
                <a:solidFill>
                  <a:srgbClr val="36344D"/>
                </a:solidFill>
                <a:effectLst/>
                <a:latin typeface="Times New Roman" panose="02020603050405020304" pitchFamily="18" charset="0"/>
                <a:cs typeface="Times New Roman" panose="02020603050405020304" pitchFamily="18" charset="0"/>
              </a:rPr>
              <a:t> where you can pick an image.</a:t>
            </a:r>
          </a:p>
          <a:p>
            <a:pPr algn="l"/>
            <a:r>
              <a:rPr lang="en-US" b="0" i="0" dirty="0">
                <a:solidFill>
                  <a:srgbClr val="36344D"/>
                </a:solidFill>
                <a:effectLst/>
                <a:latin typeface="Times New Roman" panose="02020603050405020304" pitchFamily="18" charset="0"/>
                <a:cs typeface="Times New Roman" panose="02020603050405020304" pitchFamily="18" charset="0"/>
              </a:rPr>
              <a:t>Choose the image wisely. It is the first thing your WordPress site visitors will see before opening the post content.</a:t>
            </a:r>
          </a:p>
          <a:p>
            <a:pPr algn="l"/>
            <a:r>
              <a:rPr lang="en-US" b="0" i="0" dirty="0">
                <a:solidFill>
                  <a:srgbClr val="36344D"/>
                </a:solidFill>
                <a:effectLst/>
                <a:latin typeface="Times New Roman" panose="02020603050405020304" pitchFamily="18" charset="0"/>
                <a:cs typeface="Times New Roman" panose="02020603050405020304" pitchFamily="18" charset="0"/>
              </a:rPr>
              <a:t>The image you select can be edited using tools on the right side of the </a:t>
            </a:r>
            <a:r>
              <a:rPr lang="en-US" b="1" i="0" dirty="0">
                <a:solidFill>
                  <a:srgbClr val="36344D"/>
                </a:solidFill>
                <a:effectLst/>
                <a:latin typeface="Times New Roman" panose="02020603050405020304" pitchFamily="18" charset="0"/>
                <a:cs typeface="Times New Roman" panose="02020603050405020304" pitchFamily="18" charset="0"/>
              </a:rPr>
              <a:t>Media Library</a:t>
            </a:r>
            <a:r>
              <a:rPr lang="en-US" b="0" i="0" dirty="0">
                <a:solidFill>
                  <a:srgbClr val="36344D"/>
                </a:solidFill>
                <a:effectLst/>
                <a:latin typeface="Times New Roman" panose="02020603050405020304" pitchFamily="18" charset="0"/>
                <a:cs typeface="Times New Roman" panose="02020603050405020304" pitchFamily="18" charset="0"/>
              </a:rPr>
              <a:t>. You can also change the alt text, caption, and image description.</a:t>
            </a:r>
          </a:p>
          <a:p>
            <a:pPr algn="l"/>
            <a:r>
              <a:rPr lang="en-US" b="0" i="0" dirty="0">
                <a:solidFill>
                  <a:srgbClr val="36344D"/>
                </a:solidFill>
                <a:effectLst/>
                <a:latin typeface="Times New Roman" panose="02020603050405020304" pitchFamily="18" charset="0"/>
                <a:cs typeface="Times New Roman" panose="02020603050405020304" pitchFamily="18" charset="0"/>
              </a:rPr>
              <a:t>Click the </a:t>
            </a:r>
            <a:r>
              <a:rPr lang="en-US" b="1" i="0" dirty="0">
                <a:solidFill>
                  <a:srgbClr val="36344D"/>
                </a:solidFill>
                <a:effectLst/>
                <a:latin typeface="Times New Roman" panose="02020603050405020304" pitchFamily="18" charset="0"/>
                <a:cs typeface="Times New Roman" panose="02020603050405020304" pitchFamily="18" charset="0"/>
              </a:rPr>
              <a:t>Replace Image</a:t>
            </a:r>
            <a:r>
              <a:rPr lang="en-US" b="0" i="0" dirty="0">
                <a:solidFill>
                  <a:srgbClr val="36344D"/>
                </a:solidFill>
                <a:effectLst/>
                <a:latin typeface="Times New Roman" panose="02020603050405020304" pitchFamily="18" charset="0"/>
                <a:cs typeface="Times New Roman" panose="02020603050405020304" pitchFamily="18" charset="0"/>
              </a:rPr>
              <a:t> button under the </a:t>
            </a:r>
            <a:r>
              <a:rPr lang="en-US" b="1" i="0" dirty="0">
                <a:solidFill>
                  <a:srgbClr val="36344D"/>
                </a:solidFill>
                <a:effectLst/>
                <a:latin typeface="Times New Roman" panose="02020603050405020304" pitchFamily="18" charset="0"/>
                <a:cs typeface="Times New Roman" panose="02020603050405020304" pitchFamily="18" charset="0"/>
              </a:rPr>
              <a:t>Settings </a:t>
            </a:r>
            <a:r>
              <a:rPr lang="en-US" b="0" i="0" dirty="0">
                <a:solidFill>
                  <a:srgbClr val="36344D"/>
                </a:solidFill>
                <a:effectLst/>
                <a:latin typeface="Times New Roman" panose="02020603050405020304" pitchFamily="18" charset="0"/>
                <a:cs typeface="Times New Roman" panose="02020603050405020304" pitchFamily="18" charset="0"/>
              </a:rPr>
              <a:t>section to change the featured image.</a:t>
            </a:r>
          </a:p>
          <a:p>
            <a:pPr algn="l"/>
            <a:r>
              <a:rPr lang="en-US" b="0" i="0" dirty="0">
                <a:solidFill>
                  <a:srgbClr val="36344D"/>
                </a:solidFill>
                <a:effectLst/>
                <a:latin typeface="Times New Roman" panose="02020603050405020304" pitchFamily="18" charset="0"/>
                <a:cs typeface="Times New Roman" panose="02020603050405020304" pitchFamily="18" charset="0"/>
              </a:rPr>
              <a:t>However, it’s possible your theme doesn’t support a featured image. In that case, follow this guide to fix the </a:t>
            </a:r>
            <a:r>
              <a:rPr lang="en-US" b="1" i="0" dirty="0">
                <a:solidFill>
                  <a:srgbClr val="6747C7"/>
                </a:solidFill>
                <a:effectLst/>
                <a:latin typeface="Times New Roman" panose="02020603050405020304" pitchFamily="18" charset="0"/>
                <a:cs typeface="Times New Roman" panose="02020603050405020304" pitchFamily="18" charset="0"/>
                <a:hlinkClick r:id="rId3"/>
              </a:rPr>
              <a:t>WordPress featured image not showing error</a:t>
            </a:r>
            <a:r>
              <a:rPr lang="en-US" b="0" i="0" dirty="0">
                <a:solidFill>
                  <a:srgbClr val="36344D"/>
                </a:solidFill>
                <a:effectLst/>
                <a:latin typeface="Times New Roman" panose="02020603050405020304" pitchFamily="18" charset="0"/>
                <a:cs typeface="Times New Roman" panose="02020603050405020304" pitchFamily="18" charset="0"/>
              </a:rPr>
              <a:t>.</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1FDC5009-357D-A309-62DC-3A0BE6E8D7E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2EE6666-8FA6-F091-01E0-201E977C9B85}"/>
              </a:ext>
            </a:extLst>
          </p:cNvPr>
          <p:cNvSpPr>
            <a:spLocks noGrp="1"/>
          </p:cNvSpPr>
          <p:nvPr>
            <p:ph type="sldNum" sz="quarter" idx="12"/>
          </p:nvPr>
        </p:nvSpPr>
        <p:spPr/>
        <p:txBody>
          <a:bodyPr/>
          <a:lstStyle/>
          <a:p>
            <a:fld id="{0FD323F0-2125-4505-822B-C2047871690B}" type="slidenum">
              <a:rPr lang="en-US" smtClean="0"/>
              <a:t>204</a:t>
            </a:fld>
            <a:endParaRPr lang="en-US" dirty="0"/>
          </a:p>
        </p:txBody>
      </p:sp>
      <p:sp>
        <p:nvSpPr>
          <p:cNvPr id="7" name="Date Placeholder 6">
            <a:extLst>
              <a:ext uri="{FF2B5EF4-FFF2-40B4-BE49-F238E27FC236}">
                <a16:creationId xmlns:a16="http://schemas.microsoft.com/office/drawing/2014/main" id="{01040064-3FE7-57E7-FAC2-1694B822B013}"/>
              </a:ext>
            </a:extLst>
          </p:cNvPr>
          <p:cNvSpPr>
            <a:spLocks noGrp="1"/>
          </p:cNvSpPr>
          <p:nvPr>
            <p:ph type="dt" sz="half" idx="10"/>
          </p:nvPr>
        </p:nvSpPr>
        <p:spPr/>
        <p:txBody>
          <a:bodyPr/>
          <a:lstStyle/>
          <a:p>
            <a:fld id="{F5203D12-0C6D-49D8-B0E2-5932AA23BDFA}" type="datetime2">
              <a:rPr lang="en-US" smtClean="0"/>
              <a:t>Wednesday, August 14, 2024</a:t>
            </a:fld>
            <a:endParaRPr lang="en-US" dirty="0"/>
          </a:p>
        </p:txBody>
      </p:sp>
    </p:spTree>
    <p:extLst>
      <p:ext uri="{BB962C8B-B14F-4D97-AF65-F5344CB8AC3E}">
        <p14:creationId xmlns:p14="http://schemas.microsoft.com/office/powerpoint/2010/main" val="412240761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90B0705-6A5D-FAC6-B694-27B3B0766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136918"/>
            <a:ext cx="11026408" cy="5310316"/>
          </a:xfrm>
          <a:prstGeom prst="rect">
            <a:avLst/>
          </a:prstGeom>
        </p:spPr>
      </p:pic>
      <p:sp>
        <p:nvSpPr>
          <p:cNvPr id="5" name="Footer Placeholder 4">
            <a:extLst>
              <a:ext uri="{FF2B5EF4-FFF2-40B4-BE49-F238E27FC236}">
                <a16:creationId xmlns:a16="http://schemas.microsoft.com/office/drawing/2014/main" id="{F92A7B38-04D4-F7D0-5A58-38B47F066008}"/>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2A02BEF5-AC3C-5BCF-5FF9-580E23622F0C}"/>
              </a:ext>
            </a:extLst>
          </p:cNvPr>
          <p:cNvSpPr>
            <a:spLocks noGrp="1"/>
          </p:cNvSpPr>
          <p:nvPr>
            <p:ph type="sldNum" sz="quarter" idx="12"/>
          </p:nvPr>
        </p:nvSpPr>
        <p:spPr/>
        <p:txBody>
          <a:bodyPr/>
          <a:lstStyle/>
          <a:p>
            <a:fld id="{0FD323F0-2125-4505-822B-C2047871690B}" type="slidenum">
              <a:rPr lang="en-US" smtClean="0"/>
              <a:t>205</a:t>
            </a:fld>
            <a:endParaRPr lang="en-US" dirty="0"/>
          </a:p>
        </p:txBody>
      </p:sp>
      <p:sp>
        <p:nvSpPr>
          <p:cNvPr id="8" name="Date Placeholder 7">
            <a:extLst>
              <a:ext uri="{FF2B5EF4-FFF2-40B4-BE49-F238E27FC236}">
                <a16:creationId xmlns:a16="http://schemas.microsoft.com/office/drawing/2014/main" id="{1B0F7F31-EFA2-A7E1-D6DE-0E457B6ECCD4}"/>
              </a:ext>
            </a:extLst>
          </p:cNvPr>
          <p:cNvSpPr>
            <a:spLocks noGrp="1"/>
          </p:cNvSpPr>
          <p:nvPr>
            <p:ph type="dt" sz="half" idx="10"/>
          </p:nvPr>
        </p:nvSpPr>
        <p:spPr/>
        <p:txBody>
          <a:bodyPr/>
          <a:lstStyle/>
          <a:p>
            <a:fld id="{B03FDC3F-E255-49DB-98EE-26658088D2ED}" type="datetime2">
              <a:rPr lang="en-US" smtClean="0"/>
              <a:t>Wednesday, August 14, 2024</a:t>
            </a:fld>
            <a:endParaRPr lang="en-US" dirty="0"/>
          </a:p>
        </p:txBody>
      </p:sp>
    </p:spTree>
    <p:extLst>
      <p:ext uri="{BB962C8B-B14F-4D97-AF65-F5344CB8AC3E}">
        <p14:creationId xmlns:p14="http://schemas.microsoft.com/office/powerpoint/2010/main" val="17219008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5. Add Categories and Tags</a:t>
            </a:r>
          </a:p>
          <a:p>
            <a:pPr algn="l"/>
            <a:r>
              <a:rPr lang="en-US" b="0" i="0" dirty="0">
                <a:solidFill>
                  <a:srgbClr val="36344D"/>
                </a:solidFill>
                <a:effectLst/>
                <a:latin typeface="Times New Roman" panose="02020603050405020304" pitchFamily="18" charset="0"/>
                <a:cs typeface="Times New Roman" panose="02020603050405020304" pitchFamily="18" charset="0"/>
              </a:rPr>
              <a:t>Implementing WordPress post </a:t>
            </a:r>
            <a:r>
              <a:rPr lang="en-US" b="1" i="0" dirty="0">
                <a:solidFill>
                  <a:srgbClr val="36344D"/>
                </a:solidFill>
                <a:effectLst/>
                <a:latin typeface="Times New Roman" panose="02020603050405020304" pitchFamily="18" charset="0"/>
                <a:cs typeface="Times New Roman" panose="02020603050405020304" pitchFamily="18" charset="0"/>
              </a:rPr>
              <a:t>categories</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tags</a:t>
            </a:r>
            <a:r>
              <a:rPr lang="en-US" b="0" i="0" dirty="0">
                <a:solidFill>
                  <a:srgbClr val="36344D"/>
                </a:solidFill>
                <a:effectLst/>
                <a:latin typeface="Times New Roman" panose="02020603050405020304" pitchFamily="18" charset="0"/>
                <a:cs typeface="Times New Roman" panose="02020603050405020304" pitchFamily="18" charset="0"/>
              </a:rPr>
              <a:t> is essential for SEO and website organization. It’s also excellent for user experience, as visitors can quickly locate other WordPress posts within the same category.</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Categories cover the general topics of the blog. Meanwhile, </a:t>
            </a:r>
            <a:r>
              <a:rPr lang="en-US" b="1" i="0" dirty="0">
                <a:solidFill>
                  <a:srgbClr val="6747C7"/>
                </a:solidFill>
                <a:effectLst/>
                <a:latin typeface="Times New Roman" panose="02020603050405020304" pitchFamily="18" charset="0"/>
                <a:cs typeface="Times New Roman" panose="02020603050405020304" pitchFamily="18" charset="0"/>
                <a:hlinkClick r:id="rId2"/>
              </a:rPr>
              <a:t>WordPress tags</a:t>
            </a:r>
            <a:r>
              <a:rPr lang="en-US" b="0" i="0" dirty="0">
                <a:solidFill>
                  <a:srgbClr val="36344D"/>
                </a:solidFill>
                <a:effectLst/>
                <a:latin typeface="Times New Roman" panose="02020603050405020304" pitchFamily="18" charset="0"/>
                <a:cs typeface="Times New Roman" panose="02020603050405020304" pitchFamily="18" charset="0"/>
              </a:rPr>
              <a:t> are more specific to the individual post. For example, when writing blog posts for a food recipe, the tag would be similar to </a:t>
            </a:r>
            <a:r>
              <a:rPr lang="en-US" b="1" i="0" dirty="0">
                <a:solidFill>
                  <a:srgbClr val="36344D"/>
                </a:solidFill>
                <a:effectLst/>
                <a:latin typeface="Times New Roman" panose="02020603050405020304" pitchFamily="18" charset="0"/>
                <a:cs typeface="Times New Roman" panose="02020603050405020304" pitchFamily="18" charset="0"/>
              </a:rPr>
              <a:t>“pasta</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recipes,”</a:t>
            </a:r>
            <a:r>
              <a:rPr lang="en-US" b="0" i="0" dirty="0">
                <a:solidFill>
                  <a:srgbClr val="36344D"/>
                </a:solidFill>
                <a:effectLst/>
                <a:latin typeface="Times New Roman" panose="02020603050405020304" pitchFamily="18" charset="0"/>
                <a:cs typeface="Times New Roman" panose="02020603050405020304" pitchFamily="18" charset="0"/>
              </a:rPr>
              <a:t> and the category would be </a:t>
            </a:r>
            <a:r>
              <a:rPr lang="en-US" b="1" i="0" dirty="0">
                <a:solidFill>
                  <a:srgbClr val="36344D"/>
                </a:solidFill>
                <a:effectLst/>
                <a:latin typeface="Times New Roman" panose="02020603050405020304" pitchFamily="18" charset="0"/>
                <a:cs typeface="Times New Roman" panose="02020603050405020304" pitchFamily="18" charset="0"/>
              </a:rPr>
              <a:t>“recipes”</a:t>
            </a:r>
            <a:r>
              <a:rPr lang="en-US" b="0" i="0" dirty="0">
                <a:solidFill>
                  <a:srgbClr val="36344D"/>
                </a:solidFill>
                <a:effectLst/>
                <a:latin typeface="Times New Roman" panose="02020603050405020304" pitchFamily="18" charset="0"/>
                <a:cs typeface="Times New Roman" panose="02020603050405020304" pitchFamily="18" charset="0"/>
              </a:rPr>
              <a:t>.</a:t>
            </a:r>
          </a:p>
          <a:p>
            <a:pPr algn="l"/>
            <a:r>
              <a:rPr lang="en-US" b="0" i="0" dirty="0">
                <a:solidFill>
                  <a:srgbClr val="36344D"/>
                </a:solidFill>
                <a:effectLst/>
                <a:latin typeface="Times New Roman" panose="02020603050405020304" pitchFamily="18" charset="0"/>
                <a:cs typeface="Times New Roman" panose="02020603050405020304" pitchFamily="18" charset="0"/>
              </a:rPr>
              <a:t>Remember that you can assign multiple categories and tags to a post.</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DD922F3-25CB-88C3-6CA3-D0BC987C7B2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556A8B5-FEDB-14E7-4687-8AA4472F4F91}"/>
              </a:ext>
            </a:extLst>
          </p:cNvPr>
          <p:cNvSpPr>
            <a:spLocks noGrp="1"/>
          </p:cNvSpPr>
          <p:nvPr>
            <p:ph type="sldNum" sz="quarter" idx="12"/>
          </p:nvPr>
        </p:nvSpPr>
        <p:spPr/>
        <p:txBody>
          <a:bodyPr/>
          <a:lstStyle/>
          <a:p>
            <a:fld id="{0FD323F0-2125-4505-822B-C2047871690B}" type="slidenum">
              <a:rPr lang="en-US" smtClean="0"/>
              <a:t>206</a:t>
            </a:fld>
            <a:endParaRPr lang="en-US" dirty="0"/>
          </a:p>
        </p:txBody>
      </p:sp>
      <p:sp>
        <p:nvSpPr>
          <p:cNvPr id="7" name="Date Placeholder 6">
            <a:extLst>
              <a:ext uri="{FF2B5EF4-FFF2-40B4-BE49-F238E27FC236}">
                <a16:creationId xmlns:a16="http://schemas.microsoft.com/office/drawing/2014/main" id="{4AD02EE4-BD50-6E63-5333-DA4BB1ABD1E6}"/>
              </a:ext>
            </a:extLst>
          </p:cNvPr>
          <p:cNvSpPr>
            <a:spLocks noGrp="1"/>
          </p:cNvSpPr>
          <p:nvPr>
            <p:ph type="dt" sz="half" idx="10"/>
          </p:nvPr>
        </p:nvSpPr>
        <p:spPr/>
        <p:txBody>
          <a:bodyPr/>
          <a:lstStyle/>
          <a:p>
            <a:fld id="{57781A96-242F-4988-AAED-349E0B4769C2}" type="datetime2">
              <a:rPr lang="en-US" smtClean="0"/>
              <a:t>Wednesday, August 14, 2024</a:t>
            </a:fld>
            <a:endParaRPr lang="en-US" dirty="0"/>
          </a:p>
        </p:txBody>
      </p:sp>
    </p:spTree>
    <p:extLst>
      <p:ext uri="{BB962C8B-B14F-4D97-AF65-F5344CB8AC3E}">
        <p14:creationId xmlns:p14="http://schemas.microsoft.com/office/powerpoint/2010/main" val="15658807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F6C8B05-58A1-A003-4167-570BA57BF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87" y="1136918"/>
            <a:ext cx="11498030" cy="5173394"/>
          </a:xfrm>
          <a:prstGeom prst="rect">
            <a:avLst/>
          </a:prstGeom>
        </p:spPr>
      </p:pic>
      <p:sp>
        <p:nvSpPr>
          <p:cNvPr id="5" name="Footer Placeholder 4">
            <a:extLst>
              <a:ext uri="{FF2B5EF4-FFF2-40B4-BE49-F238E27FC236}">
                <a16:creationId xmlns:a16="http://schemas.microsoft.com/office/drawing/2014/main" id="{292D9A68-8CE3-05BE-316E-A6EE61896B4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DDFB1A8-BB21-AA1B-BE47-2C4283EB790D}"/>
              </a:ext>
            </a:extLst>
          </p:cNvPr>
          <p:cNvSpPr>
            <a:spLocks noGrp="1"/>
          </p:cNvSpPr>
          <p:nvPr>
            <p:ph type="sldNum" sz="quarter" idx="12"/>
          </p:nvPr>
        </p:nvSpPr>
        <p:spPr/>
        <p:txBody>
          <a:bodyPr/>
          <a:lstStyle/>
          <a:p>
            <a:fld id="{0FD323F0-2125-4505-822B-C2047871690B}" type="slidenum">
              <a:rPr lang="en-US" smtClean="0"/>
              <a:t>207</a:t>
            </a:fld>
            <a:endParaRPr lang="en-US" dirty="0"/>
          </a:p>
        </p:txBody>
      </p:sp>
      <p:sp>
        <p:nvSpPr>
          <p:cNvPr id="8" name="Date Placeholder 7">
            <a:extLst>
              <a:ext uri="{FF2B5EF4-FFF2-40B4-BE49-F238E27FC236}">
                <a16:creationId xmlns:a16="http://schemas.microsoft.com/office/drawing/2014/main" id="{A04A1D06-FF52-CC5F-830D-45651E8C8454}"/>
              </a:ext>
            </a:extLst>
          </p:cNvPr>
          <p:cNvSpPr>
            <a:spLocks noGrp="1"/>
          </p:cNvSpPr>
          <p:nvPr>
            <p:ph type="dt" sz="half" idx="10"/>
          </p:nvPr>
        </p:nvSpPr>
        <p:spPr/>
        <p:txBody>
          <a:bodyPr/>
          <a:lstStyle/>
          <a:p>
            <a:fld id="{2F929ECD-93A1-4369-A24B-598C8278AD0A}" type="datetime2">
              <a:rPr lang="en-US" smtClean="0"/>
              <a:t>Wednesday, August 14, 2024</a:t>
            </a:fld>
            <a:endParaRPr lang="en-US" dirty="0"/>
          </a:p>
        </p:txBody>
      </p:sp>
    </p:spTree>
    <p:extLst>
      <p:ext uri="{BB962C8B-B14F-4D97-AF65-F5344CB8AC3E}">
        <p14:creationId xmlns:p14="http://schemas.microsoft.com/office/powerpoint/2010/main" val="26551002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add a new category or tag, go to </a:t>
            </a:r>
            <a:r>
              <a:rPr lang="en-US" b="1" i="0" dirty="0">
                <a:solidFill>
                  <a:srgbClr val="36344D"/>
                </a:solidFill>
                <a:effectLst/>
                <a:latin typeface="Times New Roman" panose="02020603050405020304" pitchFamily="18" charset="0"/>
                <a:cs typeface="Times New Roman" panose="02020603050405020304" pitchFamily="18" charset="0"/>
              </a:rPr>
              <a:t>Dashboard → Posts → Categories </a:t>
            </a:r>
            <a:r>
              <a:rPr lang="en-US" b="0" i="0" dirty="0">
                <a:solidFill>
                  <a:srgbClr val="36344D"/>
                </a:solidFill>
                <a:effectLst/>
                <a:latin typeface="Times New Roman" panose="02020603050405020304" pitchFamily="18" charset="0"/>
                <a:cs typeface="Times New Roman" panose="02020603050405020304" pitchFamily="18" charset="0"/>
              </a:rPr>
              <a:t>or </a:t>
            </a:r>
            <a:r>
              <a:rPr lang="en-US" b="1" i="0" dirty="0">
                <a:solidFill>
                  <a:srgbClr val="36344D"/>
                </a:solidFill>
                <a:effectLst/>
                <a:latin typeface="Times New Roman" panose="02020603050405020304" pitchFamily="18" charset="0"/>
                <a:cs typeface="Times New Roman" panose="02020603050405020304" pitchFamily="18" charset="0"/>
              </a:rPr>
              <a:t>Tags</a:t>
            </a:r>
            <a:r>
              <a:rPr lang="en-US" b="0" i="0" dirty="0">
                <a:solidFill>
                  <a:srgbClr val="36344D"/>
                </a:solidFill>
                <a:effectLst/>
                <a:latin typeface="Times New Roman" panose="02020603050405020304" pitchFamily="18" charset="0"/>
                <a:cs typeface="Times New Roman" panose="02020603050405020304" pitchFamily="18" charset="0"/>
              </a:rPr>
              <a:t>. From there, edit the name, post URL slug, and description. You can then view all the posts under the categories and tags.</a:t>
            </a:r>
          </a:p>
          <a:p>
            <a:pPr algn="l"/>
            <a:endParaRPr lang="en-US" dirty="0">
              <a:solidFill>
                <a:srgbClr val="36344D"/>
              </a:solidFill>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3AE4780-1668-87A9-A368-4C6B1B270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04" y="2363520"/>
            <a:ext cx="11551546" cy="4333875"/>
          </a:xfrm>
          <a:prstGeom prst="rect">
            <a:avLst/>
          </a:prstGeom>
        </p:spPr>
      </p:pic>
      <p:sp>
        <p:nvSpPr>
          <p:cNvPr id="5" name="Footer Placeholder 4">
            <a:extLst>
              <a:ext uri="{FF2B5EF4-FFF2-40B4-BE49-F238E27FC236}">
                <a16:creationId xmlns:a16="http://schemas.microsoft.com/office/drawing/2014/main" id="{ADC1E5F9-803C-6DC0-912D-89C5B3B2592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3185490-D841-558D-B96F-64C9DEB0E3B7}"/>
              </a:ext>
            </a:extLst>
          </p:cNvPr>
          <p:cNvSpPr>
            <a:spLocks noGrp="1"/>
          </p:cNvSpPr>
          <p:nvPr>
            <p:ph type="sldNum" sz="quarter" idx="12"/>
          </p:nvPr>
        </p:nvSpPr>
        <p:spPr/>
        <p:txBody>
          <a:bodyPr/>
          <a:lstStyle/>
          <a:p>
            <a:fld id="{0FD323F0-2125-4505-822B-C2047871690B}" type="slidenum">
              <a:rPr lang="en-US" smtClean="0"/>
              <a:t>208</a:t>
            </a:fld>
            <a:endParaRPr lang="en-US" dirty="0"/>
          </a:p>
        </p:txBody>
      </p:sp>
      <p:sp>
        <p:nvSpPr>
          <p:cNvPr id="8" name="Date Placeholder 7">
            <a:extLst>
              <a:ext uri="{FF2B5EF4-FFF2-40B4-BE49-F238E27FC236}">
                <a16:creationId xmlns:a16="http://schemas.microsoft.com/office/drawing/2014/main" id="{58FE99F7-95BC-8ADD-02C1-16882A7755D7}"/>
              </a:ext>
            </a:extLst>
          </p:cNvPr>
          <p:cNvSpPr>
            <a:spLocks noGrp="1"/>
          </p:cNvSpPr>
          <p:nvPr>
            <p:ph type="dt" sz="half" idx="10"/>
          </p:nvPr>
        </p:nvSpPr>
        <p:spPr/>
        <p:txBody>
          <a:bodyPr/>
          <a:lstStyle/>
          <a:p>
            <a:fld id="{A349C283-C50D-46E1-9260-7329AE849B58}" type="datetime2">
              <a:rPr lang="en-US" smtClean="0"/>
              <a:t>Wednesday, August 14, 2024</a:t>
            </a:fld>
            <a:endParaRPr lang="en-US" dirty="0"/>
          </a:p>
        </p:txBody>
      </p:sp>
    </p:spTree>
    <p:extLst>
      <p:ext uri="{BB962C8B-B14F-4D97-AF65-F5344CB8AC3E}">
        <p14:creationId xmlns:p14="http://schemas.microsoft.com/office/powerpoint/2010/main" val="20270523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Furthermore, you can add categories to the website menu. Head to </a:t>
            </a:r>
            <a:r>
              <a:rPr lang="en-US" b="1" i="0" dirty="0">
                <a:solidFill>
                  <a:srgbClr val="36344D"/>
                </a:solidFill>
                <a:effectLst/>
                <a:latin typeface="Times New Roman" panose="02020603050405020304" pitchFamily="18" charset="0"/>
                <a:cs typeface="Times New Roman" panose="02020603050405020304" pitchFamily="18" charset="0"/>
              </a:rPr>
              <a:t>Dashboard → Appearance → Menus</a:t>
            </a:r>
            <a:r>
              <a:rPr lang="en-US" b="0" i="0" dirty="0">
                <a:solidFill>
                  <a:srgbClr val="36344D"/>
                </a:solidFill>
                <a:effectLst/>
                <a:latin typeface="Times New Roman" panose="02020603050405020304" pitchFamily="18" charset="0"/>
                <a:cs typeface="Times New Roman" panose="02020603050405020304" pitchFamily="18" charset="0"/>
              </a:rPr>
              <a:t> to find </a:t>
            </a:r>
            <a:r>
              <a:rPr lang="en-US" b="1" i="0" dirty="0">
                <a:solidFill>
                  <a:srgbClr val="36344D"/>
                </a:solidFill>
                <a:effectLst/>
                <a:latin typeface="Times New Roman" panose="02020603050405020304" pitchFamily="18" charset="0"/>
                <a:cs typeface="Times New Roman" panose="02020603050405020304" pitchFamily="18" charset="0"/>
              </a:rPr>
              <a:t>Categories</a:t>
            </a:r>
            <a:r>
              <a:rPr lang="en-US" b="0" i="0" dirty="0">
                <a:solidFill>
                  <a:srgbClr val="36344D"/>
                </a:solidFill>
                <a:effectLst/>
                <a:latin typeface="Times New Roman" panose="02020603050405020304" pitchFamily="18" charset="0"/>
                <a:cs typeface="Times New Roman" panose="02020603050405020304" pitchFamily="18" charset="0"/>
              </a:rPr>
              <a:t> under </a:t>
            </a:r>
            <a:r>
              <a:rPr lang="en-US" b="1" i="0" dirty="0">
                <a:solidFill>
                  <a:srgbClr val="36344D"/>
                </a:solidFill>
                <a:effectLst/>
                <a:latin typeface="Times New Roman" panose="02020603050405020304" pitchFamily="18" charset="0"/>
                <a:cs typeface="Times New Roman" panose="02020603050405020304" pitchFamily="18" charset="0"/>
              </a:rPr>
              <a:t>Add menu</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items</a:t>
            </a:r>
            <a:r>
              <a:rPr lang="en-US" b="0" i="0" dirty="0">
                <a:solidFill>
                  <a:srgbClr val="36344D"/>
                </a:solidFill>
                <a:effectLst/>
                <a:latin typeface="Times New Roman" panose="02020603050405020304" pitchFamily="18" charset="0"/>
                <a:cs typeface="Times New Roman" panose="02020603050405020304" pitchFamily="18" charset="0"/>
              </a:rPr>
              <a:t>. You can add posts, pages, categories, and URLs to your navigation here.</a:t>
            </a:r>
          </a:p>
          <a:p>
            <a:pPr algn="l"/>
            <a:endParaRPr lang="en-US" dirty="0">
              <a:solidFill>
                <a:srgbClr val="36344D"/>
              </a:solidFill>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95FE67A-BDEC-8DA0-E1EC-ADE2C673D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23974"/>
            <a:ext cx="12039600" cy="4393406"/>
          </a:xfrm>
          <a:prstGeom prst="rect">
            <a:avLst/>
          </a:prstGeom>
        </p:spPr>
      </p:pic>
      <p:sp>
        <p:nvSpPr>
          <p:cNvPr id="5" name="Footer Placeholder 4">
            <a:extLst>
              <a:ext uri="{FF2B5EF4-FFF2-40B4-BE49-F238E27FC236}">
                <a16:creationId xmlns:a16="http://schemas.microsoft.com/office/drawing/2014/main" id="{1C699829-99E5-ABAB-0C14-4168A563C35E}"/>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263B4796-8D31-4E9B-F93C-6A9E684DFE32}"/>
              </a:ext>
            </a:extLst>
          </p:cNvPr>
          <p:cNvSpPr>
            <a:spLocks noGrp="1"/>
          </p:cNvSpPr>
          <p:nvPr>
            <p:ph type="sldNum" sz="quarter" idx="12"/>
          </p:nvPr>
        </p:nvSpPr>
        <p:spPr/>
        <p:txBody>
          <a:bodyPr/>
          <a:lstStyle/>
          <a:p>
            <a:fld id="{0FD323F0-2125-4505-822B-C2047871690B}" type="slidenum">
              <a:rPr lang="en-US" smtClean="0"/>
              <a:t>209</a:t>
            </a:fld>
            <a:endParaRPr lang="en-US" dirty="0"/>
          </a:p>
        </p:txBody>
      </p:sp>
      <p:sp>
        <p:nvSpPr>
          <p:cNvPr id="8" name="Date Placeholder 7">
            <a:extLst>
              <a:ext uri="{FF2B5EF4-FFF2-40B4-BE49-F238E27FC236}">
                <a16:creationId xmlns:a16="http://schemas.microsoft.com/office/drawing/2014/main" id="{DA562316-5536-6CE5-A5BF-9740B41F4A27}"/>
              </a:ext>
            </a:extLst>
          </p:cNvPr>
          <p:cNvSpPr>
            <a:spLocks noGrp="1"/>
          </p:cNvSpPr>
          <p:nvPr>
            <p:ph type="dt" sz="half" idx="10"/>
          </p:nvPr>
        </p:nvSpPr>
        <p:spPr/>
        <p:txBody>
          <a:bodyPr/>
          <a:lstStyle/>
          <a:p>
            <a:fld id="{30FAD077-4D0C-4368-BB5C-6BD2DA9CA454}" type="datetime2">
              <a:rPr lang="en-US" smtClean="0"/>
              <a:t>Wednesday, August 14, 2024</a:t>
            </a:fld>
            <a:endParaRPr lang="en-US" dirty="0"/>
          </a:p>
        </p:txBody>
      </p:sp>
    </p:spTree>
    <p:extLst>
      <p:ext uri="{BB962C8B-B14F-4D97-AF65-F5344CB8AC3E}">
        <p14:creationId xmlns:p14="http://schemas.microsoft.com/office/powerpoint/2010/main" val="311299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Choose the Right CMS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286987" y="1543793"/>
            <a:ext cx="11309267" cy="5073587"/>
          </a:xfrm>
        </p:spPr>
        <p:txBody>
          <a:bodyPr>
            <a:normAutofit/>
          </a:bodyPr>
          <a:lstStyle/>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SEO </a:t>
            </a:r>
            <a:r>
              <a:rPr lang="en-US" b="0" i="0" dirty="0">
                <a:solidFill>
                  <a:srgbClr val="36344D"/>
                </a:solidFill>
                <a:effectLst/>
                <a:latin typeface="Times New Roman" panose="02020603050405020304" pitchFamily="18" charset="0"/>
                <a:cs typeface="Times New Roman" panose="02020603050405020304" pitchFamily="18" charset="0"/>
              </a:rPr>
              <a:t>‒ your chosen CMS should be capable of optimizing your web pages for search engine crawlers.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Marketing </a:t>
            </a:r>
            <a:r>
              <a:rPr lang="en-US" b="0" i="0" dirty="0">
                <a:solidFill>
                  <a:srgbClr val="36344D"/>
                </a:solidFill>
                <a:effectLst/>
                <a:latin typeface="Times New Roman" panose="02020603050405020304" pitchFamily="18" charset="0"/>
                <a:cs typeface="Times New Roman" panose="02020603050405020304" pitchFamily="18" charset="0"/>
              </a:rPr>
              <a:t>‒ the ability to conduct email and social media marketing also helps to boost your SEO efforts.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Security </a:t>
            </a:r>
            <a:r>
              <a:rPr lang="en-US" b="0" i="0" dirty="0">
                <a:solidFill>
                  <a:srgbClr val="36344D"/>
                </a:solidFill>
                <a:effectLst/>
                <a:latin typeface="Times New Roman" panose="02020603050405020304" pitchFamily="18" charset="0"/>
                <a:cs typeface="Times New Roman" panose="02020603050405020304" pitchFamily="18" charset="0"/>
              </a:rPr>
              <a:t>‒ make sure the CMS’s built-in security features are up-to-date and are capable of anticipating all malware types.</a:t>
            </a:r>
          </a:p>
          <a:p>
            <a:pPr algn="l">
              <a:buFont typeface="Arial" panose="020B0604020202020204" pitchFamily="34" charset="0"/>
              <a:buChar char="•"/>
            </a:pPr>
            <a:endParaRPr lang="en-US" dirty="0">
              <a:solidFill>
                <a:srgbClr val="36344D"/>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E0DAC34-EE99-D0E0-FD03-D9A9BC9F93A5}"/>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4871A0C0-8A11-D404-6023-22A03DD08636}"/>
              </a:ext>
            </a:extLst>
          </p:cNvPr>
          <p:cNvSpPr>
            <a:spLocks noGrp="1"/>
          </p:cNvSpPr>
          <p:nvPr>
            <p:ph type="sldNum" sz="quarter" idx="12"/>
          </p:nvPr>
        </p:nvSpPr>
        <p:spPr/>
        <p:txBody>
          <a:bodyPr/>
          <a:lstStyle/>
          <a:p>
            <a:fld id="{0FD323F0-2125-4505-822B-C2047871690B}" type="slidenum">
              <a:rPr lang="en-US" smtClean="0"/>
              <a:t>21</a:t>
            </a:fld>
            <a:endParaRPr lang="en-US" dirty="0"/>
          </a:p>
        </p:txBody>
      </p:sp>
      <p:sp>
        <p:nvSpPr>
          <p:cNvPr id="6" name="Date Placeholder 5">
            <a:extLst>
              <a:ext uri="{FF2B5EF4-FFF2-40B4-BE49-F238E27FC236}">
                <a16:creationId xmlns:a16="http://schemas.microsoft.com/office/drawing/2014/main" id="{205A3B28-994E-B560-FBDA-8EF327A2CC6F}"/>
              </a:ext>
            </a:extLst>
          </p:cNvPr>
          <p:cNvSpPr>
            <a:spLocks noGrp="1"/>
          </p:cNvSpPr>
          <p:nvPr>
            <p:ph type="dt" sz="half" idx="10"/>
          </p:nvPr>
        </p:nvSpPr>
        <p:spPr/>
        <p:txBody>
          <a:bodyPr/>
          <a:lstStyle/>
          <a:p>
            <a:fld id="{9C79CAAC-3FE8-4316-B4A8-8B8336AFE8E6}" type="datetime2">
              <a:rPr lang="en-US" smtClean="0"/>
              <a:t>Wednesday, August 14, 2024</a:t>
            </a:fld>
            <a:endParaRPr lang="en-US" dirty="0"/>
          </a:p>
        </p:txBody>
      </p:sp>
    </p:spTree>
    <p:extLst>
      <p:ext uri="{BB962C8B-B14F-4D97-AF65-F5344CB8AC3E}">
        <p14:creationId xmlns:p14="http://schemas.microsoft.com/office/powerpoint/2010/main" val="365588339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6. Set Permalinks or Slugs</a:t>
            </a:r>
          </a:p>
          <a:p>
            <a:pPr algn="l"/>
            <a:r>
              <a:rPr lang="en-US" b="0" i="0" dirty="0">
                <a:solidFill>
                  <a:srgbClr val="36344D"/>
                </a:solidFill>
                <a:effectLst/>
                <a:latin typeface="Times New Roman" panose="02020603050405020304" pitchFamily="18" charset="0"/>
                <a:cs typeface="Times New Roman" panose="02020603050405020304" pitchFamily="18" charset="0"/>
              </a:rPr>
              <a:t>As an essential part of on-page SEO, permalinks or </a:t>
            </a:r>
            <a:r>
              <a:rPr lang="en-US" b="1" i="0" dirty="0">
                <a:solidFill>
                  <a:srgbClr val="6747C7"/>
                </a:solidFill>
                <a:effectLst/>
                <a:latin typeface="Times New Roman" panose="02020603050405020304" pitchFamily="18" charset="0"/>
                <a:cs typeface="Times New Roman" panose="02020603050405020304" pitchFamily="18" charset="0"/>
                <a:hlinkClick r:id="rId2"/>
              </a:rPr>
              <a:t>slugs</a:t>
            </a:r>
            <a:r>
              <a:rPr lang="en-US" b="0" i="0" dirty="0">
                <a:solidFill>
                  <a:srgbClr val="36344D"/>
                </a:solidFill>
                <a:effectLst/>
                <a:latin typeface="Times New Roman" panose="02020603050405020304" pitchFamily="18" charset="0"/>
                <a:cs typeface="Times New Roman" panose="02020603050405020304" pitchFamily="18" charset="0"/>
              </a:rPr>
              <a:t> help increase the post’s ranking on search engines.</a:t>
            </a:r>
          </a:p>
          <a:p>
            <a:pPr algn="l"/>
            <a:r>
              <a:rPr lang="en-US" b="1" i="0" dirty="0">
                <a:solidFill>
                  <a:srgbClr val="36344D"/>
                </a:solidFill>
                <a:effectLst/>
                <a:latin typeface="Times New Roman" panose="02020603050405020304" pitchFamily="18" charset="0"/>
                <a:cs typeface="Times New Roman" panose="02020603050405020304" pitchFamily="18" charset="0"/>
              </a:rPr>
              <a:t>Permalink</a:t>
            </a:r>
            <a:r>
              <a:rPr lang="en-US" b="0" i="0" dirty="0">
                <a:solidFill>
                  <a:srgbClr val="36344D"/>
                </a:solidFill>
                <a:effectLst/>
                <a:latin typeface="Times New Roman" panose="02020603050405020304" pitchFamily="18" charset="0"/>
                <a:cs typeface="Times New Roman" panose="02020603050405020304" pitchFamily="18" charset="0"/>
              </a:rPr>
              <a:t> stands for </a:t>
            </a:r>
            <a:r>
              <a:rPr lang="en-US" b="1" i="0" dirty="0">
                <a:solidFill>
                  <a:srgbClr val="36344D"/>
                </a:solidFill>
                <a:effectLst/>
                <a:latin typeface="Times New Roman" panose="02020603050405020304" pitchFamily="18" charset="0"/>
                <a:cs typeface="Times New Roman" panose="02020603050405020304" pitchFamily="18" charset="0"/>
              </a:rPr>
              <a:t>permanent</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link, </a:t>
            </a:r>
            <a:r>
              <a:rPr lang="en-US" b="0" i="0" dirty="0">
                <a:solidFill>
                  <a:srgbClr val="36344D"/>
                </a:solidFill>
                <a:effectLst/>
                <a:latin typeface="Times New Roman" panose="02020603050405020304" pitchFamily="18" charset="0"/>
                <a:cs typeface="Times New Roman" panose="02020603050405020304" pitchFamily="18" charset="0"/>
              </a:rPr>
              <a:t>the WordPress post URL generated from the post title. Meanwhile, the part of the URL that automatically follows the title is known as the </a:t>
            </a:r>
            <a:r>
              <a:rPr lang="en-US" b="1" i="0" dirty="0">
                <a:solidFill>
                  <a:srgbClr val="36344D"/>
                </a:solidFill>
                <a:effectLst/>
                <a:latin typeface="Times New Roman" panose="02020603050405020304" pitchFamily="18" charset="0"/>
                <a:cs typeface="Times New Roman" panose="02020603050405020304" pitchFamily="18" charset="0"/>
              </a:rPr>
              <a:t>post</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slug</a:t>
            </a:r>
            <a:r>
              <a:rPr lang="en-US" b="0" i="0" dirty="0">
                <a:solidFill>
                  <a:srgbClr val="36344D"/>
                </a:solidFill>
                <a:effectLst/>
                <a:latin typeface="Times New Roman" panose="02020603050405020304" pitchFamily="18" charset="0"/>
                <a:cs typeface="Times New Roman" panose="02020603050405020304" pitchFamily="18" charset="0"/>
              </a:rPr>
              <a:t> or </a:t>
            </a:r>
            <a:r>
              <a:rPr lang="en-US" b="1" i="0" dirty="0">
                <a:solidFill>
                  <a:srgbClr val="36344D"/>
                </a:solidFill>
                <a:effectLst/>
                <a:latin typeface="Times New Roman" panose="02020603050405020304" pitchFamily="18" charset="0"/>
                <a:cs typeface="Times New Roman" panose="02020603050405020304" pitchFamily="18" charset="0"/>
              </a:rPr>
              <a:t>URL</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slug</a:t>
            </a:r>
            <a:r>
              <a:rPr lang="en-US" b="0" i="0" dirty="0">
                <a:solidFill>
                  <a:srgbClr val="36344D"/>
                </a:solidFill>
                <a:effectLst/>
                <a:latin typeface="Times New Roman" panose="02020603050405020304" pitchFamily="18" charset="0"/>
                <a:cs typeface="Times New Roman" panose="02020603050405020304" pitchFamily="18" charset="0"/>
              </a:rPr>
              <a:t>. You can edit the post slug via </a:t>
            </a:r>
            <a:r>
              <a:rPr lang="en-US" b="1" i="0" dirty="0">
                <a:solidFill>
                  <a:srgbClr val="36344D"/>
                </a:solidFill>
                <a:effectLst/>
                <a:latin typeface="Times New Roman" panose="02020603050405020304" pitchFamily="18" charset="0"/>
                <a:cs typeface="Times New Roman" panose="02020603050405020304" pitchFamily="18" charset="0"/>
              </a:rPr>
              <a:t>Settings → Post → Permalinks</a:t>
            </a:r>
            <a:r>
              <a:rPr lang="en-US" b="0" i="0" dirty="0">
                <a:solidFill>
                  <a:srgbClr val="36344D"/>
                </a:solidFill>
                <a:effectLst/>
                <a:latin typeface="Times New Roman" panose="02020603050405020304" pitchFamily="18" charset="0"/>
                <a:cs typeface="Times New Roman" panose="02020603050405020304" pitchFamily="18" charset="0"/>
              </a:rPr>
              <a:t>.</a:t>
            </a:r>
          </a:p>
          <a:p>
            <a:pPr algn="l"/>
            <a:r>
              <a:rPr lang="en-US" b="0" i="0" dirty="0">
                <a:solidFill>
                  <a:srgbClr val="36344D"/>
                </a:solidFill>
                <a:effectLst/>
                <a:latin typeface="Times New Roman" panose="02020603050405020304" pitchFamily="18" charset="0"/>
                <a:cs typeface="Times New Roman" panose="02020603050405020304" pitchFamily="18" charset="0"/>
              </a:rPr>
              <a:t>Note that punctuations like commas, quotes, and apostrophes are invalid URL characters. They will automatically be replaced with dashes.</a:t>
            </a:r>
          </a:p>
          <a:p>
            <a:pPr algn="l"/>
            <a:r>
              <a:rPr lang="en-US" b="0" i="0" dirty="0">
                <a:solidFill>
                  <a:srgbClr val="36344D"/>
                </a:solidFill>
                <a:effectLst/>
                <a:latin typeface="Times New Roman" panose="02020603050405020304" pitchFamily="18" charset="0"/>
                <a:cs typeface="Times New Roman" panose="02020603050405020304" pitchFamily="18" charset="0"/>
              </a:rPr>
              <a:t>Fortunately, you can change a published post’s slug. If you changed a post title after publishing, recheck the slug.</a:t>
            </a:r>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4F2B2115-3871-49A3-FB54-85FE4162788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5E74514F-B050-CA2F-3F68-EA8C8DD3EA7B}"/>
              </a:ext>
            </a:extLst>
          </p:cNvPr>
          <p:cNvSpPr>
            <a:spLocks noGrp="1"/>
          </p:cNvSpPr>
          <p:nvPr>
            <p:ph type="sldNum" sz="quarter" idx="12"/>
          </p:nvPr>
        </p:nvSpPr>
        <p:spPr/>
        <p:txBody>
          <a:bodyPr/>
          <a:lstStyle/>
          <a:p>
            <a:fld id="{0FD323F0-2125-4505-822B-C2047871690B}" type="slidenum">
              <a:rPr lang="en-US" smtClean="0"/>
              <a:t>210</a:t>
            </a:fld>
            <a:endParaRPr lang="en-US" dirty="0"/>
          </a:p>
        </p:txBody>
      </p:sp>
      <p:sp>
        <p:nvSpPr>
          <p:cNvPr id="7" name="Date Placeholder 6">
            <a:extLst>
              <a:ext uri="{FF2B5EF4-FFF2-40B4-BE49-F238E27FC236}">
                <a16:creationId xmlns:a16="http://schemas.microsoft.com/office/drawing/2014/main" id="{38FD5489-7571-9B6D-4FCD-AD7D77BE9D0C}"/>
              </a:ext>
            </a:extLst>
          </p:cNvPr>
          <p:cNvSpPr>
            <a:spLocks noGrp="1"/>
          </p:cNvSpPr>
          <p:nvPr>
            <p:ph type="dt" sz="half" idx="10"/>
          </p:nvPr>
        </p:nvSpPr>
        <p:spPr/>
        <p:txBody>
          <a:bodyPr/>
          <a:lstStyle/>
          <a:p>
            <a:fld id="{28B6F051-EBA1-4211-878B-E90675B2BDC6}" type="datetime2">
              <a:rPr lang="en-US" smtClean="0"/>
              <a:t>Wednesday, August 14, 2024</a:t>
            </a:fld>
            <a:endParaRPr lang="en-US" dirty="0"/>
          </a:p>
        </p:txBody>
      </p:sp>
    </p:spTree>
    <p:extLst>
      <p:ext uri="{BB962C8B-B14F-4D97-AF65-F5344CB8AC3E}">
        <p14:creationId xmlns:p14="http://schemas.microsoft.com/office/powerpoint/2010/main" val="31589294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91CDF88B-AF14-C9FC-03A6-2806E5369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6917"/>
            <a:ext cx="11534660" cy="5292457"/>
          </a:xfrm>
          <a:prstGeom prst="rect">
            <a:avLst/>
          </a:prstGeom>
        </p:spPr>
      </p:pic>
      <p:sp>
        <p:nvSpPr>
          <p:cNvPr id="5" name="Footer Placeholder 4">
            <a:extLst>
              <a:ext uri="{FF2B5EF4-FFF2-40B4-BE49-F238E27FC236}">
                <a16:creationId xmlns:a16="http://schemas.microsoft.com/office/drawing/2014/main" id="{FB34C173-94BE-22D1-2921-ACB5DD5C218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48B8B5EC-FAE0-F5B4-8312-2122D7E6446D}"/>
              </a:ext>
            </a:extLst>
          </p:cNvPr>
          <p:cNvSpPr>
            <a:spLocks noGrp="1"/>
          </p:cNvSpPr>
          <p:nvPr>
            <p:ph type="sldNum" sz="quarter" idx="12"/>
          </p:nvPr>
        </p:nvSpPr>
        <p:spPr/>
        <p:txBody>
          <a:bodyPr/>
          <a:lstStyle/>
          <a:p>
            <a:fld id="{0FD323F0-2125-4505-822B-C2047871690B}" type="slidenum">
              <a:rPr lang="en-US" smtClean="0"/>
              <a:t>211</a:t>
            </a:fld>
            <a:endParaRPr lang="en-US" dirty="0"/>
          </a:p>
        </p:txBody>
      </p:sp>
      <p:sp>
        <p:nvSpPr>
          <p:cNvPr id="8" name="Date Placeholder 7">
            <a:extLst>
              <a:ext uri="{FF2B5EF4-FFF2-40B4-BE49-F238E27FC236}">
                <a16:creationId xmlns:a16="http://schemas.microsoft.com/office/drawing/2014/main" id="{23D4CA22-2A47-07BD-4163-1DC1708BE84D}"/>
              </a:ext>
            </a:extLst>
          </p:cNvPr>
          <p:cNvSpPr>
            <a:spLocks noGrp="1"/>
          </p:cNvSpPr>
          <p:nvPr>
            <p:ph type="dt" sz="half" idx="10"/>
          </p:nvPr>
        </p:nvSpPr>
        <p:spPr/>
        <p:txBody>
          <a:bodyPr/>
          <a:lstStyle/>
          <a:p>
            <a:fld id="{AED0500B-D95C-46C4-A3F1-9FB3C9476FAB}" type="datetime2">
              <a:rPr lang="en-US" smtClean="0"/>
              <a:t>Wednesday, August 14, 2024</a:t>
            </a:fld>
            <a:endParaRPr lang="en-US" dirty="0"/>
          </a:p>
        </p:txBody>
      </p:sp>
    </p:spTree>
    <p:extLst>
      <p:ext uri="{BB962C8B-B14F-4D97-AF65-F5344CB8AC3E}">
        <p14:creationId xmlns:p14="http://schemas.microsoft.com/office/powerpoint/2010/main" val="20493142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7. Add an Excerpt</a:t>
            </a:r>
          </a:p>
          <a:p>
            <a:pPr algn="l"/>
            <a:r>
              <a:rPr lang="en-US" b="0" i="0" dirty="0">
                <a:solidFill>
                  <a:srgbClr val="36344D"/>
                </a:solidFill>
                <a:effectLst/>
                <a:latin typeface="Times New Roman" panose="02020603050405020304" pitchFamily="18" charset="0"/>
                <a:cs typeface="Times New Roman" panose="02020603050405020304" pitchFamily="18" charset="0"/>
              </a:rPr>
              <a:t>An </a:t>
            </a:r>
            <a:r>
              <a:rPr lang="en-US" b="1" i="0" dirty="0">
                <a:solidFill>
                  <a:srgbClr val="36344D"/>
                </a:solidFill>
                <a:effectLst/>
                <a:latin typeface="Times New Roman" panose="02020603050405020304" pitchFamily="18" charset="0"/>
                <a:cs typeface="Times New Roman" panose="02020603050405020304" pitchFamily="18" charset="0"/>
              </a:rPr>
              <a:t>excerpt</a:t>
            </a:r>
            <a:r>
              <a:rPr lang="en-US" b="0" i="0" dirty="0">
                <a:solidFill>
                  <a:srgbClr val="36344D"/>
                </a:solidFill>
                <a:effectLst/>
                <a:latin typeface="Times New Roman" panose="02020603050405020304" pitchFamily="18" charset="0"/>
                <a:cs typeface="Times New Roman" panose="02020603050405020304" pitchFamily="18" charset="0"/>
              </a:rPr>
              <a:t> is the summary or teaser of the blog post. It attracts and engages readers because the title and featured image sometimes need to be revised.</a:t>
            </a:r>
          </a:p>
          <a:p>
            <a:pPr algn="l"/>
            <a:r>
              <a:rPr lang="en-US" b="0" i="0" dirty="0">
                <a:solidFill>
                  <a:srgbClr val="36344D"/>
                </a:solidFill>
                <a:effectLst/>
                <a:latin typeface="Times New Roman" panose="02020603050405020304" pitchFamily="18" charset="0"/>
                <a:cs typeface="Times New Roman" panose="02020603050405020304" pitchFamily="18" charset="0"/>
              </a:rPr>
              <a:t>WordPress will automatically use the first 55 words of the blog content to generate the excerpt. However, you have the option to customize it by heading to </a:t>
            </a:r>
            <a:r>
              <a:rPr lang="en-US" b="1" i="0" dirty="0">
                <a:solidFill>
                  <a:srgbClr val="36344D"/>
                </a:solidFill>
                <a:effectLst/>
                <a:latin typeface="Times New Roman" panose="02020603050405020304" pitchFamily="18" charset="0"/>
                <a:cs typeface="Times New Roman" panose="02020603050405020304" pitchFamily="18" charset="0"/>
              </a:rPr>
              <a:t>Settings → Post → Excerpt</a:t>
            </a:r>
            <a:r>
              <a:rPr lang="en-US" b="0" i="0" dirty="0">
                <a:solidFill>
                  <a:srgbClr val="36344D"/>
                </a:solidFill>
                <a:effectLst/>
                <a:latin typeface="Times New Roman" panose="02020603050405020304" pitchFamily="18" charset="0"/>
                <a:cs typeface="Times New Roman" panose="02020603050405020304" pitchFamily="18" charset="0"/>
              </a:rPr>
              <a:t> and writing in the box. You may even customize the word limit using HTML code or plugins.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092C996C-60C8-57CF-7F1E-56BD783AC0E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2531ED5-4F64-06C5-0C74-E2B5A790E10F}"/>
              </a:ext>
            </a:extLst>
          </p:cNvPr>
          <p:cNvSpPr>
            <a:spLocks noGrp="1"/>
          </p:cNvSpPr>
          <p:nvPr>
            <p:ph type="sldNum" sz="quarter" idx="12"/>
          </p:nvPr>
        </p:nvSpPr>
        <p:spPr/>
        <p:txBody>
          <a:bodyPr/>
          <a:lstStyle/>
          <a:p>
            <a:fld id="{0FD323F0-2125-4505-822B-C2047871690B}" type="slidenum">
              <a:rPr lang="en-US" smtClean="0"/>
              <a:t>212</a:t>
            </a:fld>
            <a:endParaRPr lang="en-US" dirty="0"/>
          </a:p>
        </p:txBody>
      </p:sp>
      <p:sp>
        <p:nvSpPr>
          <p:cNvPr id="7" name="Date Placeholder 6">
            <a:extLst>
              <a:ext uri="{FF2B5EF4-FFF2-40B4-BE49-F238E27FC236}">
                <a16:creationId xmlns:a16="http://schemas.microsoft.com/office/drawing/2014/main" id="{29842DC5-FCF1-E76B-CB13-9648A2CE3BC5}"/>
              </a:ext>
            </a:extLst>
          </p:cNvPr>
          <p:cNvSpPr>
            <a:spLocks noGrp="1"/>
          </p:cNvSpPr>
          <p:nvPr>
            <p:ph type="dt" sz="half" idx="10"/>
          </p:nvPr>
        </p:nvSpPr>
        <p:spPr/>
        <p:txBody>
          <a:bodyPr/>
          <a:lstStyle/>
          <a:p>
            <a:fld id="{046210C4-0EC0-42ED-BC63-F1CFC3D4B294}" type="datetime2">
              <a:rPr lang="en-US" smtClean="0"/>
              <a:t>Wednesday, August 14, 2024</a:t>
            </a:fld>
            <a:endParaRPr lang="en-US" dirty="0"/>
          </a:p>
        </p:txBody>
      </p:sp>
    </p:spTree>
    <p:extLst>
      <p:ext uri="{BB962C8B-B14F-4D97-AF65-F5344CB8AC3E}">
        <p14:creationId xmlns:p14="http://schemas.microsoft.com/office/powerpoint/2010/main" val="12123642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D123730-0777-A2D5-35B0-4E8F9F4C3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192289"/>
            <a:ext cx="11309267" cy="5369719"/>
          </a:xfrm>
          <a:prstGeom prst="rect">
            <a:avLst/>
          </a:prstGeom>
        </p:spPr>
      </p:pic>
      <p:sp>
        <p:nvSpPr>
          <p:cNvPr id="5" name="Footer Placeholder 4">
            <a:extLst>
              <a:ext uri="{FF2B5EF4-FFF2-40B4-BE49-F238E27FC236}">
                <a16:creationId xmlns:a16="http://schemas.microsoft.com/office/drawing/2014/main" id="{88991E19-D165-D94E-AE17-F9626AA0AD47}"/>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9F6D2332-5AFB-C815-58B4-11CA34EF95DD}"/>
              </a:ext>
            </a:extLst>
          </p:cNvPr>
          <p:cNvSpPr>
            <a:spLocks noGrp="1"/>
          </p:cNvSpPr>
          <p:nvPr>
            <p:ph type="sldNum" sz="quarter" idx="12"/>
          </p:nvPr>
        </p:nvSpPr>
        <p:spPr/>
        <p:txBody>
          <a:bodyPr/>
          <a:lstStyle/>
          <a:p>
            <a:fld id="{0FD323F0-2125-4505-822B-C2047871690B}" type="slidenum">
              <a:rPr lang="en-US" smtClean="0"/>
              <a:t>213</a:t>
            </a:fld>
            <a:endParaRPr lang="en-US" dirty="0"/>
          </a:p>
        </p:txBody>
      </p:sp>
      <p:sp>
        <p:nvSpPr>
          <p:cNvPr id="8" name="Date Placeholder 7">
            <a:extLst>
              <a:ext uri="{FF2B5EF4-FFF2-40B4-BE49-F238E27FC236}">
                <a16:creationId xmlns:a16="http://schemas.microsoft.com/office/drawing/2014/main" id="{0D7857B4-D7FF-1F17-2661-3675FB4F12C2}"/>
              </a:ext>
            </a:extLst>
          </p:cNvPr>
          <p:cNvSpPr>
            <a:spLocks noGrp="1"/>
          </p:cNvSpPr>
          <p:nvPr>
            <p:ph type="dt" sz="half" idx="10"/>
          </p:nvPr>
        </p:nvSpPr>
        <p:spPr/>
        <p:txBody>
          <a:bodyPr/>
          <a:lstStyle/>
          <a:p>
            <a:fld id="{547F2523-A678-44A9-85FC-C113936F79EE}" type="datetime2">
              <a:rPr lang="en-US" smtClean="0"/>
              <a:t>Wednesday, August 14, 2024</a:t>
            </a:fld>
            <a:endParaRPr lang="en-US" dirty="0"/>
          </a:p>
        </p:txBody>
      </p:sp>
    </p:spTree>
    <p:extLst>
      <p:ext uri="{BB962C8B-B14F-4D97-AF65-F5344CB8AC3E}">
        <p14:creationId xmlns:p14="http://schemas.microsoft.com/office/powerpoint/2010/main" val="197528727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In WordPress, there’s an option to display the full content of your article and blog post or only to show the excerpt. To display excerpts for your blog posts, head to </a:t>
            </a:r>
            <a:r>
              <a:rPr lang="en-US" b="1" i="0" dirty="0">
                <a:solidFill>
                  <a:srgbClr val="36344D"/>
                </a:solidFill>
                <a:effectLst/>
                <a:latin typeface="Times New Roman" panose="02020603050405020304" pitchFamily="18" charset="0"/>
                <a:cs typeface="Times New Roman" panose="02020603050405020304" pitchFamily="18" charset="0"/>
              </a:rPr>
              <a:t>Dashboard → Settings → Reading</a:t>
            </a:r>
            <a:r>
              <a:rPr lang="en-US" b="0" i="0" dirty="0">
                <a:solidFill>
                  <a:srgbClr val="36344D"/>
                </a:solidFill>
                <a:effectLst/>
                <a:latin typeface="Times New Roman" panose="02020603050405020304" pitchFamily="18" charset="0"/>
                <a:cs typeface="Times New Roman" panose="02020603050405020304" pitchFamily="18" charset="0"/>
              </a:rPr>
              <a:t>. Then, for</a:t>
            </a:r>
            <a:r>
              <a:rPr lang="en-US" b="1" i="0" dirty="0">
                <a:solidFill>
                  <a:srgbClr val="36344D"/>
                </a:solidFill>
                <a:effectLst/>
                <a:latin typeface="Times New Roman" panose="02020603050405020304" pitchFamily="18" charset="0"/>
                <a:cs typeface="Times New Roman" panose="02020603050405020304" pitchFamily="18" charset="0"/>
              </a:rPr>
              <a:t> Each post in a feed, include </a:t>
            </a:r>
            <a:r>
              <a:rPr lang="en-US" b="0" i="0" dirty="0">
                <a:solidFill>
                  <a:srgbClr val="36344D"/>
                </a:solidFill>
                <a:effectLst/>
                <a:latin typeface="Times New Roman" panose="02020603050405020304" pitchFamily="18" charset="0"/>
                <a:cs typeface="Times New Roman" panose="02020603050405020304" pitchFamily="18" charset="0"/>
              </a:rPr>
              <a:t>section, select </a:t>
            </a:r>
            <a:r>
              <a:rPr lang="en-US" b="1" i="0" dirty="0">
                <a:solidFill>
                  <a:srgbClr val="36344D"/>
                </a:solidFill>
                <a:effectLst/>
                <a:latin typeface="Times New Roman" panose="02020603050405020304" pitchFamily="18" charset="0"/>
                <a:cs typeface="Times New Roman" panose="02020603050405020304" pitchFamily="18" charset="0"/>
              </a:rPr>
              <a:t>Summary</a:t>
            </a:r>
            <a:r>
              <a:rPr lang="en-US" b="0" i="0" dirty="0">
                <a:solidFill>
                  <a:srgbClr val="36344D"/>
                </a:solidFill>
                <a:effectLst/>
                <a:latin typeface="Times New Roman" panose="02020603050405020304" pitchFamily="18" charset="0"/>
                <a:cs typeface="Times New Roman" panose="02020603050405020304" pitchFamily="18" charset="0"/>
              </a:rPr>
              <a:t>.</a:t>
            </a:r>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80C3743-F518-4C6A-6EE7-F9B3396A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54" y="2412694"/>
            <a:ext cx="11453963" cy="4284701"/>
          </a:xfrm>
          <a:prstGeom prst="rect">
            <a:avLst/>
          </a:prstGeom>
        </p:spPr>
      </p:pic>
      <p:sp>
        <p:nvSpPr>
          <p:cNvPr id="5" name="Footer Placeholder 4">
            <a:extLst>
              <a:ext uri="{FF2B5EF4-FFF2-40B4-BE49-F238E27FC236}">
                <a16:creationId xmlns:a16="http://schemas.microsoft.com/office/drawing/2014/main" id="{0C20B99A-A735-5606-DA9F-3DDF650CC5AE}"/>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A0A9313-5DAC-AEBC-AF05-56C92F1C971A}"/>
              </a:ext>
            </a:extLst>
          </p:cNvPr>
          <p:cNvSpPr>
            <a:spLocks noGrp="1"/>
          </p:cNvSpPr>
          <p:nvPr>
            <p:ph type="sldNum" sz="quarter" idx="12"/>
          </p:nvPr>
        </p:nvSpPr>
        <p:spPr/>
        <p:txBody>
          <a:bodyPr/>
          <a:lstStyle/>
          <a:p>
            <a:fld id="{0FD323F0-2125-4505-822B-C2047871690B}" type="slidenum">
              <a:rPr lang="en-US" smtClean="0"/>
              <a:t>214</a:t>
            </a:fld>
            <a:endParaRPr lang="en-US" dirty="0"/>
          </a:p>
        </p:txBody>
      </p:sp>
      <p:sp>
        <p:nvSpPr>
          <p:cNvPr id="8" name="Date Placeholder 7">
            <a:extLst>
              <a:ext uri="{FF2B5EF4-FFF2-40B4-BE49-F238E27FC236}">
                <a16:creationId xmlns:a16="http://schemas.microsoft.com/office/drawing/2014/main" id="{43A5A1E5-1FDE-CAFB-68E1-D4AB1F1543E6}"/>
              </a:ext>
            </a:extLst>
          </p:cNvPr>
          <p:cNvSpPr>
            <a:spLocks noGrp="1"/>
          </p:cNvSpPr>
          <p:nvPr>
            <p:ph type="dt" sz="half" idx="10"/>
          </p:nvPr>
        </p:nvSpPr>
        <p:spPr/>
        <p:txBody>
          <a:bodyPr/>
          <a:lstStyle/>
          <a:p>
            <a:fld id="{2F34DA47-4454-42D6-BCC8-BAEC5DB9EC0B}" type="datetime2">
              <a:rPr lang="en-US" smtClean="0"/>
              <a:t>Wednesday, August 14, 2024</a:t>
            </a:fld>
            <a:endParaRPr lang="en-US" dirty="0"/>
          </a:p>
        </p:txBody>
      </p:sp>
    </p:spTree>
    <p:extLst>
      <p:ext uri="{BB962C8B-B14F-4D97-AF65-F5344CB8AC3E}">
        <p14:creationId xmlns:p14="http://schemas.microsoft.com/office/powerpoint/2010/main" val="16651092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can display more WordPress posts on the dedicated blog page by only showing excerpts. This can help generate more clicks.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1" i="0" dirty="0">
                <a:solidFill>
                  <a:srgbClr val="2F1C6A"/>
                </a:solidFill>
                <a:effectLst/>
                <a:latin typeface="Times New Roman" panose="02020603050405020304" pitchFamily="18" charset="0"/>
                <a:cs typeface="Times New Roman" panose="02020603050405020304" pitchFamily="18" charset="0"/>
              </a:rPr>
              <a:t>8. Choose the Author</a:t>
            </a:r>
          </a:p>
          <a:p>
            <a:pPr algn="l"/>
            <a:r>
              <a:rPr lang="en-US" b="0" i="0" dirty="0">
                <a:solidFill>
                  <a:srgbClr val="36344D"/>
                </a:solidFill>
                <a:effectLst/>
                <a:latin typeface="Times New Roman" panose="02020603050405020304" pitchFamily="18" charset="0"/>
                <a:cs typeface="Times New Roman" panose="02020603050405020304" pitchFamily="18" charset="0"/>
              </a:rPr>
              <a:t>If your website has multiple contributors, assigning an author for each post is important for proper crediting. Although WordPress assigns the website’s creator as the default author, you can select different authors for each post.</a:t>
            </a:r>
          </a:p>
          <a:p>
            <a:pPr algn="l"/>
            <a:r>
              <a:rPr lang="en-US" b="0" i="0" dirty="0">
                <a:solidFill>
                  <a:srgbClr val="36344D"/>
                </a:solidFill>
                <a:effectLst/>
                <a:latin typeface="Times New Roman" panose="02020603050405020304" pitchFamily="18" charset="0"/>
                <a:cs typeface="Times New Roman" panose="02020603050405020304" pitchFamily="18" charset="0"/>
              </a:rPr>
              <a:t>To assign different authors, add more </a:t>
            </a:r>
            <a:r>
              <a:rPr lang="en-US" b="1" i="0" dirty="0">
                <a:solidFill>
                  <a:srgbClr val="6747C7"/>
                </a:solidFill>
                <a:effectLst/>
                <a:latin typeface="Times New Roman" panose="02020603050405020304" pitchFamily="18" charset="0"/>
                <a:cs typeface="Times New Roman" panose="02020603050405020304" pitchFamily="18" charset="0"/>
                <a:hlinkClick r:id="rId2"/>
              </a:rPr>
              <a:t>WordPress user roles</a:t>
            </a:r>
            <a:r>
              <a:rPr lang="en-US" b="0" i="0" dirty="0">
                <a:solidFill>
                  <a:srgbClr val="36344D"/>
                </a:solidFill>
                <a:effectLst/>
                <a:latin typeface="Times New Roman" panose="02020603050405020304" pitchFamily="18" charset="0"/>
                <a:cs typeface="Times New Roman" panose="02020603050405020304" pitchFamily="18" charset="0"/>
              </a:rPr>
              <a:t> first. Head to the </a:t>
            </a:r>
            <a:r>
              <a:rPr lang="en-US" b="1" i="0" dirty="0">
                <a:solidFill>
                  <a:srgbClr val="36344D"/>
                </a:solidFill>
                <a:effectLst/>
                <a:latin typeface="Times New Roman" panose="02020603050405020304" pitchFamily="18" charset="0"/>
                <a:cs typeface="Times New Roman" panose="02020603050405020304" pitchFamily="18" charset="0"/>
              </a:rPr>
              <a:t>Dashboard → Users → Add New</a:t>
            </a:r>
            <a:r>
              <a:rPr lang="en-US" b="0" i="0" dirty="0">
                <a:solidFill>
                  <a:srgbClr val="36344D"/>
                </a:solidFill>
                <a:effectLst/>
                <a:latin typeface="Times New Roman" panose="02020603050405020304" pitchFamily="18" charset="0"/>
                <a:cs typeface="Times New Roman" panose="02020603050405020304" pitchFamily="18" charset="0"/>
              </a:rPr>
              <a:t>. Fill out the </a:t>
            </a:r>
            <a:r>
              <a:rPr lang="en-US" b="1" i="0" dirty="0">
                <a:solidFill>
                  <a:srgbClr val="36344D"/>
                </a:solidFill>
                <a:effectLst/>
                <a:latin typeface="Times New Roman" panose="02020603050405020304" pitchFamily="18" charset="0"/>
                <a:cs typeface="Times New Roman" panose="02020603050405020304" pitchFamily="18" charset="0"/>
              </a:rPr>
              <a:t>username</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email address</a:t>
            </a:r>
            <a:r>
              <a:rPr lang="en-US" b="0" i="0" dirty="0">
                <a:solidFill>
                  <a:srgbClr val="36344D"/>
                </a:solidFill>
                <a:effectLst/>
                <a:latin typeface="Times New Roman" panose="02020603050405020304" pitchFamily="18" charset="0"/>
                <a:cs typeface="Times New Roman" panose="02020603050405020304" pitchFamily="18" charset="0"/>
              </a:rPr>
              <a:t>, then change the role to </a:t>
            </a:r>
            <a:r>
              <a:rPr lang="en-US" b="1" i="0" dirty="0">
                <a:solidFill>
                  <a:srgbClr val="36344D"/>
                </a:solidFill>
                <a:effectLst/>
                <a:latin typeface="Times New Roman" panose="02020603050405020304" pitchFamily="18" charset="0"/>
                <a:cs typeface="Times New Roman" panose="02020603050405020304" pitchFamily="18" charset="0"/>
              </a:rPr>
              <a:t>Author</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EBFCF88-EEE3-B7DB-3E9F-C27A21D59DD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835E513-DCE9-B327-5AA9-A643FB22BA38}"/>
              </a:ext>
            </a:extLst>
          </p:cNvPr>
          <p:cNvSpPr>
            <a:spLocks noGrp="1"/>
          </p:cNvSpPr>
          <p:nvPr>
            <p:ph type="sldNum" sz="quarter" idx="12"/>
          </p:nvPr>
        </p:nvSpPr>
        <p:spPr/>
        <p:txBody>
          <a:bodyPr/>
          <a:lstStyle/>
          <a:p>
            <a:fld id="{0FD323F0-2125-4505-822B-C2047871690B}" type="slidenum">
              <a:rPr lang="en-US" smtClean="0"/>
              <a:t>215</a:t>
            </a:fld>
            <a:endParaRPr lang="en-US" dirty="0"/>
          </a:p>
        </p:txBody>
      </p:sp>
      <p:sp>
        <p:nvSpPr>
          <p:cNvPr id="7" name="Date Placeholder 6">
            <a:extLst>
              <a:ext uri="{FF2B5EF4-FFF2-40B4-BE49-F238E27FC236}">
                <a16:creationId xmlns:a16="http://schemas.microsoft.com/office/drawing/2014/main" id="{8AA4244A-FE9C-1660-4FFB-EAAF37A75DE4}"/>
              </a:ext>
            </a:extLst>
          </p:cNvPr>
          <p:cNvSpPr>
            <a:spLocks noGrp="1"/>
          </p:cNvSpPr>
          <p:nvPr>
            <p:ph type="dt" sz="half" idx="10"/>
          </p:nvPr>
        </p:nvSpPr>
        <p:spPr/>
        <p:txBody>
          <a:bodyPr/>
          <a:lstStyle/>
          <a:p>
            <a:fld id="{0E8DCE2B-D903-4A65-8D03-1CB6D7A4A430}" type="datetime2">
              <a:rPr lang="en-US" smtClean="0"/>
              <a:t>Wednesday, August 14, 2024</a:t>
            </a:fld>
            <a:endParaRPr lang="en-US" dirty="0"/>
          </a:p>
        </p:txBody>
      </p:sp>
    </p:spTree>
    <p:extLst>
      <p:ext uri="{BB962C8B-B14F-4D97-AF65-F5344CB8AC3E}">
        <p14:creationId xmlns:p14="http://schemas.microsoft.com/office/powerpoint/2010/main" val="79332775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DD050F0-016F-6D2B-B3BF-4FBDCCB15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94" y="1116692"/>
            <a:ext cx="11050011" cy="5500688"/>
          </a:xfrm>
          <a:prstGeom prst="rect">
            <a:avLst/>
          </a:prstGeom>
        </p:spPr>
      </p:pic>
      <p:sp>
        <p:nvSpPr>
          <p:cNvPr id="5" name="Footer Placeholder 4">
            <a:extLst>
              <a:ext uri="{FF2B5EF4-FFF2-40B4-BE49-F238E27FC236}">
                <a16:creationId xmlns:a16="http://schemas.microsoft.com/office/drawing/2014/main" id="{1B307DA8-F572-E735-2DBF-C5CFD51146DC}"/>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386E78A9-C3FF-8EDC-BBBD-C5DC13C6731C}"/>
              </a:ext>
            </a:extLst>
          </p:cNvPr>
          <p:cNvSpPr>
            <a:spLocks noGrp="1"/>
          </p:cNvSpPr>
          <p:nvPr>
            <p:ph type="sldNum" sz="quarter" idx="12"/>
          </p:nvPr>
        </p:nvSpPr>
        <p:spPr/>
        <p:txBody>
          <a:bodyPr/>
          <a:lstStyle/>
          <a:p>
            <a:fld id="{0FD323F0-2125-4505-822B-C2047871690B}" type="slidenum">
              <a:rPr lang="en-US" smtClean="0"/>
              <a:t>216</a:t>
            </a:fld>
            <a:endParaRPr lang="en-US" dirty="0"/>
          </a:p>
        </p:txBody>
      </p:sp>
      <p:sp>
        <p:nvSpPr>
          <p:cNvPr id="8" name="Date Placeholder 7">
            <a:extLst>
              <a:ext uri="{FF2B5EF4-FFF2-40B4-BE49-F238E27FC236}">
                <a16:creationId xmlns:a16="http://schemas.microsoft.com/office/drawing/2014/main" id="{48ED05C2-BD8B-DFF3-FEFD-46149977326E}"/>
              </a:ext>
            </a:extLst>
          </p:cNvPr>
          <p:cNvSpPr>
            <a:spLocks noGrp="1"/>
          </p:cNvSpPr>
          <p:nvPr>
            <p:ph type="dt" sz="half" idx="10"/>
          </p:nvPr>
        </p:nvSpPr>
        <p:spPr/>
        <p:txBody>
          <a:bodyPr/>
          <a:lstStyle/>
          <a:p>
            <a:fld id="{3675028A-FCB9-46FE-8041-31A6E9852165}" type="datetime2">
              <a:rPr lang="en-US" smtClean="0"/>
              <a:t>Wednesday, August 14, 2024</a:t>
            </a:fld>
            <a:endParaRPr lang="en-US" dirty="0"/>
          </a:p>
        </p:txBody>
      </p:sp>
    </p:spTree>
    <p:extLst>
      <p:ext uri="{BB962C8B-B14F-4D97-AF65-F5344CB8AC3E}">
        <p14:creationId xmlns:p14="http://schemas.microsoft.com/office/powerpoint/2010/main" val="246891325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Post in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fontScale="92500"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view all authors on your WordPress website, go to </a:t>
            </a:r>
            <a:r>
              <a:rPr lang="en-US" b="1" i="0" dirty="0">
                <a:solidFill>
                  <a:srgbClr val="36344D"/>
                </a:solidFill>
                <a:effectLst/>
                <a:latin typeface="Times New Roman" panose="02020603050405020304" pitchFamily="18" charset="0"/>
                <a:cs typeface="Times New Roman" panose="02020603050405020304" pitchFamily="18" charset="0"/>
              </a:rPr>
              <a:t>All Users</a:t>
            </a:r>
            <a:r>
              <a:rPr lang="en-US" b="0" i="0" dirty="0">
                <a:solidFill>
                  <a:srgbClr val="36344D"/>
                </a:solidFill>
                <a:effectLst/>
                <a:latin typeface="Times New Roman" panose="02020603050405020304" pitchFamily="18" charset="0"/>
                <a:cs typeface="Times New Roman" panose="02020603050405020304" pitchFamily="18" charset="0"/>
              </a:rPr>
              <a:t>. Make sure to check </a:t>
            </a:r>
            <a:r>
              <a:rPr lang="en-US" b="1" i="0" dirty="0">
                <a:solidFill>
                  <a:srgbClr val="36344D"/>
                </a:solidFill>
                <a:effectLst/>
                <a:latin typeface="Times New Roman" panose="02020603050405020304" pitchFamily="18" charset="0"/>
                <a:cs typeface="Times New Roman" panose="02020603050405020304" pitchFamily="18" charset="0"/>
              </a:rPr>
              <a:t>Role</a:t>
            </a:r>
            <a:r>
              <a:rPr lang="en-US" b="0" i="0" dirty="0">
                <a:solidFill>
                  <a:srgbClr val="36344D"/>
                </a:solidFill>
                <a:effectLst/>
                <a:latin typeface="Times New Roman" panose="02020603050405020304" pitchFamily="18" charset="0"/>
                <a:cs typeface="Times New Roman" panose="02020603050405020304" pitchFamily="18" charset="0"/>
              </a:rPr>
              <a:t> in the </a:t>
            </a:r>
            <a:r>
              <a:rPr lang="en-US" b="1" i="0" dirty="0">
                <a:solidFill>
                  <a:srgbClr val="36344D"/>
                </a:solidFill>
                <a:effectLst/>
                <a:latin typeface="Times New Roman" panose="02020603050405020304" pitchFamily="18" charset="0"/>
                <a:cs typeface="Times New Roman" panose="02020603050405020304" pitchFamily="18" charset="0"/>
              </a:rPr>
              <a:t>Screen Options </a:t>
            </a:r>
            <a:r>
              <a:rPr lang="en-US" b="0" i="0" dirty="0">
                <a:solidFill>
                  <a:srgbClr val="36344D"/>
                </a:solidFill>
                <a:effectLst/>
                <a:latin typeface="Times New Roman" panose="02020603050405020304" pitchFamily="18" charset="0"/>
                <a:cs typeface="Times New Roman" panose="02020603050405020304" pitchFamily="18" charset="0"/>
              </a:rPr>
              <a:t>tab. You will be able to see all of the users and the roles.</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To </a:t>
            </a:r>
            <a:r>
              <a:rPr lang="en-US" b="1" i="0" dirty="0">
                <a:solidFill>
                  <a:srgbClr val="6747C7"/>
                </a:solidFill>
                <a:effectLst/>
                <a:latin typeface="Times New Roman" panose="02020603050405020304" pitchFamily="18" charset="0"/>
                <a:cs typeface="Times New Roman" panose="02020603050405020304" pitchFamily="18" charset="0"/>
                <a:hlinkClick r:id="rId2"/>
              </a:rPr>
              <a:t>change a post’s author</a:t>
            </a:r>
            <a:r>
              <a:rPr lang="en-US" b="0" i="0" dirty="0">
                <a:solidFill>
                  <a:srgbClr val="36344D"/>
                </a:solidFill>
                <a:effectLst/>
                <a:latin typeface="Times New Roman" panose="02020603050405020304" pitchFamily="18" charset="0"/>
                <a:cs typeface="Times New Roman" panose="02020603050405020304" pitchFamily="18" charset="0"/>
              </a:rPr>
              <a:t>, open the block editor and go to </a:t>
            </a:r>
            <a:r>
              <a:rPr lang="en-US" b="1" i="0" dirty="0">
                <a:solidFill>
                  <a:srgbClr val="36344D"/>
                </a:solidFill>
                <a:effectLst/>
                <a:latin typeface="Times New Roman" panose="02020603050405020304" pitchFamily="18" charset="0"/>
                <a:cs typeface="Times New Roman" panose="02020603050405020304" pitchFamily="18" charset="0"/>
              </a:rPr>
              <a:t>Settings → Post → Status &amp; Visibility</a:t>
            </a:r>
            <a:r>
              <a:rPr lang="en-US" b="0" i="0" dirty="0">
                <a:solidFill>
                  <a:srgbClr val="36344D"/>
                </a:solidFill>
                <a:effectLst/>
                <a:latin typeface="Times New Roman" panose="02020603050405020304" pitchFamily="18" charset="0"/>
                <a:cs typeface="Times New Roman" panose="02020603050405020304" pitchFamily="18" charset="0"/>
              </a:rPr>
              <a:t> → </a:t>
            </a:r>
            <a:r>
              <a:rPr lang="en-US" b="1" i="0" dirty="0">
                <a:solidFill>
                  <a:srgbClr val="36344D"/>
                </a:solidFill>
                <a:effectLst/>
                <a:latin typeface="Times New Roman" panose="02020603050405020304" pitchFamily="18" charset="0"/>
                <a:cs typeface="Times New Roman" panose="02020603050405020304" pitchFamily="18" charset="0"/>
              </a:rPr>
              <a:t>Author</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AACF1B6-94E5-12EE-A953-42A2C7738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0" y="1766227"/>
            <a:ext cx="11685317" cy="3893344"/>
          </a:xfrm>
          <a:prstGeom prst="rect">
            <a:avLst/>
          </a:prstGeom>
        </p:spPr>
      </p:pic>
      <p:sp>
        <p:nvSpPr>
          <p:cNvPr id="5" name="Footer Placeholder 4">
            <a:extLst>
              <a:ext uri="{FF2B5EF4-FFF2-40B4-BE49-F238E27FC236}">
                <a16:creationId xmlns:a16="http://schemas.microsoft.com/office/drawing/2014/main" id="{302BCA8C-D8A9-15CA-220D-5AE9A74428B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6662C55-9AC9-A4B7-7DCA-C2B1C537D11C}"/>
              </a:ext>
            </a:extLst>
          </p:cNvPr>
          <p:cNvSpPr>
            <a:spLocks noGrp="1"/>
          </p:cNvSpPr>
          <p:nvPr>
            <p:ph type="sldNum" sz="quarter" idx="12"/>
          </p:nvPr>
        </p:nvSpPr>
        <p:spPr/>
        <p:txBody>
          <a:bodyPr/>
          <a:lstStyle/>
          <a:p>
            <a:fld id="{0FD323F0-2125-4505-822B-C2047871690B}" type="slidenum">
              <a:rPr lang="en-US" smtClean="0"/>
              <a:t>217</a:t>
            </a:fld>
            <a:endParaRPr lang="en-US" dirty="0"/>
          </a:p>
        </p:txBody>
      </p:sp>
      <p:sp>
        <p:nvSpPr>
          <p:cNvPr id="8" name="Date Placeholder 7">
            <a:extLst>
              <a:ext uri="{FF2B5EF4-FFF2-40B4-BE49-F238E27FC236}">
                <a16:creationId xmlns:a16="http://schemas.microsoft.com/office/drawing/2014/main" id="{24A431CB-5FC1-6CD1-D514-B43B2A517F95}"/>
              </a:ext>
            </a:extLst>
          </p:cNvPr>
          <p:cNvSpPr>
            <a:spLocks noGrp="1"/>
          </p:cNvSpPr>
          <p:nvPr>
            <p:ph type="dt" sz="half" idx="10"/>
          </p:nvPr>
        </p:nvSpPr>
        <p:spPr/>
        <p:txBody>
          <a:bodyPr/>
          <a:lstStyle/>
          <a:p>
            <a:fld id="{3463BAB9-C254-4903-A363-007FB6446ABC}" type="datetime2">
              <a:rPr lang="en-US" smtClean="0"/>
              <a:t>Wednesday, August 14, 2024</a:t>
            </a:fld>
            <a:endParaRPr lang="en-US" dirty="0"/>
          </a:p>
        </p:txBody>
      </p:sp>
    </p:spTree>
    <p:extLst>
      <p:ext uri="{BB962C8B-B14F-4D97-AF65-F5344CB8AC3E}">
        <p14:creationId xmlns:p14="http://schemas.microsoft.com/office/powerpoint/2010/main" val="28499537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After learning how to create a new post in WordPress, let’s proceed to publishing.</a:t>
            </a:r>
          </a:p>
          <a:p>
            <a:pPr algn="l"/>
            <a:r>
              <a:rPr lang="en-US" b="1" i="0" dirty="0">
                <a:solidFill>
                  <a:srgbClr val="2F1C6A"/>
                </a:solidFill>
                <a:effectLst/>
                <a:latin typeface="Times New Roman" panose="02020603050405020304" pitchFamily="18" charset="0"/>
                <a:cs typeface="Times New Roman" panose="02020603050405020304" pitchFamily="18" charset="0"/>
              </a:rPr>
              <a:t>Draft</a:t>
            </a:r>
          </a:p>
          <a:p>
            <a:pPr algn="l"/>
            <a:r>
              <a:rPr lang="en-US" b="0" i="0" dirty="0">
                <a:solidFill>
                  <a:srgbClr val="36344D"/>
                </a:solidFill>
                <a:effectLst/>
                <a:latin typeface="Times New Roman" panose="02020603050405020304" pitchFamily="18" charset="0"/>
                <a:cs typeface="Times New Roman" panose="02020603050405020304" pitchFamily="18" charset="0"/>
              </a:rPr>
              <a:t>WordPress has a handy autosave feature. However, we suggest saving manually by clicking the </a:t>
            </a:r>
            <a:r>
              <a:rPr lang="en-US" b="1" i="0" dirty="0">
                <a:solidFill>
                  <a:srgbClr val="36344D"/>
                </a:solidFill>
                <a:effectLst/>
                <a:latin typeface="Times New Roman" panose="02020603050405020304" pitchFamily="18" charset="0"/>
                <a:cs typeface="Times New Roman" panose="02020603050405020304" pitchFamily="18" charset="0"/>
              </a:rPr>
              <a:t>Save draft</a:t>
            </a:r>
            <a:r>
              <a:rPr lang="en-US" b="0" i="0" dirty="0">
                <a:solidFill>
                  <a:srgbClr val="36344D"/>
                </a:solidFill>
                <a:effectLst/>
                <a:latin typeface="Times New Roman" panose="02020603050405020304" pitchFamily="18" charset="0"/>
                <a:cs typeface="Times New Roman" panose="02020603050405020304" pitchFamily="18" charset="0"/>
              </a:rPr>
              <a:t> button on the top right corner. The </a:t>
            </a:r>
            <a:r>
              <a:rPr lang="en-US" b="1" i="0" dirty="0">
                <a:solidFill>
                  <a:srgbClr val="36344D"/>
                </a:solidFill>
                <a:effectLst/>
                <a:latin typeface="Times New Roman" panose="02020603050405020304" pitchFamily="18" charset="0"/>
                <a:cs typeface="Times New Roman" panose="02020603050405020304" pitchFamily="18" charset="0"/>
              </a:rPr>
              <a:t>Save draft </a:t>
            </a:r>
            <a:r>
              <a:rPr lang="en-US" b="0" i="0" dirty="0">
                <a:solidFill>
                  <a:srgbClr val="36344D"/>
                </a:solidFill>
                <a:effectLst/>
                <a:latin typeface="Times New Roman" panose="02020603050405020304" pitchFamily="18" charset="0"/>
                <a:cs typeface="Times New Roman" panose="02020603050405020304" pitchFamily="18" charset="0"/>
              </a:rPr>
              <a:t>option lets you save the progress for each post without publishing. To find all drafts, go to the </a:t>
            </a:r>
            <a:r>
              <a:rPr lang="en-US" b="1" i="0" dirty="0">
                <a:solidFill>
                  <a:srgbClr val="36344D"/>
                </a:solidFill>
                <a:effectLst/>
                <a:latin typeface="Times New Roman" panose="02020603050405020304" pitchFamily="18" charset="0"/>
                <a:cs typeface="Times New Roman" panose="02020603050405020304" pitchFamily="18" charset="0"/>
              </a:rPr>
              <a:t>Dashboard → Posts → All Posts → Drafts</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Once you have published the post, there is also an option to change the post back to a draft. To do this, go to the editor and click the </a:t>
            </a:r>
            <a:r>
              <a:rPr lang="en-US" b="1" i="0" dirty="0">
                <a:solidFill>
                  <a:srgbClr val="36344D"/>
                </a:solidFill>
                <a:effectLst/>
                <a:latin typeface="Times New Roman" panose="02020603050405020304" pitchFamily="18" charset="0"/>
                <a:cs typeface="Times New Roman" panose="02020603050405020304" pitchFamily="18" charset="0"/>
              </a:rPr>
              <a:t>Switch back to draft </a:t>
            </a:r>
            <a:r>
              <a:rPr lang="en-US" b="0" i="0" dirty="0">
                <a:solidFill>
                  <a:srgbClr val="36344D"/>
                </a:solidFill>
                <a:effectLst/>
                <a:latin typeface="Times New Roman" panose="02020603050405020304" pitchFamily="18" charset="0"/>
                <a:cs typeface="Times New Roman" panose="02020603050405020304" pitchFamily="18" charset="0"/>
              </a:rPr>
              <a:t>link on the top right corner of the screen.</a:t>
            </a:r>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28D1858-5CCC-11B9-4A94-90BD9FBCBED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BC05D1A-200E-20DB-9914-9F5D4CB7D298}"/>
              </a:ext>
            </a:extLst>
          </p:cNvPr>
          <p:cNvSpPr>
            <a:spLocks noGrp="1"/>
          </p:cNvSpPr>
          <p:nvPr>
            <p:ph type="sldNum" sz="quarter" idx="12"/>
          </p:nvPr>
        </p:nvSpPr>
        <p:spPr/>
        <p:txBody>
          <a:bodyPr/>
          <a:lstStyle/>
          <a:p>
            <a:fld id="{0FD323F0-2125-4505-822B-C2047871690B}" type="slidenum">
              <a:rPr lang="en-US" smtClean="0"/>
              <a:t>218</a:t>
            </a:fld>
            <a:endParaRPr lang="en-US" dirty="0"/>
          </a:p>
        </p:txBody>
      </p:sp>
      <p:sp>
        <p:nvSpPr>
          <p:cNvPr id="7" name="Date Placeholder 6">
            <a:extLst>
              <a:ext uri="{FF2B5EF4-FFF2-40B4-BE49-F238E27FC236}">
                <a16:creationId xmlns:a16="http://schemas.microsoft.com/office/drawing/2014/main" id="{E88D55CD-0E6C-BEB2-AC2F-C5F860020097}"/>
              </a:ext>
            </a:extLst>
          </p:cNvPr>
          <p:cNvSpPr>
            <a:spLocks noGrp="1"/>
          </p:cNvSpPr>
          <p:nvPr>
            <p:ph type="dt" sz="half" idx="10"/>
          </p:nvPr>
        </p:nvSpPr>
        <p:spPr/>
        <p:txBody>
          <a:bodyPr/>
          <a:lstStyle/>
          <a:p>
            <a:fld id="{4C16C849-F505-42D1-93DB-D07CDAB15EC0}" type="datetime2">
              <a:rPr lang="en-US" smtClean="0"/>
              <a:t>Wednesday, August 14, 2024</a:t>
            </a:fld>
            <a:endParaRPr lang="en-US" dirty="0"/>
          </a:p>
        </p:txBody>
      </p:sp>
    </p:spTree>
    <p:extLst>
      <p:ext uri="{BB962C8B-B14F-4D97-AF65-F5344CB8AC3E}">
        <p14:creationId xmlns:p14="http://schemas.microsoft.com/office/powerpoint/2010/main" val="58375686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9E56B80-25D6-5EE4-F970-C9977A6D8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 y="1136918"/>
            <a:ext cx="11530911" cy="5486132"/>
          </a:xfrm>
          <a:prstGeom prst="rect">
            <a:avLst/>
          </a:prstGeom>
        </p:spPr>
      </p:pic>
      <p:sp>
        <p:nvSpPr>
          <p:cNvPr id="5" name="Footer Placeholder 4">
            <a:extLst>
              <a:ext uri="{FF2B5EF4-FFF2-40B4-BE49-F238E27FC236}">
                <a16:creationId xmlns:a16="http://schemas.microsoft.com/office/drawing/2014/main" id="{92D3D4B3-2356-F7AC-3EC6-4AD05990A483}"/>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95F84B7-8FD7-2AFF-5C27-C1C5BC1C40E7}"/>
              </a:ext>
            </a:extLst>
          </p:cNvPr>
          <p:cNvSpPr>
            <a:spLocks noGrp="1"/>
          </p:cNvSpPr>
          <p:nvPr>
            <p:ph type="sldNum" sz="quarter" idx="12"/>
          </p:nvPr>
        </p:nvSpPr>
        <p:spPr/>
        <p:txBody>
          <a:bodyPr/>
          <a:lstStyle/>
          <a:p>
            <a:fld id="{0FD323F0-2125-4505-822B-C2047871690B}" type="slidenum">
              <a:rPr lang="en-US" smtClean="0"/>
              <a:t>219</a:t>
            </a:fld>
            <a:endParaRPr lang="en-US" dirty="0"/>
          </a:p>
        </p:txBody>
      </p:sp>
      <p:sp>
        <p:nvSpPr>
          <p:cNvPr id="8" name="Date Placeholder 7">
            <a:extLst>
              <a:ext uri="{FF2B5EF4-FFF2-40B4-BE49-F238E27FC236}">
                <a16:creationId xmlns:a16="http://schemas.microsoft.com/office/drawing/2014/main" id="{B5B0765D-A19C-C144-BA7D-AA17E91CD327}"/>
              </a:ext>
            </a:extLst>
          </p:cNvPr>
          <p:cNvSpPr>
            <a:spLocks noGrp="1"/>
          </p:cNvSpPr>
          <p:nvPr>
            <p:ph type="dt" sz="half" idx="10"/>
          </p:nvPr>
        </p:nvSpPr>
        <p:spPr/>
        <p:txBody>
          <a:bodyPr/>
          <a:lstStyle/>
          <a:p>
            <a:fld id="{E7150BC0-3F44-4BDB-AC3C-DE4BDC37BE6A}" type="datetime2">
              <a:rPr lang="en-US" smtClean="0"/>
              <a:t>Wednesday, August 14, 2024</a:t>
            </a:fld>
            <a:endParaRPr lang="en-US" dirty="0"/>
          </a:p>
        </p:txBody>
      </p:sp>
    </p:spTree>
    <p:extLst>
      <p:ext uri="{BB962C8B-B14F-4D97-AF65-F5344CB8AC3E}">
        <p14:creationId xmlns:p14="http://schemas.microsoft.com/office/powerpoint/2010/main" val="142781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D6BF8-4104-C782-918B-6559D0A681B7}"/>
              </a:ext>
            </a:extLst>
          </p:cNvPr>
          <p:cNvSpPr>
            <a:spLocks noGrp="1"/>
          </p:cNvSpPr>
          <p:nvPr>
            <p:ph idx="1"/>
          </p:nvPr>
        </p:nvSpPr>
        <p:spPr>
          <a:solidFill>
            <a:schemeClr val="accent1"/>
          </a:solidFill>
          <a:ln>
            <a:solidFill>
              <a:schemeClr val="accent1"/>
            </a:solidFill>
          </a:ln>
        </p:spPr>
        <p:txBody>
          <a:bodyPr>
            <a:normAutofit/>
          </a:bodyPr>
          <a:lstStyle/>
          <a:p>
            <a:pPr marL="0" indent="0" algn="ctr">
              <a:buNone/>
            </a:pPr>
            <a:r>
              <a:rPr lang="en-US" sz="5400" dirty="0">
                <a:solidFill>
                  <a:schemeClr val="bg1"/>
                </a:solidFill>
                <a:latin typeface="Times New Roman" panose="02020603050405020304" pitchFamily="18" charset="0"/>
                <a:cs typeface="Times New Roman" panose="02020603050405020304" pitchFamily="18" charset="0"/>
              </a:rPr>
              <a:t>In this course, we've selected WordPress as our preferred CMS. The remaining sections will focus entirely on WordPress.</a:t>
            </a:r>
          </a:p>
        </p:txBody>
      </p:sp>
      <p:sp>
        <p:nvSpPr>
          <p:cNvPr id="2" name="Footer Placeholder 1">
            <a:extLst>
              <a:ext uri="{FF2B5EF4-FFF2-40B4-BE49-F238E27FC236}">
                <a16:creationId xmlns:a16="http://schemas.microsoft.com/office/drawing/2014/main" id="{EFB3FAFA-B8EF-DEE3-EE1D-AC0FACA223AD}"/>
              </a:ext>
            </a:extLst>
          </p:cNvPr>
          <p:cNvSpPr>
            <a:spLocks noGrp="1"/>
          </p:cNvSpPr>
          <p:nvPr>
            <p:ph type="ftr" sz="quarter" idx="11"/>
          </p:nvPr>
        </p:nvSpPr>
        <p:spPr/>
        <p:txBody>
          <a:bodyPr/>
          <a:lstStyle/>
          <a:p>
            <a:r>
              <a:rPr lang="en-US"/>
              <a:t>IAIICT ABU Zaria</a:t>
            </a:r>
            <a:endParaRPr lang="en-US" dirty="0"/>
          </a:p>
        </p:txBody>
      </p:sp>
      <p:sp>
        <p:nvSpPr>
          <p:cNvPr id="4" name="Slide Number Placeholder 3">
            <a:extLst>
              <a:ext uri="{FF2B5EF4-FFF2-40B4-BE49-F238E27FC236}">
                <a16:creationId xmlns:a16="http://schemas.microsoft.com/office/drawing/2014/main" id="{207A0DF1-BFD0-F147-4C29-7A10AFE68675}"/>
              </a:ext>
            </a:extLst>
          </p:cNvPr>
          <p:cNvSpPr>
            <a:spLocks noGrp="1"/>
          </p:cNvSpPr>
          <p:nvPr>
            <p:ph type="sldNum" sz="quarter" idx="12"/>
          </p:nvPr>
        </p:nvSpPr>
        <p:spPr/>
        <p:txBody>
          <a:bodyPr/>
          <a:lstStyle/>
          <a:p>
            <a:fld id="{0FD323F0-2125-4505-822B-C2047871690B}" type="slidenum">
              <a:rPr lang="en-US" smtClean="0"/>
              <a:t>22</a:t>
            </a:fld>
            <a:endParaRPr lang="en-US" dirty="0"/>
          </a:p>
        </p:txBody>
      </p:sp>
      <p:sp>
        <p:nvSpPr>
          <p:cNvPr id="5" name="Date Placeholder 4">
            <a:extLst>
              <a:ext uri="{FF2B5EF4-FFF2-40B4-BE49-F238E27FC236}">
                <a16:creationId xmlns:a16="http://schemas.microsoft.com/office/drawing/2014/main" id="{81EA6241-AA38-7BFF-9631-A85C1A2891A6}"/>
              </a:ext>
            </a:extLst>
          </p:cNvPr>
          <p:cNvSpPr>
            <a:spLocks noGrp="1"/>
          </p:cNvSpPr>
          <p:nvPr>
            <p:ph type="dt" sz="half" idx="10"/>
          </p:nvPr>
        </p:nvSpPr>
        <p:spPr/>
        <p:txBody>
          <a:bodyPr/>
          <a:lstStyle/>
          <a:p>
            <a:fld id="{920F6E79-0320-44A2-AE6C-84F3316DD4B6}" type="datetime2">
              <a:rPr lang="en-US" smtClean="0"/>
              <a:t>Wednesday, August 14, 2024</a:t>
            </a:fld>
            <a:endParaRPr lang="en-US" dirty="0"/>
          </a:p>
        </p:txBody>
      </p:sp>
    </p:spTree>
    <p:extLst>
      <p:ext uri="{BB962C8B-B14F-4D97-AF65-F5344CB8AC3E}">
        <p14:creationId xmlns:p14="http://schemas.microsoft.com/office/powerpoint/2010/main" val="96970803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Preview</a:t>
            </a:r>
          </a:p>
          <a:p>
            <a:pPr algn="l"/>
            <a:r>
              <a:rPr lang="en-US" b="0" i="0" dirty="0">
                <a:solidFill>
                  <a:srgbClr val="36344D"/>
                </a:solidFill>
                <a:effectLst/>
                <a:latin typeface="Times New Roman" panose="02020603050405020304" pitchFamily="18" charset="0"/>
                <a:cs typeface="Times New Roman" panose="02020603050405020304" pitchFamily="18" charset="0"/>
              </a:rPr>
              <a:t>The </a:t>
            </a:r>
            <a:r>
              <a:rPr lang="en-US" b="1" i="0" dirty="0">
                <a:solidFill>
                  <a:srgbClr val="36344D"/>
                </a:solidFill>
                <a:effectLst/>
                <a:latin typeface="Times New Roman" panose="02020603050405020304" pitchFamily="18" charset="0"/>
                <a:cs typeface="Times New Roman" panose="02020603050405020304" pitchFamily="18" charset="0"/>
              </a:rPr>
              <a:t>Preview</a:t>
            </a:r>
            <a:r>
              <a:rPr lang="en-US" b="0" i="0" dirty="0">
                <a:solidFill>
                  <a:srgbClr val="36344D"/>
                </a:solidFill>
                <a:effectLst/>
                <a:latin typeface="Times New Roman" panose="02020603050405020304" pitchFamily="18" charset="0"/>
                <a:cs typeface="Times New Roman" panose="02020603050405020304" pitchFamily="18" charset="0"/>
              </a:rPr>
              <a:t> button shows users how the post will appear on the website. This feature helps you check for any necessary adjustments before publishing. Depending on your WordPress theme, the content presentation can change drastically.</a:t>
            </a:r>
          </a:p>
          <a:p>
            <a:pPr algn="l"/>
            <a:r>
              <a:rPr lang="en-US" b="0" i="0" dirty="0">
                <a:solidFill>
                  <a:srgbClr val="36344D"/>
                </a:solidFill>
                <a:effectLst/>
                <a:latin typeface="Times New Roman" panose="02020603050405020304" pitchFamily="18" charset="0"/>
                <a:cs typeface="Times New Roman" panose="02020603050405020304" pitchFamily="18" charset="0"/>
              </a:rPr>
              <a:t>The </a:t>
            </a:r>
            <a:r>
              <a:rPr lang="en-US" b="1" i="0" dirty="0">
                <a:solidFill>
                  <a:srgbClr val="36344D"/>
                </a:solidFill>
                <a:effectLst/>
                <a:latin typeface="Times New Roman" panose="02020603050405020304" pitchFamily="18" charset="0"/>
                <a:cs typeface="Times New Roman" panose="02020603050405020304" pitchFamily="18" charset="0"/>
              </a:rPr>
              <a:t>Preview </a:t>
            </a:r>
            <a:r>
              <a:rPr lang="en-US" b="0" i="0" dirty="0">
                <a:solidFill>
                  <a:srgbClr val="36344D"/>
                </a:solidFill>
                <a:effectLst/>
                <a:latin typeface="Times New Roman" panose="02020603050405020304" pitchFamily="18" charset="0"/>
                <a:cs typeface="Times New Roman" panose="02020603050405020304" pitchFamily="18" charset="0"/>
              </a:rPr>
              <a:t>option can also adjust to different screen sizes. It shows a desktop preview by default, but you can also check how the post will look on tablet and mobile.</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7F92DA-06D9-1675-38A6-FAE4751EB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56" y="3581400"/>
            <a:ext cx="11149069" cy="2774156"/>
          </a:xfrm>
          <a:prstGeom prst="rect">
            <a:avLst/>
          </a:prstGeom>
        </p:spPr>
      </p:pic>
      <p:sp>
        <p:nvSpPr>
          <p:cNvPr id="5" name="Footer Placeholder 4">
            <a:extLst>
              <a:ext uri="{FF2B5EF4-FFF2-40B4-BE49-F238E27FC236}">
                <a16:creationId xmlns:a16="http://schemas.microsoft.com/office/drawing/2014/main" id="{A9C08739-1BB3-3E70-8416-BBAA75ABFBF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3FA5921-9C29-63BF-7141-C72A1E4401AB}"/>
              </a:ext>
            </a:extLst>
          </p:cNvPr>
          <p:cNvSpPr>
            <a:spLocks noGrp="1"/>
          </p:cNvSpPr>
          <p:nvPr>
            <p:ph type="sldNum" sz="quarter" idx="12"/>
          </p:nvPr>
        </p:nvSpPr>
        <p:spPr/>
        <p:txBody>
          <a:bodyPr/>
          <a:lstStyle/>
          <a:p>
            <a:fld id="{0FD323F0-2125-4505-822B-C2047871690B}" type="slidenum">
              <a:rPr lang="en-US" smtClean="0"/>
              <a:t>220</a:t>
            </a:fld>
            <a:endParaRPr lang="en-US" dirty="0"/>
          </a:p>
        </p:txBody>
      </p:sp>
      <p:sp>
        <p:nvSpPr>
          <p:cNvPr id="8" name="Date Placeholder 7">
            <a:extLst>
              <a:ext uri="{FF2B5EF4-FFF2-40B4-BE49-F238E27FC236}">
                <a16:creationId xmlns:a16="http://schemas.microsoft.com/office/drawing/2014/main" id="{266CF3BC-3C0F-4B87-0A7F-054EF4186183}"/>
              </a:ext>
            </a:extLst>
          </p:cNvPr>
          <p:cNvSpPr>
            <a:spLocks noGrp="1"/>
          </p:cNvSpPr>
          <p:nvPr>
            <p:ph type="dt" sz="half" idx="10"/>
          </p:nvPr>
        </p:nvSpPr>
        <p:spPr/>
        <p:txBody>
          <a:bodyPr/>
          <a:lstStyle/>
          <a:p>
            <a:fld id="{5AC20424-9528-47BA-ABA3-D9C6C640B058}" type="datetime2">
              <a:rPr lang="en-US" smtClean="0"/>
              <a:t>Wednesday, August 14, 2024</a:t>
            </a:fld>
            <a:endParaRPr lang="en-US" dirty="0"/>
          </a:p>
        </p:txBody>
      </p:sp>
    </p:spTree>
    <p:extLst>
      <p:ext uri="{BB962C8B-B14F-4D97-AF65-F5344CB8AC3E}">
        <p14:creationId xmlns:p14="http://schemas.microsoft.com/office/powerpoint/2010/main" val="267416939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Note that the </a:t>
            </a:r>
            <a:r>
              <a:rPr lang="en-US" b="1" i="0" dirty="0">
                <a:solidFill>
                  <a:srgbClr val="36344D"/>
                </a:solidFill>
                <a:effectLst/>
                <a:latin typeface="Times New Roman" panose="02020603050405020304" pitchFamily="18" charset="0"/>
                <a:cs typeface="Times New Roman" panose="02020603050405020304" pitchFamily="18" charset="0"/>
              </a:rPr>
              <a:t>Preview in new tab</a:t>
            </a:r>
            <a:r>
              <a:rPr lang="en-US" b="0" i="0" dirty="0">
                <a:solidFill>
                  <a:srgbClr val="36344D"/>
                </a:solidFill>
                <a:effectLst/>
                <a:latin typeface="Times New Roman" panose="02020603050405020304" pitchFamily="18" charset="0"/>
                <a:cs typeface="Times New Roman" panose="02020603050405020304" pitchFamily="18" charset="0"/>
              </a:rPr>
              <a:t> option only works for the desktop view.</a:t>
            </a:r>
          </a:p>
          <a:p>
            <a:pPr algn="l"/>
            <a:r>
              <a:rPr lang="en-US" b="0" i="0" dirty="0">
                <a:solidFill>
                  <a:srgbClr val="36344D"/>
                </a:solidFill>
                <a:effectLst/>
                <a:latin typeface="Times New Roman" panose="02020603050405020304" pitchFamily="18" charset="0"/>
                <a:cs typeface="Times New Roman" panose="02020603050405020304" pitchFamily="18" charset="0"/>
              </a:rPr>
              <a:t>To display the website preview on other screens, head to the </a:t>
            </a:r>
            <a:r>
              <a:rPr lang="en-US" b="1" i="0" dirty="0">
                <a:solidFill>
                  <a:srgbClr val="36344D"/>
                </a:solidFill>
                <a:effectLst/>
                <a:latin typeface="Times New Roman" panose="02020603050405020304" pitchFamily="18" charset="0"/>
                <a:cs typeface="Times New Roman" panose="02020603050405020304" pitchFamily="18" charset="0"/>
              </a:rPr>
              <a:t>Dashboard → Appearance → Customize</a:t>
            </a:r>
            <a:r>
              <a:rPr lang="en-US" b="0" i="0" dirty="0">
                <a:solidFill>
                  <a:srgbClr val="36344D"/>
                </a:solidFill>
                <a:effectLst/>
                <a:latin typeface="Times New Roman" panose="02020603050405020304" pitchFamily="18" charset="0"/>
                <a:cs typeface="Times New Roman" panose="02020603050405020304" pitchFamily="18" charset="0"/>
              </a:rPr>
              <a:t>. Change between the three different icons on the bottom left corner of the screen.</a:t>
            </a:r>
          </a:p>
          <a:p>
            <a:pPr algn="l"/>
            <a:r>
              <a:rPr lang="en-US" b="0" i="0" dirty="0">
                <a:solidFill>
                  <a:srgbClr val="36344D"/>
                </a:solidFill>
                <a:effectLst/>
                <a:latin typeface="Times New Roman" panose="02020603050405020304" pitchFamily="18" charset="0"/>
                <a:cs typeface="Times New Roman" panose="02020603050405020304" pitchFamily="18" charset="0"/>
              </a:rPr>
              <a:t>Nowadays, most people browse the internet using mobile devices and tablets. This option helps adjust the WordPress post to different screens.</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CE89939-B518-8A73-8F8D-471211A48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94" y="3429000"/>
            <a:ext cx="11129211" cy="3429000"/>
          </a:xfrm>
          <a:prstGeom prst="rect">
            <a:avLst/>
          </a:prstGeom>
        </p:spPr>
      </p:pic>
      <p:sp>
        <p:nvSpPr>
          <p:cNvPr id="5" name="Footer Placeholder 4">
            <a:extLst>
              <a:ext uri="{FF2B5EF4-FFF2-40B4-BE49-F238E27FC236}">
                <a16:creationId xmlns:a16="http://schemas.microsoft.com/office/drawing/2014/main" id="{583B8296-E7BA-D357-637E-DC34D304ECC7}"/>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00CCBF22-6E6A-F4F1-517F-0FF72F9FE6EA}"/>
              </a:ext>
            </a:extLst>
          </p:cNvPr>
          <p:cNvSpPr>
            <a:spLocks noGrp="1"/>
          </p:cNvSpPr>
          <p:nvPr>
            <p:ph type="sldNum" sz="quarter" idx="12"/>
          </p:nvPr>
        </p:nvSpPr>
        <p:spPr/>
        <p:txBody>
          <a:bodyPr/>
          <a:lstStyle/>
          <a:p>
            <a:fld id="{0FD323F0-2125-4505-822B-C2047871690B}" type="slidenum">
              <a:rPr lang="en-US" smtClean="0"/>
              <a:t>221</a:t>
            </a:fld>
            <a:endParaRPr lang="en-US" dirty="0"/>
          </a:p>
        </p:txBody>
      </p:sp>
      <p:sp>
        <p:nvSpPr>
          <p:cNvPr id="8" name="Date Placeholder 7">
            <a:extLst>
              <a:ext uri="{FF2B5EF4-FFF2-40B4-BE49-F238E27FC236}">
                <a16:creationId xmlns:a16="http://schemas.microsoft.com/office/drawing/2014/main" id="{8BB02553-3961-5FE8-4B4F-9563DAD15E26}"/>
              </a:ext>
            </a:extLst>
          </p:cNvPr>
          <p:cNvSpPr>
            <a:spLocks noGrp="1"/>
          </p:cNvSpPr>
          <p:nvPr>
            <p:ph type="dt" sz="half" idx="10"/>
          </p:nvPr>
        </p:nvSpPr>
        <p:spPr/>
        <p:txBody>
          <a:bodyPr/>
          <a:lstStyle/>
          <a:p>
            <a:fld id="{833513DF-F416-44F5-9213-27F93D7EE7CC}" type="datetime2">
              <a:rPr lang="en-US" smtClean="0"/>
              <a:t>Wednesday, August 14, 2024</a:t>
            </a:fld>
            <a:endParaRPr lang="en-US" dirty="0"/>
          </a:p>
        </p:txBody>
      </p:sp>
    </p:spTree>
    <p:extLst>
      <p:ext uri="{BB962C8B-B14F-4D97-AF65-F5344CB8AC3E}">
        <p14:creationId xmlns:p14="http://schemas.microsoft.com/office/powerpoint/2010/main" val="16590831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Status and Visibility</a:t>
            </a:r>
          </a:p>
          <a:p>
            <a:pPr algn="l"/>
            <a:r>
              <a:rPr lang="en-US" b="0" i="0" dirty="0">
                <a:solidFill>
                  <a:srgbClr val="36344D"/>
                </a:solidFill>
                <a:effectLst/>
                <a:latin typeface="Times New Roman" panose="02020603050405020304" pitchFamily="18" charset="0"/>
                <a:cs typeface="Times New Roman" panose="02020603050405020304" pitchFamily="18" charset="0"/>
              </a:rPr>
              <a:t>There are three options for post visibility:</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Public</a:t>
            </a:r>
            <a:r>
              <a:rPr lang="en-US" b="0" i="0" dirty="0">
                <a:solidFill>
                  <a:srgbClr val="36344D"/>
                </a:solidFill>
                <a:effectLst/>
                <a:latin typeface="Times New Roman" panose="02020603050405020304" pitchFamily="18" charset="0"/>
                <a:cs typeface="Times New Roman" panose="02020603050405020304" pitchFamily="18" charset="0"/>
              </a:rPr>
              <a:t> – makes the post visible to anyone.</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Private</a:t>
            </a:r>
            <a:r>
              <a:rPr lang="en-US" b="0" i="0" dirty="0">
                <a:solidFill>
                  <a:srgbClr val="36344D"/>
                </a:solidFill>
                <a:effectLst/>
                <a:latin typeface="Times New Roman" panose="02020603050405020304" pitchFamily="18" charset="0"/>
                <a:cs typeface="Times New Roman" panose="02020603050405020304" pitchFamily="18" charset="0"/>
              </a:rPr>
              <a:t> – </a:t>
            </a:r>
            <a:r>
              <a:rPr lang="en-US" b="1" i="0" dirty="0">
                <a:solidFill>
                  <a:srgbClr val="6747C7"/>
                </a:solidFill>
                <a:effectLst/>
                <a:latin typeface="Times New Roman" panose="02020603050405020304" pitchFamily="18" charset="0"/>
                <a:cs typeface="Times New Roman" panose="02020603050405020304" pitchFamily="18" charset="0"/>
                <a:hlinkClick r:id="rId2"/>
              </a:rPr>
              <a:t>private posts</a:t>
            </a:r>
            <a:r>
              <a:rPr lang="en-US" b="0" i="0" dirty="0">
                <a:solidFill>
                  <a:srgbClr val="36344D"/>
                </a:solidFill>
                <a:effectLst/>
                <a:latin typeface="Times New Roman" panose="02020603050405020304" pitchFamily="18" charset="0"/>
                <a:cs typeface="Times New Roman" panose="02020603050405020304" pitchFamily="18" charset="0"/>
              </a:rPr>
              <a:t> are only visible to authorized users logged in to the </a:t>
            </a:r>
            <a:r>
              <a:rPr lang="en-US" b="1" i="0" dirty="0">
                <a:solidFill>
                  <a:srgbClr val="36344D"/>
                </a:solidFill>
                <a:effectLst/>
                <a:latin typeface="Times New Roman" panose="02020603050405020304" pitchFamily="18" charset="0"/>
                <a:cs typeface="Times New Roman" panose="02020603050405020304" pitchFamily="18" charset="0"/>
              </a:rPr>
              <a:t>Dashboard</a:t>
            </a:r>
            <a:r>
              <a:rPr lang="en-US" b="0" i="0" dirty="0">
                <a:solidFill>
                  <a:srgbClr val="36344D"/>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Password Protected</a:t>
            </a:r>
            <a:r>
              <a:rPr lang="en-US" b="0" i="0" dirty="0">
                <a:solidFill>
                  <a:srgbClr val="36344D"/>
                </a:solidFill>
                <a:effectLst/>
                <a:latin typeface="Times New Roman" panose="02020603050405020304" pitchFamily="18" charset="0"/>
                <a:cs typeface="Times New Roman" panose="02020603050405020304" pitchFamily="18" charset="0"/>
              </a:rPr>
              <a:t> – create a unique password for your post and give access only to those who know it.</a:t>
            </a:r>
          </a:p>
          <a:p>
            <a:pPr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You can change the visibility type of a post that’s already published. To do this, head to </a:t>
            </a:r>
            <a:r>
              <a:rPr lang="en-US" b="1" i="0" dirty="0">
                <a:solidFill>
                  <a:srgbClr val="36344D"/>
                </a:solidFill>
                <a:effectLst/>
                <a:latin typeface="Times New Roman" panose="02020603050405020304" pitchFamily="18" charset="0"/>
                <a:cs typeface="Times New Roman" panose="02020603050405020304" pitchFamily="18" charset="0"/>
              </a:rPr>
              <a:t>Settings</a:t>
            </a:r>
            <a:r>
              <a:rPr lang="en-US" b="0" i="0" dirty="0">
                <a:solidFill>
                  <a:srgbClr val="36344D"/>
                </a:solidFill>
                <a:effectLst/>
                <a:latin typeface="Times New Roman" panose="02020603050405020304" pitchFamily="18" charset="0"/>
                <a:cs typeface="Times New Roman" panose="02020603050405020304" pitchFamily="18" charset="0"/>
              </a:rPr>
              <a:t> and click the link next to </a:t>
            </a:r>
            <a:r>
              <a:rPr lang="en-US" b="1" i="0" dirty="0">
                <a:solidFill>
                  <a:srgbClr val="36344D"/>
                </a:solidFill>
                <a:effectLst/>
                <a:latin typeface="Times New Roman" panose="02020603050405020304" pitchFamily="18" charset="0"/>
                <a:cs typeface="Times New Roman" panose="02020603050405020304" pitchFamily="18" charset="0"/>
              </a:rPr>
              <a:t>Visibility</a:t>
            </a:r>
            <a:r>
              <a:rPr lang="en-US" b="0" i="0" dirty="0">
                <a:solidFill>
                  <a:srgbClr val="36344D"/>
                </a:solidFill>
                <a:effectLst/>
                <a:latin typeface="Times New Roman" panose="02020603050405020304" pitchFamily="18" charset="0"/>
                <a:cs typeface="Times New Roman" panose="02020603050405020304" pitchFamily="18" charset="0"/>
              </a:rPr>
              <a: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FD3A0AA-E113-2BA3-D3DB-67F86485356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0A94518-F858-F6E7-A956-BEB50D78732C}"/>
              </a:ext>
            </a:extLst>
          </p:cNvPr>
          <p:cNvSpPr>
            <a:spLocks noGrp="1"/>
          </p:cNvSpPr>
          <p:nvPr>
            <p:ph type="sldNum" sz="quarter" idx="12"/>
          </p:nvPr>
        </p:nvSpPr>
        <p:spPr/>
        <p:txBody>
          <a:bodyPr/>
          <a:lstStyle/>
          <a:p>
            <a:fld id="{0FD323F0-2125-4505-822B-C2047871690B}" type="slidenum">
              <a:rPr lang="en-US" smtClean="0"/>
              <a:t>222</a:t>
            </a:fld>
            <a:endParaRPr lang="en-US" dirty="0"/>
          </a:p>
        </p:txBody>
      </p:sp>
      <p:sp>
        <p:nvSpPr>
          <p:cNvPr id="7" name="Date Placeholder 6">
            <a:extLst>
              <a:ext uri="{FF2B5EF4-FFF2-40B4-BE49-F238E27FC236}">
                <a16:creationId xmlns:a16="http://schemas.microsoft.com/office/drawing/2014/main" id="{02EF8628-848C-397E-A784-80DA08CCE485}"/>
              </a:ext>
            </a:extLst>
          </p:cNvPr>
          <p:cNvSpPr>
            <a:spLocks noGrp="1"/>
          </p:cNvSpPr>
          <p:nvPr>
            <p:ph type="dt" sz="half" idx="10"/>
          </p:nvPr>
        </p:nvSpPr>
        <p:spPr/>
        <p:txBody>
          <a:bodyPr/>
          <a:lstStyle/>
          <a:p>
            <a:fld id="{2CC5360F-D5CC-401E-835E-BCD4708BAC5D}" type="datetime2">
              <a:rPr lang="en-US" smtClean="0"/>
              <a:t>Wednesday, August 14, 2024</a:t>
            </a:fld>
            <a:endParaRPr lang="en-US" dirty="0"/>
          </a:p>
        </p:txBody>
      </p:sp>
    </p:spTree>
    <p:extLst>
      <p:ext uri="{BB962C8B-B14F-4D97-AF65-F5344CB8AC3E}">
        <p14:creationId xmlns:p14="http://schemas.microsoft.com/office/powerpoint/2010/main" val="51646826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ECC365A-F68A-13CE-D0E5-77F7FBB05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66" y="1136918"/>
            <a:ext cx="11309267" cy="5393660"/>
          </a:xfrm>
          <a:prstGeom prst="rect">
            <a:avLst/>
          </a:prstGeom>
        </p:spPr>
      </p:pic>
      <p:sp>
        <p:nvSpPr>
          <p:cNvPr id="5" name="Footer Placeholder 4">
            <a:extLst>
              <a:ext uri="{FF2B5EF4-FFF2-40B4-BE49-F238E27FC236}">
                <a16:creationId xmlns:a16="http://schemas.microsoft.com/office/drawing/2014/main" id="{0C151312-64C3-1839-C9FB-82FA461358B9}"/>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8FE39AE3-97CB-81FB-AC99-165102CF6D87}"/>
              </a:ext>
            </a:extLst>
          </p:cNvPr>
          <p:cNvSpPr>
            <a:spLocks noGrp="1"/>
          </p:cNvSpPr>
          <p:nvPr>
            <p:ph type="sldNum" sz="quarter" idx="12"/>
          </p:nvPr>
        </p:nvSpPr>
        <p:spPr/>
        <p:txBody>
          <a:bodyPr/>
          <a:lstStyle/>
          <a:p>
            <a:fld id="{0FD323F0-2125-4505-822B-C2047871690B}" type="slidenum">
              <a:rPr lang="en-US" smtClean="0"/>
              <a:t>223</a:t>
            </a:fld>
            <a:endParaRPr lang="en-US" dirty="0"/>
          </a:p>
        </p:txBody>
      </p:sp>
      <p:sp>
        <p:nvSpPr>
          <p:cNvPr id="8" name="Date Placeholder 7">
            <a:extLst>
              <a:ext uri="{FF2B5EF4-FFF2-40B4-BE49-F238E27FC236}">
                <a16:creationId xmlns:a16="http://schemas.microsoft.com/office/drawing/2014/main" id="{0767CAB6-2E06-5EBE-782F-505DAA26A8BD}"/>
              </a:ext>
            </a:extLst>
          </p:cNvPr>
          <p:cNvSpPr>
            <a:spLocks noGrp="1"/>
          </p:cNvSpPr>
          <p:nvPr>
            <p:ph type="dt" sz="half" idx="10"/>
          </p:nvPr>
        </p:nvSpPr>
        <p:spPr/>
        <p:txBody>
          <a:bodyPr/>
          <a:lstStyle/>
          <a:p>
            <a:fld id="{7E05FECA-BA9F-4DE4-B64C-E106D9643918}" type="datetime2">
              <a:rPr lang="en-US" smtClean="0"/>
              <a:t>Wednesday, August 14, 2024</a:t>
            </a:fld>
            <a:endParaRPr lang="en-US" dirty="0"/>
          </a:p>
        </p:txBody>
      </p:sp>
    </p:spTree>
    <p:extLst>
      <p:ext uri="{BB962C8B-B14F-4D97-AF65-F5344CB8AC3E}">
        <p14:creationId xmlns:p14="http://schemas.microsoft.com/office/powerpoint/2010/main" val="259870863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Scheduling</a:t>
            </a:r>
          </a:p>
          <a:p>
            <a:pPr algn="l"/>
            <a:r>
              <a:rPr lang="en-US" b="0" i="0" dirty="0">
                <a:solidFill>
                  <a:srgbClr val="36344D"/>
                </a:solidFill>
                <a:effectLst/>
                <a:latin typeface="Times New Roman" panose="02020603050405020304" pitchFamily="18" charset="0"/>
                <a:cs typeface="Times New Roman" panose="02020603050405020304" pitchFamily="18" charset="0"/>
              </a:rPr>
              <a:t>If you don’t want to publish immediately, the </a:t>
            </a:r>
            <a:r>
              <a:rPr lang="en-US" b="1" i="0" dirty="0">
                <a:solidFill>
                  <a:srgbClr val="6747C7"/>
                </a:solidFill>
                <a:effectLst/>
                <a:latin typeface="Times New Roman" panose="02020603050405020304" pitchFamily="18" charset="0"/>
                <a:cs typeface="Times New Roman" panose="02020603050405020304" pitchFamily="18" charset="0"/>
                <a:hlinkClick r:id="rId2"/>
              </a:rPr>
              <a:t>scheduling posts feature</a:t>
            </a:r>
            <a:r>
              <a:rPr lang="en-US" b="0" i="0" dirty="0">
                <a:solidFill>
                  <a:srgbClr val="36344D"/>
                </a:solidFill>
                <a:effectLst/>
                <a:latin typeface="Times New Roman" panose="02020603050405020304" pitchFamily="18" charset="0"/>
                <a:cs typeface="Times New Roman" panose="02020603050405020304" pitchFamily="18" charset="0"/>
              </a:rPr>
              <a:t> lets you set a specific time for the post to be published.</a:t>
            </a:r>
          </a:p>
          <a:p>
            <a:pPr algn="l"/>
            <a:r>
              <a:rPr lang="en-US" b="0" i="0" dirty="0">
                <a:solidFill>
                  <a:srgbClr val="36344D"/>
                </a:solidFill>
                <a:effectLst/>
                <a:latin typeface="Times New Roman" panose="02020603050405020304" pitchFamily="18" charset="0"/>
                <a:cs typeface="Times New Roman" panose="02020603050405020304" pitchFamily="18" charset="0"/>
              </a:rPr>
              <a:t>To schedule posts using WordPress, click the </a:t>
            </a:r>
            <a:r>
              <a:rPr lang="en-US" b="1" i="0" dirty="0">
                <a:solidFill>
                  <a:srgbClr val="36344D"/>
                </a:solidFill>
                <a:effectLst/>
                <a:latin typeface="Times New Roman" panose="02020603050405020304" pitchFamily="18" charset="0"/>
                <a:cs typeface="Times New Roman" panose="02020603050405020304" pitchFamily="18" charset="0"/>
              </a:rPr>
              <a:t>Settings</a:t>
            </a:r>
            <a:r>
              <a:rPr lang="en-US" b="0" i="0" dirty="0">
                <a:solidFill>
                  <a:srgbClr val="36344D"/>
                </a:solidFill>
                <a:effectLst/>
                <a:latin typeface="Times New Roman" panose="02020603050405020304" pitchFamily="18" charset="0"/>
                <a:cs typeface="Times New Roman" panose="02020603050405020304" pitchFamily="18" charset="0"/>
              </a:rPr>
              <a:t> icon and then the link next to </a:t>
            </a:r>
            <a:r>
              <a:rPr lang="en-US" b="1" i="0" dirty="0">
                <a:solidFill>
                  <a:srgbClr val="36344D"/>
                </a:solidFill>
                <a:effectLst/>
                <a:latin typeface="Times New Roman" panose="02020603050405020304" pitchFamily="18" charset="0"/>
                <a:cs typeface="Times New Roman" panose="02020603050405020304" pitchFamily="18" charset="0"/>
              </a:rPr>
              <a:t>Publish</a:t>
            </a:r>
            <a:r>
              <a:rPr lang="en-US" b="0" i="0" dirty="0">
                <a:solidFill>
                  <a:srgbClr val="36344D"/>
                </a:solidFill>
                <a:effectLst/>
                <a:latin typeface="Times New Roman" panose="02020603050405020304" pitchFamily="18" charset="0"/>
                <a:cs typeface="Times New Roman" panose="02020603050405020304" pitchFamily="18" charset="0"/>
              </a:rPr>
              <a:t>. It will display a calendar and an option to set the exact </a:t>
            </a:r>
            <a:r>
              <a:rPr lang="en-US" b="1" i="0" dirty="0">
                <a:solidFill>
                  <a:srgbClr val="36344D"/>
                </a:solidFill>
                <a:effectLst/>
                <a:latin typeface="Times New Roman" panose="02020603050405020304" pitchFamily="18" charset="0"/>
                <a:cs typeface="Times New Roman" panose="02020603050405020304" pitchFamily="18" charset="0"/>
              </a:rPr>
              <a:t>minute</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hour</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day</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month</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year</a:t>
            </a:r>
            <a:r>
              <a:rPr lang="en-US" b="0" i="0" dirty="0">
                <a:solidFill>
                  <a:srgbClr val="36344D"/>
                </a:solidFill>
                <a:effectLst/>
                <a:latin typeface="Times New Roman" panose="02020603050405020304" pitchFamily="18" charset="0"/>
                <a:cs typeface="Times New Roman" panose="02020603050405020304" pitchFamily="18" charset="0"/>
              </a:rPr>
              <a:t>. If you have a global audience, check time zones before publishing.</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You can schedule WordPress posts for a future or past date. This is useful when you want a post to appear as if it was published immediately on a different date.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644C426D-CDAC-A51A-56CE-57489B1B9C2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8B03782-8327-CEFA-D620-3E7412A39DB2}"/>
              </a:ext>
            </a:extLst>
          </p:cNvPr>
          <p:cNvSpPr>
            <a:spLocks noGrp="1"/>
          </p:cNvSpPr>
          <p:nvPr>
            <p:ph type="sldNum" sz="quarter" idx="12"/>
          </p:nvPr>
        </p:nvSpPr>
        <p:spPr/>
        <p:txBody>
          <a:bodyPr/>
          <a:lstStyle/>
          <a:p>
            <a:fld id="{0FD323F0-2125-4505-822B-C2047871690B}" type="slidenum">
              <a:rPr lang="en-US" smtClean="0"/>
              <a:t>224</a:t>
            </a:fld>
            <a:endParaRPr lang="en-US" dirty="0"/>
          </a:p>
        </p:txBody>
      </p:sp>
      <p:sp>
        <p:nvSpPr>
          <p:cNvPr id="7" name="Date Placeholder 6">
            <a:extLst>
              <a:ext uri="{FF2B5EF4-FFF2-40B4-BE49-F238E27FC236}">
                <a16:creationId xmlns:a16="http://schemas.microsoft.com/office/drawing/2014/main" id="{2C1DD817-FA6C-DF1B-DBB3-E9F38C83C55A}"/>
              </a:ext>
            </a:extLst>
          </p:cNvPr>
          <p:cNvSpPr>
            <a:spLocks noGrp="1"/>
          </p:cNvSpPr>
          <p:nvPr>
            <p:ph type="dt" sz="half" idx="10"/>
          </p:nvPr>
        </p:nvSpPr>
        <p:spPr/>
        <p:txBody>
          <a:bodyPr/>
          <a:lstStyle/>
          <a:p>
            <a:fld id="{780D44EF-0D2B-4FE5-917C-DB5107BACE13}" type="datetime2">
              <a:rPr lang="en-US" smtClean="0"/>
              <a:t>Wednesday, August 14, 2024</a:t>
            </a:fld>
            <a:endParaRPr lang="en-US" dirty="0"/>
          </a:p>
        </p:txBody>
      </p:sp>
    </p:spTree>
    <p:extLst>
      <p:ext uri="{BB962C8B-B14F-4D97-AF65-F5344CB8AC3E}">
        <p14:creationId xmlns:p14="http://schemas.microsoft.com/office/powerpoint/2010/main" val="314581005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1E3C883-7184-1BC0-B2E5-A4D424E8B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136918"/>
            <a:ext cx="11309267" cy="5278830"/>
          </a:xfrm>
          <a:prstGeom prst="rect">
            <a:avLst/>
          </a:prstGeom>
        </p:spPr>
      </p:pic>
      <p:sp>
        <p:nvSpPr>
          <p:cNvPr id="5" name="Footer Placeholder 4">
            <a:extLst>
              <a:ext uri="{FF2B5EF4-FFF2-40B4-BE49-F238E27FC236}">
                <a16:creationId xmlns:a16="http://schemas.microsoft.com/office/drawing/2014/main" id="{A2EE8A45-9863-3994-7415-6850D2FE938A}"/>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012C071A-5546-BB5B-E4A6-90A55AC2495B}"/>
              </a:ext>
            </a:extLst>
          </p:cNvPr>
          <p:cNvSpPr>
            <a:spLocks noGrp="1"/>
          </p:cNvSpPr>
          <p:nvPr>
            <p:ph type="sldNum" sz="quarter" idx="12"/>
          </p:nvPr>
        </p:nvSpPr>
        <p:spPr/>
        <p:txBody>
          <a:bodyPr/>
          <a:lstStyle/>
          <a:p>
            <a:fld id="{0FD323F0-2125-4505-822B-C2047871690B}" type="slidenum">
              <a:rPr lang="en-US" smtClean="0"/>
              <a:t>225</a:t>
            </a:fld>
            <a:endParaRPr lang="en-US" dirty="0"/>
          </a:p>
        </p:txBody>
      </p:sp>
      <p:sp>
        <p:nvSpPr>
          <p:cNvPr id="8" name="Date Placeholder 7">
            <a:extLst>
              <a:ext uri="{FF2B5EF4-FFF2-40B4-BE49-F238E27FC236}">
                <a16:creationId xmlns:a16="http://schemas.microsoft.com/office/drawing/2014/main" id="{365C1D85-0290-276C-6AC7-535427F2403C}"/>
              </a:ext>
            </a:extLst>
          </p:cNvPr>
          <p:cNvSpPr>
            <a:spLocks noGrp="1"/>
          </p:cNvSpPr>
          <p:nvPr>
            <p:ph type="dt" sz="half" idx="10"/>
          </p:nvPr>
        </p:nvSpPr>
        <p:spPr/>
        <p:txBody>
          <a:bodyPr/>
          <a:lstStyle/>
          <a:p>
            <a:fld id="{F27A6157-4289-4103-A0CD-CE8241A20651}" type="datetime2">
              <a:rPr lang="en-US" smtClean="0"/>
              <a:t>Wednesday, August 14, 2024</a:t>
            </a:fld>
            <a:endParaRPr lang="en-US" dirty="0"/>
          </a:p>
        </p:txBody>
      </p:sp>
    </p:spTree>
    <p:extLst>
      <p:ext uri="{BB962C8B-B14F-4D97-AF65-F5344CB8AC3E}">
        <p14:creationId xmlns:p14="http://schemas.microsoft.com/office/powerpoint/2010/main" val="39448903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Sticky Post</a:t>
            </a:r>
          </a:p>
          <a:p>
            <a:pPr algn="l"/>
            <a:r>
              <a:rPr lang="en-US" b="0" i="0" dirty="0">
                <a:solidFill>
                  <a:srgbClr val="36344D"/>
                </a:solidFill>
                <a:effectLst/>
                <a:latin typeface="Times New Roman" panose="02020603050405020304" pitchFamily="18" charset="0"/>
                <a:cs typeface="Times New Roman" panose="02020603050405020304" pitchFamily="18" charset="0"/>
              </a:rPr>
              <a:t>WordPress displays posts in reverse chronological order by default, with the most recent posts at the top. The </a:t>
            </a:r>
            <a:r>
              <a:rPr lang="en-US" b="1" i="0" dirty="0">
                <a:solidFill>
                  <a:srgbClr val="36344D"/>
                </a:solidFill>
                <a:effectLst/>
                <a:latin typeface="Times New Roman" panose="02020603050405020304" pitchFamily="18" charset="0"/>
                <a:cs typeface="Times New Roman" panose="02020603050405020304" pitchFamily="18" charset="0"/>
              </a:rPr>
              <a:t>sticky post </a:t>
            </a:r>
            <a:r>
              <a:rPr lang="en-US" b="0" i="0" dirty="0">
                <a:solidFill>
                  <a:srgbClr val="36344D"/>
                </a:solidFill>
                <a:effectLst/>
                <a:latin typeface="Times New Roman" panose="02020603050405020304" pitchFamily="18" charset="0"/>
                <a:cs typeface="Times New Roman" panose="02020603050405020304" pitchFamily="18" charset="0"/>
              </a:rPr>
              <a:t>feature lets you choose an article to always appear on top of other posts on the WordPress blog page.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Sticky posts are especially useful for featured content or those with an expiration date, like a giveaway competition for readers. Although WordPress doesn’t limit the number of sticky posts, we recommend using this option sparingly.</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To pin a particular post, go to </a:t>
            </a:r>
            <a:r>
              <a:rPr lang="en-US" b="1" i="0" dirty="0">
                <a:solidFill>
                  <a:srgbClr val="36344D"/>
                </a:solidFill>
                <a:effectLst/>
                <a:latin typeface="Times New Roman" panose="02020603050405020304" pitchFamily="18" charset="0"/>
                <a:cs typeface="Times New Roman" panose="02020603050405020304" pitchFamily="18" charset="0"/>
              </a:rPr>
              <a:t>Settings → Status &amp; Visibility </a:t>
            </a:r>
            <a:r>
              <a:rPr lang="en-US" b="0" i="0" dirty="0">
                <a:solidFill>
                  <a:srgbClr val="36344D"/>
                </a:solidFill>
                <a:effectLst/>
                <a:latin typeface="Times New Roman" panose="02020603050405020304" pitchFamily="18" charset="0"/>
                <a:cs typeface="Times New Roman" panose="02020603050405020304" pitchFamily="18" charset="0"/>
              </a:rPr>
              <a:t>and check the </a:t>
            </a:r>
            <a:r>
              <a:rPr lang="en-US" b="1" i="0" dirty="0">
                <a:solidFill>
                  <a:srgbClr val="36344D"/>
                </a:solidFill>
                <a:effectLst/>
                <a:latin typeface="Times New Roman" panose="02020603050405020304" pitchFamily="18" charset="0"/>
                <a:cs typeface="Times New Roman" panose="02020603050405020304" pitchFamily="18" charset="0"/>
              </a:rPr>
              <a:t>Stick to the top of the blog</a:t>
            </a:r>
            <a:r>
              <a:rPr lang="en-US" b="0" i="0" dirty="0">
                <a:solidFill>
                  <a:srgbClr val="36344D"/>
                </a:solidFill>
                <a:effectLst/>
                <a:latin typeface="Times New Roman" panose="02020603050405020304" pitchFamily="18" charset="0"/>
                <a:cs typeface="Times New Roman" panose="02020603050405020304" pitchFamily="18" charset="0"/>
              </a:rPr>
              <a:t> option. This will automatically put the article above other posts.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3844097-583F-1392-7EC6-B60833AB1AF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0DFD86E-98CD-1A3A-02AC-74235699E5C4}"/>
              </a:ext>
            </a:extLst>
          </p:cNvPr>
          <p:cNvSpPr>
            <a:spLocks noGrp="1"/>
          </p:cNvSpPr>
          <p:nvPr>
            <p:ph type="sldNum" sz="quarter" idx="12"/>
          </p:nvPr>
        </p:nvSpPr>
        <p:spPr/>
        <p:txBody>
          <a:bodyPr/>
          <a:lstStyle/>
          <a:p>
            <a:fld id="{0FD323F0-2125-4505-822B-C2047871690B}" type="slidenum">
              <a:rPr lang="en-US" smtClean="0"/>
              <a:t>226</a:t>
            </a:fld>
            <a:endParaRPr lang="en-US" dirty="0"/>
          </a:p>
        </p:txBody>
      </p:sp>
      <p:sp>
        <p:nvSpPr>
          <p:cNvPr id="7" name="Date Placeholder 6">
            <a:extLst>
              <a:ext uri="{FF2B5EF4-FFF2-40B4-BE49-F238E27FC236}">
                <a16:creationId xmlns:a16="http://schemas.microsoft.com/office/drawing/2014/main" id="{75EB6860-4198-2605-327A-43730BFDB97E}"/>
              </a:ext>
            </a:extLst>
          </p:cNvPr>
          <p:cNvSpPr>
            <a:spLocks noGrp="1"/>
          </p:cNvSpPr>
          <p:nvPr>
            <p:ph type="dt" sz="half" idx="10"/>
          </p:nvPr>
        </p:nvSpPr>
        <p:spPr/>
        <p:txBody>
          <a:bodyPr/>
          <a:lstStyle/>
          <a:p>
            <a:fld id="{13D23C86-0C91-4CD3-BCBA-842B4BCD37C1}" type="datetime2">
              <a:rPr lang="en-US" smtClean="0"/>
              <a:t>Wednesday, August 14, 2024</a:t>
            </a:fld>
            <a:endParaRPr lang="en-US" dirty="0"/>
          </a:p>
        </p:txBody>
      </p:sp>
    </p:spTree>
    <p:extLst>
      <p:ext uri="{BB962C8B-B14F-4D97-AF65-F5344CB8AC3E}">
        <p14:creationId xmlns:p14="http://schemas.microsoft.com/office/powerpoint/2010/main" val="343397481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5C0C3FB-A48C-F079-2411-6E3454A1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136918"/>
            <a:ext cx="11439900" cy="5256738"/>
          </a:xfrm>
          <a:prstGeom prst="rect">
            <a:avLst/>
          </a:prstGeom>
        </p:spPr>
      </p:pic>
      <p:sp>
        <p:nvSpPr>
          <p:cNvPr id="5" name="Footer Placeholder 4">
            <a:extLst>
              <a:ext uri="{FF2B5EF4-FFF2-40B4-BE49-F238E27FC236}">
                <a16:creationId xmlns:a16="http://schemas.microsoft.com/office/drawing/2014/main" id="{7591DDD2-EC2C-78EF-D61C-3D619B5493A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DF8DC8A-FFA3-BA5D-47E1-48FFD74AE8E3}"/>
              </a:ext>
            </a:extLst>
          </p:cNvPr>
          <p:cNvSpPr>
            <a:spLocks noGrp="1"/>
          </p:cNvSpPr>
          <p:nvPr>
            <p:ph type="sldNum" sz="quarter" idx="12"/>
          </p:nvPr>
        </p:nvSpPr>
        <p:spPr/>
        <p:txBody>
          <a:bodyPr/>
          <a:lstStyle/>
          <a:p>
            <a:fld id="{0FD323F0-2125-4505-822B-C2047871690B}" type="slidenum">
              <a:rPr lang="en-US" smtClean="0"/>
              <a:t>227</a:t>
            </a:fld>
            <a:endParaRPr lang="en-US" dirty="0"/>
          </a:p>
        </p:txBody>
      </p:sp>
      <p:sp>
        <p:nvSpPr>
          <p:cNvPr id="8" name="Date Placeholder 7">
            <a:extLst>
              <a:ext uri="{FF2B5EF4-FFF2-40B4-BE49-F238E27FC236}">
                <a16:creationId xmlns:a16="http://schemas.microsoft.com/office/drawing/2014/main" id="{D230DC67-4C1F-E1CE-803C-53B997FADAEF}"/>
              </a:ext>
            </a:extLst>
          </p:cNvPr>
          <p:cNvSpPr>
            <a:spLocks noGrp="1"/>
          </p:cNvSpPr>
          <p:nvPr>
            <p:ph type="dt" sz="half" idx="10"/>
          </p:nvPr>
        </p:nvSpPr>
        <p:spPr/>
        <p:txBody>
          <a:bodyPr/>
          <a:lstStyle/>
          <a:p>
            <a:fld id="{01F2CBE0-B041-43D9-87BA-2CF17D766C92}" type="datetime2">
              <a:rPr lang="en-US" smtClean="0"/>
              <a:t>Wednesday, August 14, 2024</a:t>
            </a:fld>
            <a:endParaRPr lang="en-US" dirty="0"/>
          </a:p>
        </p:txBody>
      </p:sp>
    </p:spTree>
    <p:extLst>
      <p:ext uri="{BB962C8B-B14F-4D97-AF65-F5344CB8AC3E}">
        <p14:creationId xmlns:p14="http://schemas.microsoft.com/office/powerpoint/2010/main" val="372464745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Another way to change the sticky post feature on an article is to go to </a:t>
            </a:r>
            <a:r>
              <a:rPr lang="en-US" b="1" i="0" dirty="0">
                <a:solidFill>
                  <a:srgbClr val="36344D"/>
                </a:solidFill>
                <a:effectLst/>
                <a:latin typeface="Times New Roman" panose="02020603050405020304" pitchFamily="18" charset="0"/>
                <a:cs typeface="Times New Roman" panose="02020603050405020304" pitchFamily="18" charset="0"/>
              </a:rPr>
              <a:t>Dashboard → Posts → All Posts</a:t>
            </a:r>
            <a:r>
              <a:rPr lang="en-US" b="0" i="0" dirty="0">
                <a:solidFill>
                  <a:srgbClr val="36344D"/>
                </a:solidFill>
                <a:effectLst/>
                <a:latin typeface="Times New Roman" panose="02020603050405020304" pitchFamily="18" charset="0"/>
                <a:cs typeface="Times New Roman" panose="02020603050405020304" pitchFamily="18" charset="0"/>
              </a:rPr>
              <a:t>. From there, click on </a:t>
            </a:r>
            <a:r>
              <a:rPr lang="en-US" b="1" i="0" dirty="0">
                <a:solidFill>
                  <a:srgbClr val="36344D"/>
                </a:solidFill>
                <a:effectLst/>
                <a:latin typeface="Times New Roman" panose="02020603050405020304" pitchFamily="18" charset="0"/>
                <a:cs typeface="Times New Roman" panose="02020603050405020304" pitchFamily="18" charset="0"/>
              </a:rPr>
              <a:t>Quick Edit</a:t>
            </a:r>
            <a:r>
              <a:rPr lang="en-US" b="0" i="0" dirty="0">
                <a:solidFill>
                  <a:srgbClr val="36344D"/>
                </a:solidFill>
                <a:effectLst/>
                <a:latin typeface="Times New Roman" panose="02020603050405020304" pitchFamily="18" charset="0"/>
                <a:cs typeface="Times New Roman" panose="02020603050405020304" pitchFamily="18" charset="0"/>
              </a:rPr>
              <a:t> under the article and tick the </a:t>
            </a:r>
            <a:r>
              <a:rPr lang="en-US" b="1" i="0" dirty="0">
                <a:solidFill>
                  <a:srgbClr val="36344D"/>
                </a:solidFill>
                <a:effectLst/>
                <a:latin typeface="Times New Roman" panose="02020603050405020304" pitchFamily="18" charset="0"/>
                <a:cs typeface="Times New Roman" panose="02020603050405020304" pitchFamily="18" charset="0"/>
              </a:rPr>
              <a:t>Make this post sticky </a:t>
            </a:r>
            <a:r>
              <a:rPr lang="en-US" b="0" i="0" dirty="0">
                <a:solidFill>
                  <a:srgbClr val="36344D"/>
                </a:solidFill>
                <a:effectLst/>
                <a:latin typeface="Times New Roman" panose="02020603050405020304" pitchFamily="18" charset="0"/>
                <a:cs typeface="Times New Roman" panose="02020603050405020304" pitchFamily="18" charset="0"/>
              </a:rPr>
              <a:t>option.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9E09F3E-9080-7D37-9488-4AB86D7FC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16" y="2422935"/>
            <a:ext cx="11391534" cy="3929063"/>
          </a:xfrm>
          <a:prstGeom prst="rect">
            <a:avLst/>
          </a:prstGeom>
        </p:spPr>
      </p:pic>
      <p:sp>
        <p:nvSpPr>
          <p:cNvPr id="5" name="Footer Placeholder 4">
            <a:extLst>
              <a:ext uri="{FF2B5EF4-FFF2-40B4-BE49-F238E27FC236}">
                <a16:creationId xmlns:a16="http://schemas.microsoft.com/office/drawing/2014/main" id="{E4D8D16F-E6FF-B416-629D-4EDC626D2ED4}"/>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CC368337-57DD-2A02-73C2-BDD1F0224D1F}"/>
              </a:ext>
            </a:extLst>
          </p:cNvPr>
          <p:cNvSpPr>
            <a:spLocks noGrp="1"/>
          </p:cNvSpPr>
          <p:nvPr>
            <p:ph type="sldNum" sz="quarter" idx="12"/>
          </p:nvPr>
        </p:nvSpPr>
        <p:spPr/>
        <p:txBody>
          <a:bodyPr/>
          <a:lstStyle/>
          <a:p>
            <a:fld id="{0FD323F0-2125-4505-822B-C2047871690B}" type="slidenum">
              <a:rPr lang="en-US" smtClean="0"/>
              <a:t>228</a:t>
            </a:fld>
            <a:endParaRPr lang="en-US" dirty="0"/>
          </a:p>
        </p:txBody>
      </p:sp>
      <p:sp>
        <p:nvSpPr>
          <p:cNvPr id="8" name="Date Placeholder 7">
            <a:extLst>
              <a:ext uri="{FF2B5EF4-FFF2-40B4-BE49-F238E27FC236}">
                <a16:creationId xmlns:a16="http://schemas.microsoft.com/office/drawing/2014/main" id="{7B0199D8-79E8-A790-9D74-53510AD84861}"/>
              </a:ext>
            </a:extLst>
          </p:cNvPr>
          <p:cNvSpPr>
            <a:spLocks noGrp="1"/>
          </p:cNvSpPr>
          <p:nvPr>
            <p:ph type="dt" sz="half" idx="10"/>
          </p:nvPr>
        </p:nvSpPr>
        <p:spPr/>
        <p:txBody>
          <a:bodyPr/>
          <a:lstStyle/>
          <a:p>
            <a:fld id="{303AA20E-080F-407A-AB3E-D06DBCFB6992}" type="datetime2">
              <a:rPr lang="en-US" smtClean="0"/>
              <a:t>Wednesday, August 14, 2024</a:t>
            </a:fld>
            <a:endParaRPr lang="en-US" dirty="0"/>
          </a:p>
        </p:txBody>
      </p:sp>
    </p:spTree>
    <p:extLst>
      <p:ext uri="{BB962C8B-B14F-4D97-AF65-F5344CB8AC3E}">
        <p14:creationId xmlns:p14="http://schemas.microsoft.com/office/powerpoint/2010/main" val="24101919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Pending Review</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This feature tells other back-end WordPress users that the article is finished and needs to be reviewed before publishing. WordPress adds the </a:t>
            </a:r>
            <a:r>
              <a:rPr lang="en-US" b="1" i="0" dirty="0">
                <a:solidFill>
                  <a:srgbClr val="36344D"/>
                </a:solidFill>
                <a:effectLst/>
                <a:latin typeface="Times New Roman" panose="02020603050405020304" pitchFamily="18" charset="0"/>
                <a:cs typeface="Times New Roman" panose="02020603050405020304" pitchFamily="18" charset="0"/>
              </a:rPr>
              <a:t>Pending </a:t>
            </a:r>
            <a:r>
              <a:rPr lang="en-US" b="0" i="0" dirty="0">
                <a:solidFill>
                  <a:srgbClr val="36344D"/>
                </a:solidFill>
                <a:effectLst/>
                <a:latin typeface="Times New Roman" panose="02020603050405020304" pitchFamily="18" charset="0"/>
                <a:cs typeface="Times New Roman" panose="02020603050405020304" pitchFamily="18" charset="0"/>
              </a:rPr>
              <a:t>status next to your article by checking this setting.</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This is a useful feature for websites with multiple authors who need to inform one another about drafts that need to be reviewed. For single-author websites, the </a:t>
            </a:r>
            <a:r>
              <a:rPr lang="en-US" b="1" i="0" dirty="0">
                <a:solidFill>
                  <a:srgbClr val="36344D"/>
                </a:solidFill>
                <a:effectLst/>
                <a:latin typeface="Times New Roman" panose="02020603050405020304" pitchFamily="18" charset="0"/>
                <a:cs typeface="Times New Roman" panose="02020603050405020304" pitchFamily="18" charset="0"/>
              </a:rPr>
              <a:t>Pending </a:t>
            </a:r>
            <a:r>
              <a:rPr lang="en-US" b="0" i="0" dirty="0">
                <a:solidFill>
                  <a:srgbClr val="36344D"/>
                </a:solidFill>
                <a:effectLst/>
                <a:latin typeface="Times New Roman" panose="02020603050405020304" pitchFamily="18" charset="0"/>
                <a:cs typeface="Times New Roman" panose="02020603050405020304" pitchFamily="18" charset="0"/>
              </a:rPr>
              <a:t>status can act as a reminder to review a particular article before publishing.</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3610CA9-D4B5-5CBE-F08D-23827565F50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1834C3C-73BD-4D01-EBAD-EDAC5766A898}"/>
              </a:ext>
            </a:extLst>
          </p:cNvPr>
          <p:cNvSpPr>
            <a:spLocks noGrp="1"/>
          </p:cNvSpPr>
          <p:nvPr>
            <p:ph type="sldNum" sz="quarter" idx="12"/>
          </p:nvPr>
        </p:nvSpPr>
        <p:spPr/>
        <p:txBody>
          <a:bodyPr/>
          <a:lstStyle/>
          <a:p>
            <a:fld id="{0FD323F0-2125-4505-822B-C2047871690B}" type="slidenum">
              <a:rPr lang="en-US" smtClean="0"/>
              <a:t>229</a:t>
            </a:fld>
            <a:endParaRPr lang="en-US" dirty="0"/>
          </a:p>
        </p:txBody>
      </p:sp>
      <p:sp>
        <p:nvSpPr>
          <p:cNvPr id="7" name="Date Placeholder 6">
            <a:extLst>
              <a:ext uri="{FF2B5EF4-FFF2-40B4-BE49-F238E27FC236}">
                <a16:creationId xmlns:a16="http://schemas.microsoft.com/office/drawing/2014/main" id="{F208BECE-9EFA-7DB2-3EA4-34D5F6915D53}"/>
              </a:ext>
            </a:extLst>
          </p:cNvPr>
          <p:cNvSpPr>
            <a:spLocks noGrp="1"/>
          </p:cNvSpPr>
          <p:nvPr>
            <p:ph type="dt" sz="half" idx="10"/>
          </p:nvPr>
        </p:nvSpPr>
        <p:spPr/>
        <p:txBody>
          <a:bodyPr/>
          <a:lstStyle/>
          <a:p>
            <a:fld id="{5026CC77-76E6-43D9-9C00-FBD1D2E4F122}" type="datetime2">
              <a:rPr lang="en-US" smtClean="0"/>
              <a:t>Wednesday, August 14, 2024</a:t>
            </a:fld>
            <a:endParaRPr lang="en-US" dirty="0"/>
          </a:p>
        </p:txBody>
      </p:sp>
    </p:spTree>
    <p:extLst>
      <p:ext uri="{BB962C8B-B14F-4D97-AF65-F5344CB8AC3E}">
        <p14:creationId xmlns:p14="http://schemas.microsoft.com/office/powerpoint/2010/main" val="285380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What is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marL="342900" indent="-34290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WordPress is a free and open-source content management system that lets anyone create and manage websites easily. Starting as a blogging platform, the WordPress software has evolved to help users build various sites, from blogs and portfolios to eCommerce stores.</a:t>
            </a:r>
          </a:p>
          <a:p>
            <a:pPr marL="342900" indent="-34290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Matt Mullenweg and Mike Little introduced WordPress in 2003, building upon the foundation of a previous project. Under the GNU General Public License, they created a platform where users can freely use, modify, and distribute the WordPress software and its derivatives.</a:t>
            </a:r>
          </a:p>
          <a:p>
            <a:pPr marL="342900" indent="-342900" algn="l">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Today, WordPress powers 63.1% of all websites built on a CMS or 43.1% of all sites on the internet. Its popularity is a testament to its simplicity, versatility, and strong global community. With its wide array of WordPress themes and plugins, this platform is ideal for launching a personal project or an online business.</a:t>
            </a:r>
          </a:p>
        </p:txBody>
      </p:sp>
      <p:sp>
        <p:nvSpPr>
          <p:cNvPr id="4" name="Footer Placeholder 3">
            <a:extLst>
              <a:ext uri="{FF2B5EF4-FFF2-40B4-BE49-F238E27FC236}">
                <a16:creationId xmlns:a16="http://schemas.microsoft.com/office/drawing/2014/main" id="{F101D0D7-9BF3-7A73-DE46-108061789085}"/>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F76B3DDF-4105-0A3A-5B50-6BB8FA348904}"/>
              </a:ext>
            </a:extLst>
          </p:cNvPr>
          <p:cNvSpPr>
            <a:spLocks noGrp="1"/>
          </p:cNvSpPr>
          <p:nvPr>
            <p:ph type="sldNum" sz="quarter" idx="12"/>
          </p:nvPr>
        </p:nvSpPr>
        <p:spPr/>
        <p:txBody>
          <a:bodyPr/>
          <a:lstStyle/>
          <a:p>
            <a:fld id="{0FD323F0-2125-4505-822B-C2047871690B}" type="slidenum">
              <a:rPr lang="en-US" smtClean="0"/>
              <a:t>23</a:t>
            </a:fld>
            <a:endParaRPr lang="en-US" dirty="0"/>
          </a:p>
        </p:txBody>
      </p:sp>
      <p:sp>
        <p:nvSpPr>
          <p:cNvPr id="6" name="Date Placeholder 5">
            <a:extLst>
              <a:ext uri="{FF2B5EF4-FFF2-40B4-BE49-F238E27FC236}">
                <a16:creationId xmlns:a16="http://schemas.microsoft.com/office/drawing/2014/main" id="{A0B4D2F4-B92B-0152-38AE-9BE5DD0719F2}"/>
              </a:ext>
            </a:extLst>
          </p:cNvPr>
          <p:cNvSpPr>
            <a:spLocks noGrp="1"/>
          </p:cNvSpPr>
          <p:nvPr>
            <p:ph type="dt" sz="half" idx="10"/>
          </p:nvPr>
        </p:nvSpPr>
        <p:spPr/>
        <p:txBody>
          <a:bodyPr/>
          <a:lstStyle/>
          <a:p>
            <a:fld id="{F74DF115-AEFF-466B-A13F-5C0047E5BC1A}" type="datetime2">
              <a:rPr lang="en-US" smtClean="0"/>
              <a:t>Wednesday, August 14, 2024</a:t>
            </a:fld>
            <a:endParaRPr lang="en-US" dirty="0"/>
          </a:p>
        </p:txBody>
      </p:sp>
    </p:spTree>
    <p:extLst>
      <p:ext uri="{BB962C8B-B14F-4D97-AF65-F5344CB8AC3E}">
        <p14:creationId xmlns:p14="http://schemas.microsoft.com/office/powerpoint/2010/main" val="209772245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34323C1-1558-65B3-7BB1-A42794A1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056903"/>
            <a:ext cx="11309267" cy="5330800"/>
          </a:xfrm>
          <a:prstGeom prst="rect">
            <a:avLst/>
          </a:prstGeom>
        </p:spPr>
      </p:pic>
      <p:sp>
        <p:nvSpPr>
          <p:cNvPr id="5" name="Footer Placeholder 4">
            <a:extLst>
              <a:ext uri="{FF2B5EF4-FFF2-40B4-BE49-F238E27FC236}">
                <a16:creationId xmlns:a16="http://schemas.microsoft.com/office/drawing/2014/main" id="{D10BB872-807F-A7BE-71AA-9639B4ED46CF}"/>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C40BFC24-D35E-0FE5-5550-9BFEE79A4BDB}"/>
              </a:ext>
            </a:extLst>
          </p:cNvPr>
          <p:cNvSpPr>
            <a:spLocks noGrp="1"/>
          </p:cNvSpPr>
          <p:nvPr>
            <p:ph type="sldNum" sz="quarter" idx="12"/>
          </p:nvPr>
        </p:nvSpPr>
        <p:spPr/>
        <p:txBody>
          <a:bodyPr/>
          <a:lstStyle/>
          <a:p>
            <a:fld id="{0FD323F0-2125-4505-822B-C2047871690B}" type="slidenum">
              <a:rPr lang="en-US" smtClean="0"/>
              <a:t>230</a:t>
            </a:fld>
            <a:endParaRPr lang="en-US" dirty="0"/>
          </a:p>
        </p:txBody>
      </p:sp>
      <p:sp>
        <p:nvSpPr>
          <p:cNvPr id="8" name="Date Placeholder 7">
            <a:extLst>
              <a:ext uri="{FF2B5EF4-FFF2-40B4-BE49-F238E27FC236}">
                <a16:creationId xmlns:a16="http://schemas.microsoft.com/office/drawing/2014/main" id="{8FFBBCD7-4EA3-51FE-127F-FCFF25C12608}"/>
              </a:ext>
            </a:extLst>
          </p:cNvPr>
          <p:cNvSpPr>
            <a:spLocks noGrp="1"/>
          </p:cNvSpPr>
          <p:nvPr>
            <p:ph type="dt" sz="half" idx="10"/>
          </p:nvPr>
        </p:nvSpPr>
        <p:spPr/>
        <p:txBody>
          <a:bodyPr/>
          <a:lstStyle/>
          <a:p>
            <a:fld id="{F8668C68-5C94-4782-8F33-F434876CDE9A}" type="datetime2">
              <a:rPr lang="en-US" smtClean="0"/>
              <a:t>Wednesday, August 14, 2024</a:t>
            </a:fld>
            <a:endParaRPr lang="en-US" dirty="0"/>
          </a:p>
        </p:txBody>
      </p:sp>
    </p:spTree>
    <p:extLst>
      <p:ext uri="{BB962C8B-B14F-4D97-AF65-F5344CB8AC3E}">
        <p14:creationId xmlns:p14="http://schemas.microsoft.com/office/powerpoint/2010/main" val="368862106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Publish</a:t>
            </a:r>
          </a:p>
          <a:p>
            <a:pPr algn="l"/>
            <a:r>
              <a:rPr lang="en-US" b="0" i="0" dirty="0">
                <a:solidFill>
                  <a:srgbClr val="36344D"/>
                </a:solidFill>
                <a:effectLst/>
                <a:latin typeface="Times New Roman" panose="02020603050405020304" pitchFamily="18" charset="0"/>
                <a:cs typeface="Times New Roman" panose="02020603050405020304" pitchFamily="18" charset="0"/>
              </a:rPr>
              <a:t>Now that you know the options and processes, it’s time to publish the draft article. When you click the </a:t>
            </a:r>
            <a:r>
              <a:rPr lang="en-US" b="1" i="0" dirty="0">
                <a:solidFill>
                  <a:srgbClr val="36344D"/>
                </a:solidFill>
                <a:effectLst/>
                <a:latin typeface="Times New Roman" panose="02020603050405020304" pitchFamily="18" charset="0"/>
                <a:cs typeface="Times New Roman" panose="02020603050405020304" pitchFamily="18" charset="0"/>
              </a:rPr>
              <a:t>Publish</a:t>
            </a:r>
            <a:r>
              <a:rPr lang="en-US" b="0" i="0" dirty="0">
                <a:solidFill>
                  <a:srgbClr val="36344D"/>
                </a:solidFill>
                <a:effectLst/>
                <a:latin typeface="Times New Roman" panose="02020603050405020304" pitchFamily="18" charset="0"/>
                <a:cs typeface="Times New Roman" panose="02020603050405020304" pitchFamily="18" charset="0"/>
              </a:rPr>
              <a:t> button, it will show the visibility of the post, the publish date and time, and suggestions from WordPress.</a:t>
            </a:r>
          </a:p>
          <a:p>
            <a:pPr algn="l"/>
            <a:r>
              <a:rPr lang="en-US" b="0" i="0" dirty="0">
                <a:solidFill>
                  <a:srgbClr val="36344D"/>
                </a:solidFill>
                <a:effectLst/>
                <a:latin typeface="Times New Roman" panose="02020603050405020304" pitchFamily="18" charset="0"/>
                <a:cs typeface="Times New Roman" panose="02020603050405020304" pitchFamily="18" charset="0"/>
              </a:rPr>
              <a:t>If you don’t want to do pre-publish checks for your posts in WordPress, uncheck the box on the bottom right side of the screen.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5669727-CA04-4947-ECD1-68290E94C4D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5D820D8-6017-9098-743E-4BBAB422AB18}"/>
              </a:ext>
            </a:extLst>
          </p:cNvPr>
          <p:cNvSpPr>
            <a:spLocks noGrp="1"/>
          </p:cNvSpPr>
          <p:nvPr>
            <p:ph type="sldNum" sz="quarter" idx="12"/>
          </p:nvPr>
        </p:nvSpPr>
        <p:spPr/>
        <p:txBody>
          <a:bodyPr/>
          <a:lstStyle/>
          <a:p>
            <a:fld id="{0FD323F0-2125-4505-822B-C2047871690B}" type="slidenum">
              <a:rPr lang="en-US" smtClean="0"/>
              <a:t>231</a:t>
            </a:fld>
            <a:endParaRPr lang="en-US" dirty="0"/>
          </a:p>
        </p:txBody>
      </p:sp>
      <p:sp>
        <p:nvSpPr>
          <p:cNvPr id="7" name="Date Placeholder 6">
            <a:extLst>
              <a:ext uri="{FF2B5EF4-FFF2-40B4-BE49-F238E27FC236}">
                <a16:creationId xmlns:a16="http://schemas.microsoft.com/office/drawing/2014/main" id="{20CCCEAC-F251-AAA4-EA4C-532DE98E6E47}"/>
              </a:ext>
            </a:extLst>
          </p:cNvPr>
          <p:cNvSpPr>
            <a:spLocks noGrp="1"/>
          </p:cNvSpPr>
          <p:nvPr>
            <p:ph type="dt" sz="half" idx="10"/>
          </p:nvPr>
        </p:nvSpPr>
        <p:spPr/>
        <p:txBody>
          <a:bodyPr/>
          <a:lstStyle/>
          <a:p>
            <a:fld id="{DE4B12BC-0CE2-421A-8DF4-9F8FE5AA5D24}" type="datetime2">
              <a:rPr lang="en-US" smtClean="0"/>
              <a:t>Wednesday, August 14, 2024</a:t>
            </a:fld>
            <a:endParaRPr lang="en-US" dirty="0"/>
          </a:p>
        </p:txBody>
      </p:sp>
    </p:spTree>
    <p:extLst>
      <p:ext uri="{BB962C8B-B14F-4D97-AF65-F5344CB8AC3E}">
        <p14:creationId xmlns:p14="http://schemas.microsoft.com/office/powerpoint/2010/main" val="73659530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FD700F3-F2E5-8935-F9B6-F14A4E66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85" y="1136918"/>
            <a:ext cx="11309266" cy="5221996"/>
          </a:xfrm>
          <a:prstGeom prst="rect">
            <a:avLst/>
          </a:prstGeom>
        </p:spPr>
      </p:pic>
      <p:sp>
        <p:nvSpPr>
          <p:cNvPr id="5" name="Footer Placeholder 4">
            <a:extLst>
              <a:ext uri="{FF2B5EF4-FFF2-40B4-BE49-F238E27FC236}">
                <a16:creationId xmlns:a16="http://schemas.microsoft.com/office/drawing/2014/main" id="{DD42707A-CAED-A073-DDEB-4853427F1E9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6F66255-D7F9-45DF-EED8-74D966472AB8}"/>
              </a:ext>
            </a:extLst>
          </p:cNvPr>
          <p:cNvSpPr>
            <a:spLocks noGrp="1"/>
          </p:cNvSpPr>
          <p:nvPr>
            <p:ph type="sldNum" sz="quarter" idx="12"/>
          </p:nvPr>
        </p:nvSpPr>
        <p:spPr/>
        <p:txBody>
          <a:bodyPr/>
          <a:lstStyle/>
          <a:p>
            <a:fld id="{0FD323F0-2125-4505-822B-C2047871690B}" type="slidenum">
              <a:rPr lang="en-US" smtClean="0"/>
              <a:t>232</a:t>
            </a:fld>
            <a:endParaRPr lang="en-US" dirty="0"/>
          </a:p>
        </p:txBody>
      </p:sp>
      <p:sp>
        <p:nvSpPr>
          <p:cNvPr id="8" name="Date Placeholder 7">
            <a:extLst>
              <a:ext uri="{FF2B5EF4-FFF2-40B4-BE49-F238E27FC236}">
                <a16:creationId xmlns:a16="http://schemas.microsoft.com/office/drawing/2014/main" id="{3B31C45D-5BBF-D463-FDAA-E39C198ABF95}"/>
              </a:ext>
            </a:extLst>
          </p:cNvPr>
          <p:cNvSpPr>
            <a:spLocks noGrp="1"/>
          </p:cNvSpPr>
          <p:nvPr>
            <p:ph type="dt" sz="half" idx="10"/>
          </p:nvPr>
        </p:nvSpPr>
        <p:spPr/>
        <p:txBody>
          <a:bodyPr/>
          <a:lstStyle/>
          <a:p>
            <a:fld id="{8E27D5C3-EDAA-462C-86CE-769A31F3E360}" type="datetime2">
              <a:rPr lang="en-US" smtClean="0"/>
              <a:t>Wednesday, August 14, 2024</a:t>
            </a:fld>
            <a:endParaRPr lang="en-US" dirty="0"/>
          </a:p>
        </p:txBody>
      </p:sp>
    </p:spTree>
    <p:extLst>
      <p:ext uri="{BB962C8B-B14F-4D97-AF65-F5344CB8AC3E}">
        <p14:creationId xmlns:p14="http://schemas.microsoft.com/office/powerpoint/2010/main" val="389736573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Delete a Post</a:t>
            </a:r>
          </a:p>
          <a:p>
            <a:pPr algn="l"/>
            <a:r>
              <a:rPr lang="en-US" b="0" i="0" dirty="0">
                <a:solidFill>
                  <a:srgbClr val="36344D"/>
                </a:solidFill>
                <a:effectLst/>
                <a:latin typeface="Times New Roman" panose="02020603050405020304" pitchFamily="18" charset="0"/>
                <a:cs typeface="Times New Roman" panose="02020603050405020304" pitchFamily="18" charset="0"/>
              </a:rPr>
              <a:t>There are different ways to delete a post. The first option is to go to </a:t>
            </a:r>
            <a:r>
              <a:rPr lang="en-US" b="1" i="0" dirty="0">
                <a:solidFill>
                  <a:srgbClr val="36344D"/>
                </a:solidFill>
                <a:effectLst/>
                <a:latin typeface="Times New Roman" panose="02020603050405020304" pitchFamily="18" charset="0"/>
                <a:cs typeface="Times New Roman" panose="02020603050405020304" pitchFamily="18" charset="0"/>
              </a:rPr>
              <a:t>Settings →</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Move to trash </a:t>
            </a:r>
            <a:r>
              <a:rPr lang="en-US" b="0" i="0" dirty="0">
                <a:solidFill>
                  <a:srgbClr val="36344D"/>
                </a:solidFill>
                <a:effectLst/>
                <a:latin typeface="Times New Roman" panose="02020603050405020304" pitchFamily="18" charset="0"/>
                <a:cs typeface="Times New Roman" panose="02020603050405020304" pitchFamily="18" charset="0"/>
              </a:rPr>
              <a:t>in the editor.</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ECBF0E0-C7D4-E64D-BA8E-63CFDC9EF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3" y="2313542"/>
            <a:ext cx="11685317" cy="4383853"/>
          </a:xfrm>
          <a:prstGeom prst="rect">
            <a:avLst/>
          </a:prstGeom>
        </p:spPr>
      </p:pic>
      <p:sp>
        <p:nvSpPr>
          <p:cNvPr id="6" name="Footer Placeholder 5">
            <a:extLst>
              <a:ext uri="{FF2B5EF4-FFF2-40B4-BE49-F238E27FC236}">
                <a16:creationId xmlns:a16="http://schemas.microsoft.com/office/drawing/2014/main" id="{4D540DD4-0577-F753-F382-1D8C6ACD20D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6B0995C0-5CB5-803C-73D8-97CCA25E86F1}"/>
              </a:ext>
            </a:extLst>
          </p:cNvPr>
          <p:cNvSpPr>
            <a:spLocks noGrp="1"/>
          </p:cNvSpPr>
          <p:nvPr>
            <p:ph type="sldNum" sz="quarter" idx="12"/>
          </p:nvPr>
        </p:nvSpPr>
        <p:spPr/>
        <p:txBody>
          <a:bodyPr/>
          <a:lstStyle/>
          <a:p>
            <a:fld id="{0FD323F0-2125-4505-822B-C2047871690B}" type="slidenum">
              <a:rPr lang="en-US" smtClean="0"/>
              <a:t>233</a:t>
            </a:fld>
            <a:endParaRPr lang="en-US" dirty="0"/>
          </a:p>
        </p:txBody>
      </p:sp>
      <p:sp>
        <p:nvSpPr>
          <p:cNvPr id="8" name="Date Placeholder 7">
            <a:extLst>
              <a:ext uri="{FF2B5EF4-FFF2-40B4-BE49-F238E27FC236}">
                <a16:creationId xmlns:a16="http://schemas.microsoft.com/office/drawing/2014/main" id="{82A3B574-E721-933B-3D5C-00AB45E1A453}"/>
              </a:ext>
            </a:extLst>
          </p:cNvPr>
          <p:cNvSpPr>
            <a:spLocks noGrp="1"/>
          </p:cNvSpPr>
          <p:nvPr>
            <p:ph type="dt" sz="half" idx="10"/>
          </p:nvPr>
        </p:nvSpPr>
        <p:spPr/>
        <p:txBody>
          <a:bodyPr/>
          <a:lstStyle/>
          <a:p>
            <a:fld id="{FBF6A1B8-A229-40E7-A3EC-290CF8F799C4}" type="datetime2">
              <a:rPr lang="en-US" smtClean="0"/>
              <a:t>Wednesday, August 14, 2024</a:t>
            </a:fld>
            <a:endParaRPr lang="en-US" dirty="0"/>
          </a:p>
        </p:txBody>
      </p:sp>
    </p:spTree>
    <p:extLst>
      <p:ext uri="{BB962C8B-B14F-4D97-AF65-F5344CB8AC3E}">
        <p14:creationId xmlns:p14="http://schemas.microsoft.com/office/powerpoint/2010/main" val="7328891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Another way is to go to </a:t>
            </a:r>
            <a:r>
              <a:rPr lang="en-US" b="1" i="0" dirty="0">
                <a:solidFill>
                  <a:srgbClr val="36344D"/>
                </a:solidFill>
                <a:effectLst/>
                <a:latin typeface="Times New Roman" panose="02020603050405020304" pitchFamily="18" charset="0"/>
                <a:cs typeface="Times New Roman" panose="02020603050405020304" pitchFamily="18" charset="0"/>
              </a:rPr>
              <a:t>Dashboard → Posts → All Posts</a:t>
            </a:r>
            <a:r>
              <a:rPr lang="en-US" b="0" i="0" dirty="0">
                <a:solidFill>
                  <a:srgbClr val="36344D"/>
                </a:solidFill>
                <a:effectLst/>
                <a:latin typeface="Times New Roman" panose="02020603050405020304" pitchFamily="18" charset="0"/>
                <a:cs typeface="Times New Roman" panose="02020603050405020304" pitchFamily="18" charset="0"/>
              </a:rPr>
              <a:t>, hover over a specific post, and click </a:t>
            </a:r>
            <a:r>
              <a:rPr lang="en-US" b="1" i="0" dirty="0">
                <a:solidFill>
                  <a:srgbClr val="36344D"/>
                </a:solidFill>
                <a:effectLst/>
                <a:latin typeface="Times New Roman" panose="02020603050405020304" pitchFamily="18" charset="0"/>
                <a:cs typeface="Times New Roman" panose="02020603050405020304" pitchFamily="18" charset="0"/>
              </a:rPr>
              <a:t>Trash</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A529165-3698-3BF6-5238-EBC76CBD1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2071171"/>
            <a:ext cx="11439900" cy="4712465"/>
          </a:xfrm>
          <a:prstGeom prst="rect">
            <a:avLst/>
          </a:prstGeom>
        </p:spPr>
      </p:pic>
      <p:sp>
        <p:nvSpPr>
          <p:cNvPr id="5" name="Footer Placeholder 4">
            <a:extLst>
              <a:ext uri="{FF2B5EF4-FFF2-40B4-BE49-F238E27FC236}">
                <a16:creationId xmlns:a16="http://schemas.microsoft.com/office/drawing/2014/main" id="{427F0126-5D89-50A0-4483-D1FB09B130B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5782B32-59A3-FFC1-C86A-5DFF28D0E02D}"/>
              </a:ext>
            </a:extLst>
          </p:cNvPr>
          <p:cNvSpPr>
            <a:spLocks noGrp="1"/>
          </p:cNvSpPr>
          <p:nvPr>
            <p:ph type="sldNum" sz="quarter" idx="12"/>
          </p:nvPr>
        </p:nvSpPr>
        <p:spPr/>
        <p:txBody>
          <a:bodyPr/>
          <a:lstStyle/>
          <a:p>
            <a:fld id="{0FD323F0-2125-4505-822B-C2047871690B}" type="slidenum">
              <a:rPr lang="en-US" smtClean="0"/>
              <a:t>234</a:t>
            </a:fld>
            <a:endParaRPr lang="en-US" dirty="0"/>
          </a:p>
        </p:txBody>
      </p:sp>
      <p:sp>
        <p:nvSpPr>
          <p:cNvPr id="7" name="Date Placeholder 6">
            <a:extLst>
              <a:ext uri="{FF2B5EF4-FFF2-40B4-BE49-F238E27FC236}">
                <a16:creationId xmlns:a16="http://schemas.microsoft.com/office/drawing/2014/main" id="{143D97F0-2DCB-6E0B-7B40-8ABEED3BE491}"/>
              </a:ext>
            </a:extLst>
          </p:cNvPr>
          <p:cNvSpPr>
            <a:spLocks noGrp="1"/>
          </p:cNvSpPr>
          <p:nvPr>
            <p:ph type="dt" sz="half" idx="10"/>
          </p:nvPr>
        </p:nvSpPr>
        <p:spPr/>
        <p:txBody>
          <a:bodyPr/>
          <a:lstStyle/>
          <a:p>
            <a:fld id="{75AD2A76-FBBC-45A6-93A3-B2D51DCA3A77}" type="datetime2">
              <a:rPr lang="en-US" smtClean="0"/>
              <a:t>Wednesday, August 14, 2024</a:t>
            </a:fld>
            <a:endParaRPr lang="en-US" dirty="0"/>
          </a:p>
        </p:txBody>
      </p:sp>
    </p:spTree>
    <p:extLst>
      <p:ext uri="{BB962C8B-B14F-4D97-AF65-F5344CB8AC3E}">
        <p14:creationId xmlns:p14="http://schemas.microsoft.com/office/powerpoint/2010/main" val="148883980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Post Publishing Options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By default, the WordPress database saves deleted posts for 30 days before removing them permanently. If you change your mind, simply access the </a:t>
            </a:r>
            <a:r>
              <a:rPr lang="en-US" b="1" i="0" dirty="0">
                <a:solidFill>
                  <a:srgbClr val="36344D"/>
                </a:solidFill>
                <a:effectLst/>
                <a:latin typeface="Times New Roman" panose="02020603050405020304" pitchFamily="18" charset="0"/>
                <a:cs typeface="Times New Roman" panose="02020603050405020304" pitchFamily="18" charset="0"/>
              </a:rPr>
              <a:t>trash</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folder </a:t>
            </a:r>
            <a:r>
              <a:rPr lang="en-US" b="0" i="0" dirty="0">
                <a:solidFill>
                  <a:srgbClr val="36344D"/>
                </a:solidFill>
                <a:effectLst/>
                <a:latin typeface="Times New Roman" panose="02020603050405020304" pitchFamily="18" charset="0"/>
                <a:cs typeface="Times New Roman" panose="02020603050405020304" pitchFamily="18" charset="0"/>
              </a:rPr>
              <a:t>and</a:t>
            </a:r>
            <a:r>
              <a:rPr lang="en-US" b="1" i="0" dirty="0">
                <a:solidFill>
                  <a:srgbClr val="36344D"/>
                </a:solidFill>
                <a:effectLst/>
                <a:latin typeface="Times New Roman" panose="02020603050405020304" pitchFamily="18" charset="0"/>
                <a:cs typeface="Times New Roman" panose="02020603050405020304" pitchFamily="18" charset="0"/>
              </a:rPr>
              <a:t> </a:t>
            </a:r>
            <a:r>
              <a:rPr lang="en-US" b="0" i="0" dirty="0">
                <a:solidFill>
                  <a:srgbClr val="36344D"/>
                </a:solidFill>
                <a:effectLst/>
                <a:latin typeface="Times New Roman" panose="02020603050405020304" pitchFamily="18" charset="0"/>
                <a:cs typeface="Times New Roman" panose="02020603050405020304" pitchFamily="18" charset="0"/>
              </a:rPr>
              <a:t>click the </a:t>
            </a:r>
            <a:r>
              <a:rPr lang="en-US" b="1" i="0" dirty="0">
                <a:solidFill>
                  <a:srgbClr val="36344D"/>
                </a:solidFill>
                <a:effectLst/>
                <a:latin typeface="Times New Roman" panose="02020603050405020304" pitchFamily="18" charset="0"/>
                <a:cs typeface="Times New Roman" panose="02020603050405020304" pitchFamily="18" charset="0"/>
              </a:rPr>
              <a:t>Restore</a:t>
            </a:r>
            <a:r>
              <a:rPr lang="en-US" b="0" i="0" dirty="0">
                <a:solidFill>
                  <a:srgbClr val="36344D"/>
                </a:solidFill>
                <a:effectLst/>
                <a:latin typeface="Times New Roman" panose="02020603050405020304" pitchFamily="18" charset="0"/>
                <a:cs typeface="Times New Roman" panose="02020603050405020304" pitchFamily="18" charset="0"/>
              </a:rPr>
              <a:t> button on a deleted post.</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C9B92823-BA14-5684-C012-87572B3EC95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CAB7945-7C6D-C2E6-52C8-8D61CE36F80F}"/>
              </a:ext>
            </a:extLst>
          </p:cNvPr>
          <p:cNvSpPr>
            <a:spLocks noGrp="1"/>
          </p:cNvSpPr>
          <p:nvPr>
            <p:ph type="sldNum" sz="quarter" idx="12"/>
          </p:nvPr>
        </p:nvSpPr>
        <p:spPr/>
        <p:txBody>
          <a:bodyPr/>
          <a:lstStyle/>
          <a:p>
            <a:fld id="{0FD323F0-2125-4505-822B-C2047871690B}" type="slidenum">
              <a:rPr lang="en-US" smtClean="0"/>
              <a:t>235</a:t>
            </a:fld>
            <a:endParaRPr lang="en-US" dirty="0"/>
          </a:p>
        </p:txBody>
      </p:sp>
      <p:sp>
        <p:nvSpPr>
          <p:cNvPr id="7" name="Date Placeholder 6">
            <a:extLst>
              <a:ext uri="{FF2B5EF4-FFF2-40B4-BE49-F238E27FC236}">
                <a16:creationId xmlns:a16="http://schemas.microsoft.com/office/drawing/2014/main" id="{EC0405C8-2A5C-62F6-F9EB-569B188921FE}"/>
              </a:ext>
            </a:extLst>
          </p:cNvPr>
          <p:cNvSpPr>
            <a:spLocks noGrp="1"/>
          </p:cNvSpPr>
          <p:nvPr>
            <p:ph type="dt" sz="half" idx="10"/>
          </p:nvPr>
        </p:nvSpPr>
        <p:spPr/>
        <p:txBody>
          <a:bodyPr/>
          <a:lstStyle/>
          <a:p>
            <a:fld id="{0CE6780C-6467-4D4D-94B1-067487BEC6F7}" type="datetime2">
              <a:rPr lang="en-US" smtClean="0"/>
              <a:t>Wednesday, August 14, 2024</a:t>
            </a:fld>
            <a:endParaRPr lang="en-US" dirty="0"/>
          </a:p>
        </p:txBody>
      </p:sp>
    </p:spTree>
    <p:extLst>
      <p:ext uri="{BB962C8B-B14F-4D97-AF65-F5344CB8AC3E}">
        <p14:creationId xmlns:p14="http://schemas.microsoft.com/office/powerpoint/2010/main" val="258669936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Block Editor vs Classic Editor</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 </a:t>
            </a:r>
            <a:r>
              <a:rPr lang="en-US" b="1" i="0" dirty="0">
                <a:solidFill>
                  <a:srgbClr val="36344D"/>
                </a:solidFill>
                <a:effectLst/>
                <a:latin typeface="Times New Roman" panose="02020603050405020304" pitchFamily="18" charset="0"/>
                <a:cs typeface="Times New Roman" panose="02020603050405020304" pitchFamily="18" charset="0"/>
              </a:rPr>
              <a:t>block editor</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classic editor</a:t>
            </a:r>
            <a:r>
              <a:rPr lang="en-US" b="0" i="0" dirty="0">
                <a:solidFill>
                  <a:srgbClr val="36344D"/>
                </a:solidFill>
                <a:effectLst/>
                <a:latin typeface="Times New Roman" panose="02020603050405020304" pitchFamily="18" charset="0"/>
                <a:cs typeface="Times New Roman" panose="02020603050405020304" pitchFamily="18" charset="0"/>
              </a:rPr>
              <a:t> are tools for creating and editing posts and pages in WordPress.</a:t>
            </a:r>
          </a:p>
          <a:p>
            <a:pPr algn="l"/>
            <a:r>
              <a:rPr lang="en-US" b="0" i="0" dirty="0">
                <a:solidFill>
                  <a:srgbClr val="36344D"/>
                </a:solidFill>
                <a:effectLst/>
                <a:latin typeface="Times New Roman" panose="02020603050405020304" pitchFamily="18" charset="0"/>
                <a:cs typeface="Times New Roman" panose="02020603050405020304" pitchFamily="18" charset="0"/>
              </a:rPr>
              <a:t>The classic editor uses a formatting toolbar similar to Microsoft Word or Google Docs. It includes a </a:t>
            </a:r>
            <a:r>
              <a:rPr lang="en-US" b="1" i="0" dirty="0">
                <a:solidFill>
                  <a:srgbClr val="36344D"/>
                </a:solidFill>
                <a:effectLst/>
                <a:latin typeface="Times New Roman" panose="02020603050405020304" pitchFamily="18" charset="0"/>
                <a:cs typeface="Times New Roman" panose="02020603050405020304" pitchFamily="18" charset="0"/>
              </a:rPr>
              <a:t>visual editor</a:t>
            </a:r>
            <a:r>
              <a:rPr lang="en-US" b="0" i="0" dirty="0">
                <a:solidFill>
                  <a:srgbClr val="36344D"/>
                </a:solidFill>
                <a:effectLst/>
                <a:latin typeface="Times New Roman" panose="02020603050405020304" pitchFamily="18" charset="0"/>
                <a:cs typeface="Times New Roman" panose="02020603050405020304" pitchFamily="18" charset="0"/>
              </a:rPr>
              <a:t> for users who prefer to see what the content looks like visually and a </a:t>
            </a:r>
            <a:r>
              <a:rPr lang="en-US" b="1" i="0" dirty="0">
                <a:solidFill>
                  <a:srgbClr val="36344D"/>
                </a:solidFill>
                <a:effectLst/>
                <a:latin typeface="Times New Roman" panose="02020603050405020304" pitchFamily="18" charset="0"/>
                <a:cs typeface="Times New Roman" panose="02020603050405020304" pitchFamily="18" charset="0"/>
              </a:rPr>
              <a:t>code editor</a:t>
            </a:r>
            <a:r>
              <a:rPr lang="en-US" b="0" i="0" dirty="0">
                <a:solidFill>
                  <a:srgbClr val="36344D"/>
                </a:solidFill>
                <a:effectLst/>
                <a:latin typeface="Times New Roman" panose="02020603050405020304" pitchFamily="18" charset="0"/>
                <a:cs typeface="Times New Roman" panose="02020603050405020304" pitchFamily="18" charset="0"/>
              </a:rPr>
              <a:t> for people who like to </a:t>
            </a:r>
            <a:r>
              <a:rPr lang="en-US" b="1" i="0" dirty="0">
                <a:solidFill>
                  <a:srgbClr val="6747C7"/>
                </a:solidFill>
                <a:effectLst/>
                <a:latin typeface="Times New Roman" panose="02020603050405020304" pitchFamily="18" charset="0"/>
                <a:cs typeface="Times New Roman" panose="02020603050405020304" pitchFamily="18" charset="0"/>
                <a:hlinkClick r:id="rId2"/>
              </a:rPr>
              <a:t>edit using HTML code</a:t>
            </a:r>
            <a:r>
              <a:rPr lang="en-US" b="0" i="0" dirty="0">
                <a:solidFill>
                  <a:srgbClr val="36344D"/>
                </a:solidFill>
                <a:effectLst/>
                <a:latin typeface="Times New Roman" panose="02020603050405020304" pitchFamily="18" charset="0"/>
                <a:cs typeface="Times New Roman" panose="02020603050405020304" pitchFamily="18" charset="0"/>
              </a:rPr>
              <a:t>.</a:t>
            </a:r>
          </a:p>
          <a:p>
            <a:pPr algn="l"/>
            <a:r>
              <a:rPr lang="en-US" b="0" i="0" dirty="0">
                <a:solidFill>
                  <a:srgbClr val="36344D"/>
                </a:solidFill>
                <a:effectLst/>
                <a:latin typeface="Times New Roman" panose="02020603050405020304" pitchFamily="18" charset="0"/>
                <a:cs typeface="Times New Roman" panose="02020603050405020304" pitchFamily="18" charset="0"/>
              </a:rPr>
              <a:t>Meanwhile, the block editor is a simpler tool to write posts with its drag-and-drop interface. Introduced as the default WordPress editor since version 5.0 in 2018, it employs </a:t>
            </a:r>
            <a:r>
              <a:rPr lang="en-US" b="1" i="0" dirty="0">
                <a:solidFill>
                  <a:srgbClr val="36344D"/>
                </a:solidFill>
                <a:effectLst/>
                <a:latin typeface="Times New Roman" panose="02020603050405020304" pitchFamily="18" charset="0"/>
                <a:cs typeface="Times New Roman" panose="02020603050405020304" pitchFamily="18" charset="0"/>
              </a:rPr>
              <a:t>movable blocks</a:t>
            </a:r>
            <a:r>
              <a:rPr lang="en-US" b="0" i="0" dirty="0">
                <a:solidFill>
                  <a:srgbClr val="36344D"/>
                </a:solidFill>
                <a:effectLst/>
                <a:latin typeface="Times New Roman" panose="02020603050405020304" pitchFamily="18" charset="0"/>
                <a:cs typeface="Times New Roman" panose="02020603050405020304" pitchFamily="18" charset="0"/>
              </a:rPr>
              <a:t> to arrange the content, offering a flexible approach to design and layout.</a:t>
            </a:r>
          </a:p>
          <a:p>
            <a:pPr algn="l"/>
            <a:r>
              <a:rPr lang="en-US" b="0" i="0" dirty="0">
                <a:solidFill>
                  <a:srgbClr val="36344D"/>
                </a:solidFill>
                <a:effectLst/>
                <a:latin typeface="Times New Roman" panose="02020603050405020304" pitchFamily="18" charset="0"/>
                <a:cs typeface="Times New Roman" panose="02020603050405020304" pitchFamily="18" charset="0"/>
              </a:rPr>
              <a:t>This streamlines the process of </a:t>
            </a:r>
            <a:r>
              <a:rPr lang="en-US" b="1" i="0" dirty="0">
                <a:solidFill>
                  <a:srgbClr val="6747C7"/>
                </a:solidFill>
                <a:effectLst/>
                <a:latin typeface="Times New Roman" panose="02020603050405020304" pitchFamily="18" charset="0"/>
                <a:cs typeface="Times New Roman" panose="02020603050405020304" pitchFamily="18" charset="0"/>
                <a:hlinkClick r:id="rId3"/>
              </a:rPr>
              <a:t>adding posts to specific pages</a:t>
            </a:r>
            <a:r>
              <a:rPr lang="en-US" b="0" i="0" dirty="0">
                <a:solidFill>
                  <a:srgbClr val="36344D"/>
                </a:solidFill>
                <a:effectLst/>
                <a:latin typeface="Times New Roman" panose="02020603050405020304" pitchFamily="18" charset="0"/>
                <a:cs typeface="Times New Roman" panose="02020603050405020304" pitchFamily="18" charset="0"/>
              </a:rPr>
              <a:t> or customizing what to display on the front page. It allows for a more dynamic and visually oriented organization than the classic editor.</a:t>
            </a:r>
          </a:p>
          <a:p>
            <a:pPr algn="l"/>
            <a:r>
              <a:rPr lang="en-US" b="0" i="0" dirty="0">
                <a:solidFill>
                  <a:srgbClr val="36344D"/>
                </a:solidFill>
                <a:effectLst/>
                <a:latin typeface="Times New Roman" panose="02020603050405020304" pitchFamily="18" charset="0"/>
                <a:cs typeface="Times New Roman" panose="02020603050405020304" pitchFamily="18" charset="0"/>
              </a:rPr>
              <a:t>While you can’t use the classic and block post editors simultaneously, you can switch from the block editor to the classic editor by installing the </a:t>
            </a:r>
            <a:r>
              <a:rPr lang="en-US" b="1" i="0" dirty="0">
                <a:solidFill>
                  <a:srgbClr val="6747C7"/>
                </a:solidFill>
                <a:effectLst/>
                <a:latin typeface="Times New Roman" panose="02020603050405020304" pitchFamily="18" charset="0"/>
                <a:cs typeface="Times New Roman" panose="02020603050405020304" pitchFamily="18" charset="0"/>
                <a:hlinkClick r:id="rId4"/>
              </a:rPr>
              <a:t>Classic Editor plugin</a:t>
            </a:r>
            <a:r>
              <a:rPr lang="en-US" b="0" i="0" dirty="0">
                <a:solidFill>
                  <a:srgbClr val="36344D"/>
                </a:solidFill>
                <a:effectLst/>
                <a:latin typeface="Times New Roman" panose="02020603050405020304" pitchFamily="18" charset="0"/>
                <a:cs typeface="Times New Roman" panose="02020603050405020304" pitchFamily="18" charset="0"/>
              </a:rPr>
              <a:t>.</a:t>
            </a:r>
          </a:p>
          <a:p>
            <a:pPr algn="l"/>
            <a:r>
              <a:rPr lang="en-US" b="0" i="0" dirty="0">
                <a:solidFill>
                  <a:srgbClr val="36344D"/>
                </a:solidFill>
                <a:effectLst/>
                <a:latin typeface="Times New Roman" panose="02020603050405020304" pitchFamily="18" charset="0"/>
                <a:cs typeface="Times New Roman" panose="02020603050405020304" pitchFamily="18" charset="0"/>
              </a:rPr>
              <a:t>To change the default WordPress editor to classic, head to the </a:t>
            </a:r>
            <a:r>
              <a:rPr lang="en-US" b="1" i="0" dirty="0">
                <a:solidFill>
                  <a:srgbClr val="36344D"/>
                </a:solidFill>
                <a:effectLst/>
                <a:latin typeface="Times New Roman" panose="02020603050405020304" pitchFamily="18" charset="0"/>
                <a:cs typeface="Times New Roman" panose="02020603050405020304" pitchFamily="18" charset="0"/>
              </a:rPr>
              <a:t>Dashboard → Settings → Writing</a:t>
            </a:r>
            <a:r>
              <a:rPr lang="en-US" b="0" i="0" dirty="0">
                <a:solidFill>
                  <a:srgbClr val="36344D"/>
                </a:solidFill>
                <a:effectLst/>
                <a:latin typeface="Times New Roman" panose="02020603050405020304" pitchFamily="18" charset="0"/>
                <a:cs typeface="Times New Roman" panose="02020603050405020304" pitchFamily="18" charset="0"/>
              </a:rPr>
              <a:t> and change the </a:t>
            </a:r>
            <a:r>
              <a:rPr lang="en-US" b="1" i="0" dirty="0">
                <a:solidFill>
                  <a:srgbClr val="36344D"/>
                </a:solidFill>
                <a:effectLst/>
                <a:latin typeface="Times New Roman" panose="02020603050405020304" pitchFamily="18" charset="0"/>
                <a:cs typeface="Times New Roman" panose="02020603050405020304" pitchFamily="18" charset="0"/>
              </a:rPr>
              <a:t>Default editor for all users </a:t>
            </a:r>
            <a:r>
              <a:rPr lang="en-US" b="0" i="0" dirty="0">
                <a:solidFill>
                  <a:srgbClr val="36344D"/>
                </a:solidFill>
                <a:effectLst/>
                <a:latin typeface="Times New Roman" panose="02020603050405020304" pitchFamily="18" charset="0"/>
                <a:cs typeface="Times New Roman" panose="02020603050405020304" pitchFamily="18" charset="0"/>
              </a:rPr>
              <a:t>setting.</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E269AE6-70B2-B2E6-4164-06CD292242E2}"/>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3282515-6EEA-7CDB-59D9-4B188614A90D}"/>
              </a:ext>
            </a:extLst>
          </p:cNvPr>
          <p:cNvSpPr>
            <a:spLocks noGrp="1"/>
          </p:cNvSpPr>
          <p:nvPr>
            <p:ph type="sldNum" sz="quarter" idx="12"/>
          </p:nvPr>
        </p:nvSpPr>
        <p:spPr/>
        <p:txBody>
          <a:bodyPr/>
          <a:lstStyle/>
          <a:p>
            <a:fld id="{0FD323F0-2125-4505-822B-C2047871690B}" type="slidenum">
              <a:rPr lang="en-US" smtClean="0"/>
              <a:t>236</a:t>
            </a:fld>
            <a:endParaRPr lang="en-US" dirty="0"/>
          </a:p>
        </p:txBody>
      </p:sp>
      <p:sp>
        <p:nvSpPr>
          <p:cNvPr id="7" name="Date Placeholder 6">
            <a:extLst>
              <a:ext uri="{FF2B5EF4-FFF2-40B4-BE49-F238E27FC236}">
                <a16:creationId xmlns:a16="http://schemas.microsoft.com/office/drawing/2014/main" id="{5EC114F1-70AC-FDCB-340E-D00E28F94FE2}"/>
              </a:ext>
            </a:extLst>
          </p:cNvPr>
          <p:cNvSpPr>
            <a:spLocks noGrp="1"/>
          </p:cNvSpPr>
          <p:nvPr>
            <p:ph type="dt" sz="half" idx="10"/>
          </p:nvPr>
        </p:nvSpPr>
        <p:spPr/>
        <p:txBody>
          <a:bodyPr/>
          <a:lstStyle/>
          <a:p>
            <a:fld id="{A5928DE6-588C-4B0B-BE73-EDD58F5AD9F2}" type="datetime2">
              <a:rPr lang="en-US" smtClean="0"/>
              <a:t>Wednesday, August 14, 2024</a:t>
            </a:fld>
            <a:endParaRPr lang="en-US" dirty="0"/>
          </a:p>
        </p:txBody>
      </p:sp>
    </p:spTree>
    <p:extLst>
      <p:ext uri="{BB962C8B-B14F-4D97-AF65-F5344CB8AC3E}">
        <p14:creationId xmlns:p14="http://schemas.microsoft.com/office/powerpoint/2010/main" val="3492573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Recap</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Creating a blog post in WordPress is more than just writing content. In this article, we’ve learned the steps to create posts, explored the publishing options available in WordPress, and discussed the classic vs the block editor.</a:t>
            </a:r>
          </a:p>
          <a:p>
            <a:pPr algn="l"/>
            <a:r>
              <a:rPr lang="en-US" b="0" i="0" dirty="0">
                <a:solidFill>
                  <a:srgbClr val="36344D"/>
                </a:solidFill>
                <a:effectLst/>
                <a:latin typeface="Times New Roman" panose="02020603050405020304" pitchFamily="18" charset="0"/>
                <a:cs typeface="Times New Roman" panose="02020603050405020304" pitchFamily="18" charset="0"/>
              </a:rPr>
              <a:t>Here are some of the most commonly used features for creating posts in WordPress: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Title and content.</a:t>
            </a:r>
            <a:r>
              <a:rPr lang="en-US" b="0" i="0" dirty="0">
                <a:solidFill>
                  <a:srgbClr val="36344D"/>
                </a:solidFill>
                <a:effectLst/>
                <a:latin typeface="Times New Roman" panose="02020603050405020304" pitchFamily="18" charset="0"/>
                <a:cs typeface="Times New Roman" panose="02020603050405020304" pitchFamily="18" charset="0"/>
              </a:rPr>
              <a:t> These are the main aspects of a post. The title should clearly describe the content and what the reader should expect.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Images and media.</a:t>
            </a:r>
            <a:r>
              <a:rPr lang="en-US" b="0" i="0" dirty="0">
                <a:solidFill>
                  <a:srgbClr val="36344D"/>
                </a:solidFill>
                <a:effectLst/>
                <a:latin typeface="Times New Roman" panose="02020603050405020304" pitchFamily="18" charset="0"/>
                <a:cs typeface="Times New Roman" panose="02020603050405020304" pitchFamily="18" charset="0"/>
              </a:rPr>
              <a:t> Add visual aids to enhance content quality and the site’s SEO.</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Featured image.</a:t>
            </a:r>
            <a:r>
              <a:rPr lang="en-US" b="0" i="0" dirty="0">
                <a:solidFill>
                  <a:srgbClr val="36344D"/>
                </a:solidFill>
                <a:effectLst/>
                <a:latin typeface="Times New Roman" panose="02020603050405020304" pitchFamily="18" charset="0"/>
                <a:cs typeface="Times New Roman" panose="02020603050405020304" pitchFamily="18" charset="0"/>
              </a:rPr>
              <a:t> An image appears on search engines and social media platforms for a particular post.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Categories and tags.</a:t>
            </a:r>
            <a:r>
              <a:rPr lang="en-US" b="0" i="0" dirty="0">
                <a:solidFill>
                  <a:srgbClr val="36344D"/>
                </a:solidFill>
                <a:effectLst/>
                <a:latin typeface="Times New Roman" panose="02020603050405020304" pitchFamily="18" charset="0"/>
                <a:cs typeface="Times New Roman" panose="02020603050405020304" pitchFamily="18" charset="0"/>
              </a:rPr>
              <a:t> These help organize content and can be used in navigational menus.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Permalinks and slugs.</a:t>
            </a:r>
            <a:r>
              <a:rPr lang="en-US" b="0" i="0" dirty="0">
                <a:solidFill>
                  <a:srgbClr val="36344D"/>
                </a:solidFill>
                <a:effectLst/>
                <a:latin typeface="Times New Roman" panose="02020603050405020304" pitchFamily="18" charset="0"/>
                <a:cs typeface="Times New Roman" panose="02020603050405020304" pitchFamily="18" charset="0"/>
              </a:rPr>
              <a:t> Primarily used to improve on-page SEO.</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Excerpt.</a:t>
            </a:r>
            <a:r>
              <a:rPr lang="en-US" b="0" i="0" dirty="0">
                <a:solidFill>
                  <a:srgbClr val="36344D"/>
                </a:solidFill>
                <a:effectLst/>
                <a:latin typeface="Times New Roman" panose="02020603050405020304" pitchFamily="18" charset="0"/>
                <a:cs typeface="Times New Roman" panose="02020603050405020304" pitchFamily="18" charset="0"/>
              </a:rPr>
              <a:t> A short description of a post used to attract more visitors.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55A2208F-0AD3-81E0-9034-969F735ACBE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CF8AA79-1F00-DAEB-2537-C093D490F4C8}"/>
              </a:ext>
            </a:extLst>
          </p:cNvPr>
          <p:cNvSpPr>
            <a:spLocks noGrp="1"/>
          </p:cNvSpPr>
          <p:nvPr>
            <p:ph type="sldNum" sz="quarter" idx="12"/>
          </p:nvPr>
        </p:nvSpPr>
        <p:spPr/>
        <p:txBody>
          <a:bodyPr/>
          <a:lstStyle/>
          <a:p>
            <a:fld id="{0FD323F0-2125-4505-822B-C2047871690B}" type="slidenum">
              <a:rPr lang="en-US" smtClean="0"/>
              <a:t>237</a:t>
            </a:fld>
            <a:endParaRPr lang="en-US" dirty="0"/>
          </a:p>
        </p:txBody>
      </p:sp>
      <p:sp>
        <p:nvSpPr>
          <p:cNvPr id="7" name="Date Placeholder 6">
            <a:extLst>
              <a:ext uri="{FF2B5EF4-FFF2-40B4-BE49-F238E27FC236}">
                <a16:creationId xmlns:a16="http://schemas.microsoft.com/office/drawing/2014/main" id="{2F9BEC8B-1D5F-BFA8-9544-EB4D5EAE1969}"/>
              </a:ext>
            </a:extLst>
          </p:cNvPr>
          <p:cNvSpPr>
            <a:spLocks noGrp="1"/>
          </p:cNvSpPr>
          <p:nvPr>
            <p:ph type="dt" sz="half" idx="10"/>
          </p:nvPr>
        </p:nvSpPr>
        <p:spPr/>
        <p:txBody>
          <a:bodyPr/>
          <a:lstStyle/>
          <a:p>
            <a:fld id="{646E195A-9E09-484E-8DA2-DF99BB78D44D}" type="datetime2">
              <a:rPr lang="en-US" smtClean="0"/>
              <a:t>Wednesday, August 14, 2024</a:t>
            </a:fld>
            <a:endParaRPr lang="en-US" dirty="0"/>
          </a:p>
        </p:txBody>
      </p:sp>
    </p:spTree>
    <p:extLst>
      <p:ext uri="{BB962C8B-B14F-4D97-AF65-F5344CB8AC3E}">
        <p14:creationId xmlns:p14="http://schemas.microsoft.com/office/powerpoint/2010/main" val="401530238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Recap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Meanwhile, the publishing features of WordPress include:</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Draft.</a:t>
            </a:r>
            <a:r>
              <a:rPr lang="en-US" b="0" i="0" dirty="0">
                <a:solidFill>
                  <a:srgbClr val="36344D"/>
                </a:solidFill>
                <a:effectLst/>
                <a:latin typeface="Times New Roman" panose="02020603050405020304" pitchFamily="18" charset="0"/>
                <a:cs typeface="Times New Roman" panose="02020603050405020304" pitchFamily="18" charset="0"/>
              </a:rPr>
              <a:t> An unpublished post that is only accessible by back-end users and is not visible on the website or search engines.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Preview.</a:t>
            </a:r>
            <a:r>
              <a:rPr lang="en-US" b="0" i="0" dirty="0">
                <a:solidFill>
                  <a:srgbClr val="36344D"/>
                </a:solidFill>
                <a:effectLst/>
                <a:latin typeface="Times New Roman" panose="02020603050405020304" pitchFamily="18" charset="0"/>
                <a:cs typeface="Times New Roman" panose="02020603050405020304" pitchFamily="18" charset="0"/>
              </a:rPr>
              <a:t> Shows what end users would see if the post was published.</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Status and Visibility.</a:t>
            </a:r>
            <a:r>
              <a:rPr lang="en-US" b="0" i="0" dirty="0">
                <a:solidFill>
                  <a:srgbClr val="36344D"/>
                </a:solidFill>
                <a:effectLst/>
                <a:latin typeface="Times New Roman" panose="02020603050405020304" pitchFamily="18" charset="0"/>
                <a:cs typeface="Times New Roman" panose="02020603050405020304" pitchFamily="18" charset="0"/>
              </a:rPr>
              <a:t> Lets you decide which users can see the content.</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Scheduling</a:t>
            </a:r>
            <a:r>
              <a:rPr lang="en-US" b="0" i="0" dirty="0">
                <a:solidFill>
                  <a:srgbClr val="36344D"/>
                </a:solidFill>
                <a:effectLst/>
                <a:latin typeface="Times New Roman" panose="02020603050405020304" pitchFamily="18" charset="0"/>
                <a:cs typeface="Times New Roman" panose="02020603050405020304" pitchFamily="18" charset="0"/>
              </a:rPr>
              <a:t>. Set the exact date and time for a post to be automatically published.</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Sticky post.</a:t>
            </a:r>
            <a:r>
              <a:rPr lang="en-US" b="0" i="0" dirty="0">
                <a:solidFill>
                  <a:srgbClr val="36344D"/>
                </a:solidFill>
                <a:effectLst/>
                <a:latin typeface="Times New Roman" panose="02020603050405020304" pitchFamily="18" charset="0"/>
                <a:cs typeface="Times New Roman" panose="02020603050405020304" pitchFamily="18" charset="0"/>
              </a:rPr>
              <a:t> Makes the post appear at the top of the blog page.</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Pending review.</a:t>
            </a:r>
            <a:r>
              <a:rPr lang="en-US" b="0" i="0" dirty="0">
                <a:solidFill>
                  <a:srgbClr val="36344D"/>
                </a:solidFill>
                <a:effectLst/>
                <a:latin typeface="Times New Roman" panose="02020603050405020304" pitchFamily="18" charset="0"/>
                <a:cs typeface="Times New Roman" panose="02020603050405020304" pitchFamily="18" charset="0"/>
              </a:rPr>
              <a:t> Shows that the post is finished but needs to be reviewed before publication.</a:t>
            </a:r>
          </a:p>
          <a:p>
            <a:pPr algn="l"/>
            <a:r>
              <a:rPr lang="en-US" b="0" i="0" dirty="0">
                <a:solidFill>
                  <a:srgbClr val="36344D"/>
                </a:solidFill>
                <a:effectLst/>
                <a:latin typeface="Times New Roman" panose="02020603050405020304" pitchFamily="18" charset="0"/>
                <a:cs typeface="Times New Roman" panose="02020603050405020304" pitchFamily="18" charset="0"/>
              </a:rPr>
              <a:t>Now that you know how to post a blog in WordPress, it’s time to start writing and growing your site. If you have any more questions regarding this topic, feel free to post comments below. Good luck!</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DD204F9-B961-C1ED-1531-BE32930FAF4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BCE0768-60DE-B8BB-1AFA-40794A6A7984}"/>
              </a:ext>
            </a:extLst>
          </p:cNvPr>
          <p:cNvSpPr>
            <a:spLocks noGrp="1"/>
          </p:cNvSpPr>
          <p:nvPr>
            <p:ph type="sldNum" sz="quarter" idx="12"/>
          </p:nvPr>
        </p:nvSpPr>
        <p:spPr/>
        <p:txBody>
          <a:bodyPr/>
          <a:lstStyle/>
          <a:p>
            <a:fld id="{0FD323F0-2125-4505-822B-C2047871690B}" type="slidenum">
              <a:rPr lang="en-US" smtClean="0"/>
              <a:t>238</a:t>
            </a:fld>
            <a:endParaRPr lang="en-US" dirty="0"/>
          </a:p>
        </p:txBody>
      </p:sp>
      <p:sp>
        <p:nvSpPr>
          <p:cNvPr id="7" name="Date Placeholder 6">
            <a:extLst>
              <a:ext uri="{FF2B5EF4-FFF2-40B4-BE49-F238E27FC236}">
                <a16:creationId xmlns:a16="http://schemas.microsoft.com/office/drawing/2014/main" id="{61246A49-2ED0-5CE4-9A99-5A23CB476018}"/>
              </a:ext>
            </a:extLst>
          </p:cNvPr>
          <p:cNvSpPr>
            <a:spLocks noGrp="1"/>
          </p:cNvSpPr>
          <p:nvPr>
            <p:ph type="dt" sz="half" idx="10"/>
          </p:nvPr>
        </p:nvSpPr>
        <p:spPr/>
        <p:txBody>
          <a:bodyPr/>
          <a:lstStyle/>
          <a:p>
            <a:fld id="{CED0A7EE-3DC4-47EC-A9E2-084F934D5C47}" type="datetime2">
              <a:rPr lang="en-US" smtClean="0"/>
              <a:t>Wednesday, August 14, 2024</a:t>
            </a:fld>
            <a:endParaRPr lang="en-US" dirty="0"/>
          </a:p>
        </p:txBody>
      </p:sp>
    </p:spTree>
    <p:extLst>
      <p:ext uri="{BB962C8B-B14F-4D97-AF65-F5344CB8AC3E}">
        <p14:creationId xmlns:p14="http://schemas.microsoft.com/office/powerpoint/2010/main" val="283283646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new post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may visit the links below for video guides on how to create a new post:</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2"/>
              </a:rPr>
              <a:t>https://www.youtube.com/watch?v=ks6XQCIdijI</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3"/>
              </a:rPr>
              <a:t>https://www.youtube.com/watch?v=XiaZKm3EKRo</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hlinkClick r:id="rId4"/>
              </a:rPr>
              <a:t>https://www.youtube.com/watch?v=SQEWx4iFzu8</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DDFE1EDD-B150-D73A-13D1-9EBB06D0D9C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8892F31-B9DE-ABF5-A092-8C0261F28D6E}"/>
              </a:ext>
            </a:extLst>
          </p:cNvPr>
          <p:cNvSpPr>
            <a:spLocks noGrp="1"/>
          </p:cNvSpPr>
          <p:nvPr>
            <p:ph type="sldNum" sz="quarter" idx="12"/>
          </p:nvPr>
        </p:nvSpPr>
        <p:spPr/>
        <p:txBody>
          <a:bodyPr/>
          <a:lstStyle/>
          <a:p>
            <a:fld id="{0FD323F0-2125-4505-822B-C2047871690B}" type="slidenum">
              <a:rPr lang="en-US" smtClean="0"/>
              <a:t>239</a:t>
            </a:fld>
            <a:endParaRPr lang="en-US" dirty="0"/>
          </a:p>
        </p:txBody>
      </p:sp>
      <p:sp>
        <p:nvSpPr>
          <p:cNvPr id="7" name="Date Placeholder 6">
            <a:extLst>
              <a:ext uri="{FF2B5EF4-FFF2-40B4-BE49-F238E27FC236}">
                <a16:creationId xmlns:a16="http://schemas.microsoft.com/office/drawing/2014/main" id="{B5F2FEAD-2C88-54E5-B6B8-22E3B09AD77B}"/>
              </a:ext>
            </a:extLst>
          </p:cNvPr>
          <p:cNvSpPr>
            <a:spLocks noGrp="1"/>
          </p:cNvSpPr>
          <p:nvPr>
            <p:ph type="dt" sz="half" idx="10"/>
          </p:nvPr>
        </p:nvSpPr>
        <p:spPr/>
        <p:txBody>
          <a:bodyPr/>
          <a:lstStyle/>
          <a:p>
            <a:fld id="{78D629AD-C358-4AFF-AC1B-A291D20DE913}" type="datetime2">
              <a:rPr lang="en-US" smtClean="0"/>
              <a:t>Wednesday, August 14, 2024</a:t>
            </a:fld>
            <a:endParaRPr lang="en-US" dirty="0"/>
          </a:p>
        </p:txBody>
      </p:sp>
    </p:spTree>
    <p:extLst>
      <p:ext uri="{BB962C8B-B14F-4D97-AF65-F5344CB8AC3E}">
        <p14:creationId xmlns:p14="http://schemas.microsoft.com/office/powerpoint/2010/main" val="285586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What Types of Websites Is WordPress Good For?</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Many people use WordPress to create various types of websites, such as:</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Personal blogs. </a:t>
            </a:r>
            <a:r>
              <a:rPr lang="en-US" dirty="0">
                <a:latin typeface="Times New Roman" panose="02020603050405020304" pitchFamily="18" charset="0"/>
                <a:cs typeface="Times New Roman" panose="02020603050405020304" pitchFamily="18" charset="0"/>
              </a:rPr>
              <a:t>Since WordPress started as a blogging platform, it has powerful built-in features to write blog posts, categorize content, and review comments. The user-friendly interface also makes managing a WordPress blog easy.</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Portfolios</a:t>
            </a:r>
            <a:r>
              <a:rPr lang="en-US" dirty="0">
                <a:latin typeface="Times New Roman" panose="02020603050405020304" pitchFamily="18" charset="0"/>
                <a:cs typeface="Times New Roman" panose="02020603050405020304" pitchFamily="18" charset="0"/>
              </a:rPr>
              <a:t>. Freelancers and creatives can showcase their work with a WordPress site using a portfolio theme and a gallery plugin.</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Business websites</a:t>
            </a:r>
            <a:r>
              <a:rPr lang="en-US" dirty="0">
                <a:latin typeface="Times New Roman" panose="02020603050405020304" pitchFamily="18" charset="0"/>
                <a:cs typeface="Times New Roman" panose="02020603050405020304" pitchFamily="18" charset="0"/>
              </a:rPr>
              <a:t>. WordPress supports essential business features like contact forms, appointment bookings, and customer testimonials – useful for an enterprise or small business website.</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Online stores</a:t>
            </a:r>
            <a:r>
              <a:rPr lang="en-US" dirty="0">
                <a:latin typeface="Times New Roman" panose="02020603050405020304" pitchFamily="18" charset="0"/>
                <a:cs typeface="Times New Roman" panose="02020603050405020304" pitchFamily="18" charset="0"/>
              </a:rPr>
              <a:t>. Plugins like WooCommerce can convert WordPress into a full eCommerce platform – with tools like product listings, shopping carts, and secure payment processing.</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Membership websites. </a:t>
            </a:r>
            <a:r>
              <a:rPr lang="en-US" dirty="0">
                <a:latin typeface="Times New Roman" panose="02020603050405020304" pitchFamily="18" charset="0"/>
                <a:cs typeface="Times New Roman" panose="02020603050405020304" pitchFamily="18" charset="0"/>
              </a:rPr>
              <a:t>WordPress’s built-in user management features and specialized plugins can facilitate paywalls, subscription models, and member directories.</a:t>
            </a:r>
          </a:p>
        </p:txBody>
      </p:sp>
      <p:sp>
        <p:nvSpPr>
          <p:cNvPr id="4" name="Footer Placeholder 3">
            <a:extLst>
              <a:ext uri="{FF2B5EF4-FFF2-40B4-BE49-F238E27FC236}">
                <a16:creationId xmlns:a16="http://schemas.microsoft.com/office/drawing/2014/main" id="{357668EE-99E0-9335-50C7-0F6279519669}"/>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0CF7ADD6-12B4-D15C-0589-631FEB2399E4}"/>
              </a:ext>
            </a:extLst>
          </p:cNvPr>
          <p:cNvSpPr>
            <a:spLocks noGrp="1"/>
          </p:cNvSpPr>
          <p:nvPr>
            <p:ph type="sldNum" sz="quarter" idx="12"/>
          </p:nvPr>
        </p:nvSpPr>
        <p:spPr/>
        <p:txBody>
          <a:bodyPr/>
          <a:lstStyle/>
          <a:p>
            <a:fld id="{0FD323F0-2125-4505-822B-C2047871690B}" type="slidenum">
              <a:rPr lang="en-US" smtClean="0"/>
              <a:t>24</a:t>
            </a:fld>
            <a:endParaRPr lang="en-US" dirty="0"/>
          </a:p>
        </p:txBody>
      </p:sp>
      <p:sp>
        <p:nvSpPr>
          <p:cNvPr id="6" name="Date Placeholder 5">
            <a:extLst>
              <a:ext uri="{FF2B5EF4-FFF2-40B4-BE49-F238E27FC236}">
                <a16:creationId xmlns:a16="http://schemas.microsoft.com/office/drawing/2014/main" id="{50689532-ADED-E274-5E0E-1FF6AB05BB9F}"/>
              </a:ext>
            </a:extLst>
          </p:cNvPr>
          <p:cNvSpPr>
            <a:spLocks noGrp="1"/>
          </p:cNvSpPr>
          <p:nvPr>
            <p:ph type="dt" sz="half" idx="10"/>
          </p:nvPr>
        </p:nvSpPr>
        <p:spPr/>
        <p:txBody>
          <a:bodyPr/>
          <a:lstStyle/>
          <a:p>
            <a:fld id="{2C56DDFB-927F-4882-B0FA-0C924EA993D8}" type="datetime2">
              <a:rPr lang="en-US" smtClean="0"/>
              <a:t>Wednesday, August 14, 2024</a:t>
            </a:fld>
            <a:endParaRPr lang="en-US" dirty="0"/>
          </a:p>
        </p:txBody>
      </p:sp>
    </p:spTree>
    <p:extLst>
      <p:ext uri="{BB962C8B-B14F-4D97-AF65-F5344CB8AC3E}">
        <p14:creationId xmlns:p14="http://schemas.microsoft.com/office/powerpoint/2010/main" val="420933205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Create, Add, &amp; Edit a WordPress Navigation Menu</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fontScale="925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Navigation menus display your most important pages, providing quick access to visitors, no matter where they are on your site. The default WordPress menu functionality is enough for most websites. But you might be wondering how to customize the menu or build a more elaborate one. </a:t>
            </a:r>
          </a:p>
          <a:p>
            <a:pPr algn="l"/>
            <a:r>
              <a:rPr lang="en-US" b="0" i="0" dirty="0">
                <a:solidFill>
                  <a:srgbClr val="36344D"/>
                </a:solidFill>
                <a:effectLst/>
                <a:latin typeface="Times New Roman" panose="02020603050405020304" pitchFamily="18" charset="0"/>
                <a:cs typeface="Times New Roman" panose="02020603050405020304" pitchFamily="18" charset="0"/>
              </a:rPr>
              <a:t>This guide to the WordPress Menu system covers the basic tasks a user may carry out when using the built-in menu editor.</a:t>
            </a:r>
          </a:p>
          <a:p>
            <a:pPr algn="l"/>
            <a:r>
              <a:rPr lang="en-US" b="1" i="0" dirty="0">
                <a:solidFill>
                  <a:srgbClr val="36344D"/>
                </a:solidFill>
                <a:effectLst/>
                <a:latin typeface="Times New Roman" panose="02020603050405020304" pitchFamily="18" charset="0"/>
                <a:cs typeface="Times New Roman" panose="02020603050405020304" pitchFamily="18" charset="0"/>
              </a:rPr>
              <a:t>Defining a Menu</a:t>
            </a:r>
          </a:p>
          <a:p>
            <a:pPr algn="l"/>
            <a:r>
              <a:rPr lang="en-US" b="0" i="0" dirty="0">
                <a:solidFill>
                  <a:srgbClr val="36344D"/>
                </a:solidFill>
                <a:effectLst/>
                <a:latin typeface="Times New Roman" panose="02020603050405020304" pitchFamily="18" charset="0"/>
                <a:cs typeface="Times New Roman" panose="02020603050405020304" pitchFamily="18" charset="0"/>
              </a:rPr>
              <a:t>You must define a menu before you can add items to it.</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Login to the WordPress Dashboard.</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From the 'Appearance' menu on the left-hand side of the Dashboard, select the 'Menus' option to bring up the Menu Editor.</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Select Create a new menu at the top of the page</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Enter a name for your new menu in the Menu Name box</a:t>
            </a: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Click the Create Menu button.</a:t>
            </a:r>
          </a:p>
          <a:p>
            <a:pPr algn="l"/>
            <a:r>
              <a:rPr lang="en-US" b="0" i="0" dirty="0">
                <a:solidFill>
                  <a:srgbClr val="36344D"/>
                </a:solidFill>
                <a:effectLst/>
                <a:latin typeface="Times New Roman" panose="02020603050405020304" pitchFamily="18" charset="0"/>
                <a:cs typeface="Times New Roman" panose="02020603050405020304" pitchFamily="18" charset="0"/>
              </a:rPr>
              <a:t>Your new custom menu has now been defined.</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1436104-DA3D-C754-7676-DDBE4B7939A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E937463-E8D8-546E-2352-FA13B8FEB348}"/>
              </a:ext>
            </a:extLst>
          </p:cNvPr>
          <p:cNvSpPr>
            <a:spLocks noGrp="1"/>
          </p:cNvSpPr>
          <p:nvPr>
            <p:ph type="sldNum" sz="quarter" idx="12"/>
          </p:nvPr>
        </p:nvSpPr>
        <p:spPr/>
        <p:txBody>
          <a:bodyPr/>
          <a:lstStyle/>
          <a:p>
            <a:fld id="{0FD323F0-2125-4505-822B-C2047871690B}" type="slidenum">
              <a:rPr lang="en-US" smtClean="0"/>
              <a:t>240</a:t>
            </a:fld>
            <a:endParaRPr lang="en-US" dirty="0"/>
          </a:p>
        </p:txBody>
      </p:sp>
      <p:sp>
        <p:nvSpPr>
          <p:cNvPr id="7" name="Date Placeholder 6">
            <a:extLst>
              <a:ext uri="{FF2B5EF4-FFF2-40B4-BE49-F238E27FC236}">
                <a16:creationId xmlns:a16="http://schemas.microsoft.com/office/drawing/2014/main" id="{071B25EF-14D2-A752-7A70-114C8ECE6442}"/>
              </a:ext>
            </a:extLst>
          </p:cNvPr>
          <p:cNvSpPr>
            <a:spLocks noGrp="1"/>
          </p:cNvSpPr>
          <p:nvPr>
            <p:ph type="dt" sz="half" idx="10"/>
          </p:nvPr>
        </p:nvSpPr>
        <p:spPr/>
        <p:txBody>
          <a:bodyPr/>
          <a:lstStyle/>
          <a:p>
            <a:fld id="{99CBA1C7-612D-4F81-BEEE-E9679B0EAD8F}" type="datetime2">
              <a:rPr lang="en-US" smtClean="0"/>
              <a:t>Wednesday, August 14, 2024</a:t>
            </a:fld>
            <a:endParaRPr lang="en-US" dirty="0"/>
          </a:p>
        </p:txBody>
      </p:sp>
    </p:spTree>
    <p:extLst>
      <p:ext uri="{BB962C8B-B14F-4D97-AF65-F5344CB8AC3E}">
        <p14:creationId xmlns:p14="http://schemas.microsoft.com/office/powerpoint/2010/main" val="246685707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506684" y="240620"/>
            <a:ext cx="10622527"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How to Create, Add, &amp; Edit a WordPress Navigation Menu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3056457-DEBF-BA7D-5252-8FB094349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056903"/>
            <a:ext cx="11309266" cy="5997968"/>
          </a:xfrm>
          <a:prstGeom prst="rect">
            <a:avLst/>
          </a:prstGeom>
        </p:spPr>
      </p:pic>
      <p:sp>
        <p:nvSpPr>
          <p:cNvPr id="5" name="Footer Placeholder 4">
            <a:extLst>
              <a:ext uri="{FF2B5EF4-FFF2-40B4-BE49-F238E27FC236}">
                <a16:creationId xmlns:a16="http://schemas.microsoft.com/office/drawing/2014/main" id="{2E235D3A-E05D-B3EA-7A99-ED2AF93F41D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9E17E27C-2752-39BE-9E74-9CE4045E009A}"/>
              </a:ext>
            </a:extLst>
          </p:cNvPr>
          <p:cNvSpPr>
            <a:spLocks noGrp="1"/>
          </p:cNvSpPr>
          <p:nvPr>
            <p:ph type="sldNum" sz="quarter" idx="12"/>
          </p:nvPr>
        </p:nvSpPr>
        <p:spPr/>
        <p:txBody>
          <a:bodyPr/>
          <a:lstStyle/>
          <a:p>
            <a:fld id="{0FD323F0-2125-4505-822B-C2047871690B}" type="slidenum">
              <a:rPr lang="en-US" smtClean="0"/>
              <a:t>241</a:t>
            </a:fld>
            <a:endParaRPr lang="en-US" dirty="0"/>
          </a:p>
        </p:txBody>
      </p:sp>
      <p:sp>
        <p:nvSpPr>
          <p:cNvPr id="8" name="Date Placeholder 7">
            <a:extLst>
              <a:ext uri="{FF2B5EF4-FFF2-40B4-BE49-F238E27FC236}">
                <a16:creationId xmlns:a16="http://schemas.microsoft.com/office/drawing/2014/main" id="{9534988C-16DD-591E-E5A3-C43FF03F4552}"/>
              </a:ext>
            </a:extLst>
          </p:cNvPr>
          <p:cNvSpPr>
            <a:spLocks noGrp="1"/>
          </p:cNvSpPr>
          <p:nvPr>
            <p:ph type="dt" sz="half" idx="10"/>
          </p:nvPr>
        </p:nvSpPr>
        <p:spPr/>
        <p:txBody>
          <a:bodyPr/>
          <a:lstStyle/>
          <a:p>
            <a:fld id="{35054B19-D435-4279-A6F5-335C7F818024}" type="datetime2">
              <a:rPr lang="en-US" smtClean="0"/>
              <a:t>Wednesday, August 14, 2024</a:t>
            </a:fld>
            <a:endParaRPr lang="en-US" dirty="0"/>
          </a:p>
        </p:txBody>
      </p:sp>
    </p:spTree>
    <p:extLst>
      <p:ext uri="{BB962C8B-B14F-4D97-AF65-F5344CB8AC3E}">
        <p14:creationId xmlns:p14="http://schemas.microsoft.com/office/powerpoint/2010/main" val="221240029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Adding Items to a Menu</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can add different link types into your menu, these are split between panes left of the menu you're currently editing.</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Locate the pane entitled </a:t>
            </a:r>
            <a:r>
              <a:rPr lang="en-US" b="1" i="0" dirty="0">
                <a:solidFill>
                  <a:srgbClr val="36344D"/>
                </a:solidFill>
                <a:effectLst/>
                <a:latin typeface="Times New Roman" panose="02020603050405020304" pitchFamily="18" charset="0"/>
                <a:cs typeface="Times New Roman" panose="02020603050405020304" pitchFamily="18" charset="0"/>
              </a:rPr>
              <a:t>Pages</a:t>
            </a:r>
            <a:r>
              <a:rPr lang="en-US" b="0" i="0" dirty="0">
                <a:solidFill>
                  <a:srgbClr val="36344D"/>
                </a:solidFill>
                <a:effectLst/>
                <a:latin typeface="Times New Roman" panose="02020603050405020304" pitchFamily="18" charset="0"/>
                <a:cs typeface="Times New Roman" panose="02020603050405020304" pitchFamily="18" charset="0"/>
              </a:rPr>
              <a:t>.</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Within this pane, select the View All link to bring up a list of all the currently published Pages on your site.</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Select the Pages that you want to add by clicking the checkbox next to each Page's title.</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Click the </a:t>
            </a:r>
            <a:r>
              <a:rPr lang="en-US" b="1" i="0" dirty="0">
                <a:solidFill>
                  <a:srgbClr val="36344D"/>
                </a:solidFill>
                <a:effectLst/>
                <a:latin typeface="Times New Roman" panose="02020603050405020304" pitchFamily="18" charset="0"/>
                <a:cs typeface="Times New Roman" panose="02020603050405020304" pitchFamily="18" charset="0"/>
              </a:rPr>
              <a:t>Add to Menu </a:t>
            </a:r>
            <a:r>
              <a:rPr lang="en-US" b="0" i="0" dirty="0">
                <a:solidFill>
                  <a:srgbClr val="36344D"/>
                </a:solidFill>
                <a:effectLst/>
                <a:latin typeface="Times New Roman" panose="02020603050405020304" pitchFamily="18" charset="0"/>
                <a:cs typeface="Times New Roman" panose="02020603050405020304" pitchFamily="18" charset="0"/>
              </a:rPr>
              <a:t>button located at the bottom of this pane to add your selection(s) to the menu that you created in the previous step.</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Click the </a:t>
            </a:r>
            <a:r>
              <a:rPr lang="en-US" b="1" i="0" dirty="0">
                <a:solidFill>
                  <a:srgbClr val="36344D"/>
                </a:solidFill>
                <a:effectLst/>
                <a:latin typeface="Times New Roman" panose="02020603050405020304" pitchFamily="18" charset="0"/>
                <a:cs typeface="Times New Roman" panose="02020603050405020304" pitchFamily="18" charset="0"/>
              </a:rPr>
              <a:t>Save Menu </a:t>
            </a:r>
            <a:r>
              <a:rPr lang="en-US" b="0" i="0" dirty="0">
                <a:solidFill>
                  <a:srgbClr val="36344D"/>
                </a:solidFill>
                <a:effectLst/>
                <a:latin typeface="Times New Roman" panose="02020603050405020304" pitchFamily="18" charset="0"/>
                <a:cs typeface="Times New Roman" panose="02020603050405020304" pitchFamily="18" charset="0"/>
              </a:rPr>
              <a:t>button once you've added all the menu items you want.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Your custom menu has now been saved.</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19688E1-B23A-378C-898B-67D2DC38137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2EB4E85-5477-8A2D-4E1E-C6B3F976B470}"/>
              </a:ext>
            </a:extLst>
          </p:cNvPr>
          <p:cNvSpPr>
            <a:spLocks noGrp="1"/>
          </p:cNvSpPr>
          <p:nvPr>
            <p:ph type="sldNum" sz="quarter" idx="12"/>
          </p:nvPr>
        </p:nvSpPr>
        <p:spPr/>
        <p:txBody>
          <a:bodyPr/>
          <a:lstStyle/>
          <a:p>
            <a:fld id="{0FD323F0-2125-4505-822B-C2047871690B}" type="slidenum">
              <a:rPr lang="en-US" smtClean="0"/>
              <a:t>242</a:t>
            </a:fld>
            <a:endParaRPr lang="en-US" dirty="0"/>
          </a:p>
        </p:txBody>
      </p:sp>
      <p:sp>
        <p:nvSpPr>
          <p:cNvPr id="7" name="Date Placeholder 6">
            <a:extLst>
              <a:ext uri="{FF2B5EF4-FFF2-40B4-BE49-F238E27FC236}">
                <a16:creationId xmlns:a16="http://schemas.microsoft.com/office/drawing/2014/main" id="{8D4AAA8B-33A6-85BB-B109-79325177153F}"/>
              </a:ext>
            </a:extLst>
          </p:cNvPr>
          <p:cNvSpPr>
            <a:spLocks noGrp="1"/>
          </p:cNvSpPr>
          <p:nvPr>
            <p:ph type="dt" sz="half" idx="10"/>
          </p:nvPr>
        </p:nvSpPr>
        <p:spPr/>
        <p:txBody>
          <a:bodyPr/>
          <a:lstStyle/>
          <a:p>
            <a:fld id="{19D3F6E1-BA06-43ED-9A8C-661CE717F97A}" type="datetime2">
              <a:rPr lang="en-US" smtClean="0"/>
              <a:t>Wednesday, August 14, 2024</a:t>
            </a:fld>
            <a:endParaRPr lang="en-US" dirty="0"/>
          </a:p>
        </p:txBody>
      </p:sp>
    </p:spTree>
    <p:extLst>
      <p:ext uri="{BB962C8B-B14F-4D97-AF65-F5344CB8AC3E}">
        <p14:creationId xmlns:p14="http://schemas.microsoft.com/office/powerpoint/2010/main" val="113747177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Adding Items to a Menu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B9679FB-4E75-C88B-DC6E-C376DD8C1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3" y="1178605"/>
            <a:ext cx="10810875" cy="5438775"/>
          </a:xfrm>
          <a:prstGeom prst="rect">
            <a:avLst/>
          </a:prstGeom>
        </p:spPr>
      </p:pic>
      <p:sp>
        <p:nvSpPr>
          <p:cNvPr id="5" name="Footer Placeholder 4">
            <a:extLst>
              <a:ext uri="{FF2B5EF4-FFF2-40B4-BE49-F238E27FC236}">
                <a16:creationId xmlns:a16="http://schemas.microsoft.com/office/drawing/2014/main" id="{134F7F76-E941-E843-9585-F0C1C6ED8B2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8AC9944-37E0-E361-DECF-C86C059185D6}"/>
              </a:ext>
            </a:extLst>
          </p:cNvPr>
          <p:cNvSpPr>
            <a:spLocks noGrp="1"/>
          </p:cNvSpPr>
          <p:nvPr>
            <p:ph type="sldNum" sz="quarter" idx="12"/>
          </p:nvPr>
        </p:nvSpPr>
        <p:spPr/>
        <p:txBody>
          <a:bodyPr/>
          <a:lstStyle/>
          <a:p>
            <a:fld id="{0FD323F0-2125-4505-822B-C2047871690B}" type="slidenum">
              <a:rPr lang="en-US" smtClean="0"/>
              <a:t>243</a:t>
            </a:fld>
            <a:endParaRPr lang="en-US" dirty="0"/>
          </a:p>
        </p:txBody>
      </p:sp>
      <p:sp>
        <p:nvSpPr>
          <p:cNvPr id="7" name="Date Placeholder 6">
            <a:extLst>
              <a:ext uri="{FF2B5EF4-FFF2-40B4-BE49-F238E27FC236}">
                <a16:creationId xmlns:a16="http://schemas.microsoft.com/office/drawing/2014/main" id="{178D3E3F-DE3F-9A9E-6917-FE22C98CA68A}"/>
              </a:ext>
            </a:extLst>
          </p:cNvPr>
          <p:cNvSpPr>
            <a:spLocks noGrp="1"/>
          </p:cNvSpPr>
          <p:nvPr>
            <p:ph type="dt" sz="half" idx="10"/>
          </p:nvPr>
        </p:nvSpPr>
        <p:spPr/>
        <p:txBody>
          <a:bodyPr/>
          <a:lstStyle/>
          <a:p>
            <a:fld id="{DFE2DEB0-DEE4-4AA8-B261-B4D432E95624}" type="datetime2">
              <a:rPr lang="en-US" smtClean="0"/>
              <a:t>Wednesday, August 14, 2024</a:t>
            </a:fld>
            <a:endParaRPr lang="en-US" dirty="0"/>
          </a:p>
        </p:txBody>
      </p:sp>
    </p:spTree>
    <p:extLst>
      <p:ext uri="{BB962C8B-B14F-4D97-AF65-F5344CB8AC3E}">
        <p14:creationId xmlns:p14="http://schemas.microsoft.com/office/powerpoint/2010/main" val="141628531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edit a menu in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101517"/>
                </a:solidFill>
                <a:effectLst/>
                <a:latin typeface="Times New Roman" panose="02020603050405020304" pitchFamily="18" charset="0"/>
                <a:cs typeface="Times New Roman" panose="02020603050405020304" pitchFamily="18" charset="0"/>
              </a:rPr>
              <a:t>Need to edit an existing menu on a WordPress site? If you have only one menu, just go to the </a:t>
            </a:r>
            <a:r>
              <a:rPr lang="en-US" b="1" i="0" dirty="0">
                <a:solidFill>
                  <a:srgbClr val="101517"/>
                </a:solidFill>
                <a:effectLst/>
                <a:latin typeface="Times New Roman" panose="02020603050405020304" pitchFamily="18" charset="0"/>
                <a:cs typeface="Times New Roman" panose="02020603050405020304" pitchFamily="18" charset="0"/>
              </a:rPr>
              <a:t>Appearance → Menus</a:t>
            </a:r>
            <a:r>
              <a:rPr lang="en-US" b="0" i="0" dirty="0">
                <a:solidFill>
                  <a:srgbClr val="101517"/>
                </a:solidFill>
                <a:effectLst/>
                <a:latin typeface="Times New Roman" panose="02020603050405020304" pitchFamily="18" charset="0"/>
                <a:cs typeface="Times New Roman" panose="02020603050405020304" pitchFamily="18" charset="0"/>
              </a:rPr>
              <a:t> screen, and it will be right there on the page, ready to be customized.</a:t>
            </a:r>
          </a:p>
          <a:p>
            <a:pPr algn="l"/>
            <a:endParaRPr lang="en-US" b="0" i="0" dirty="0">
              <a:solidFill>
                <a:srgbClr val="101517"/>
              </a:solidFill>
              <a:effectLst/>
              <a:latin typeface="Times New Roman" panose="02020603050405020304" pitchFamily="18" charset="0"/>
              <a:cs typeface="Times New Roman" panose="02020603050405020304" pitchFamily="18" charset="0"/>
            </a:endParaRPr>
          </a:p>
          <a:p>
            <a:pPr algn="l"/>
            <a:r>
              <a:rPr lang="en-US" b="0" i="0" dirty="0">
                <a:solidFill>
                  <a:srgbClr val="101517"/>
                </a:solidFill>
                <a:effectLst/>
                <a:latin typeface="Times New Roman" panose="02020603050405020304" pitchFamily="18" charset="0"/>
                <a:cs typeface="Times New Roman" panose="02020603050405020304" pitchFamily="18" charset="0"/>
              </a:rPr>
              <a:t>If you have multiple menus, you’ll see the </a:t>
            </a:r>
            <a:r>
              <a:rPr lang="en-US" b="1" i="0" dirty="0">
                <a:solidFill>
                  <a:srgbClr val="101517"/>
                </a:solidFill>
                <a:effectLst/>
                <a:latin typeface="Times New Roman" panose="02020603050405020304" pitchFamily="18" charset="0"/>
                <a:cs typeface="Times New Roman" panose="02020603050405020304" pitchFamily="18" charset="0"/>
              </a:rPr>
              <a:t>Select a menu to edit </a:t>
            </a:r>
            <a:r>
              <a:rPr lang="en-US" b="0" i="0" dirty="0">
                <a:solidFill>
                  <a:srgbClr val="101517"/>
                </a:solidFill>
                <a:effectLst/>
                <a:latin typeface="Times New Roman" panose="02020603050405020304" pitchFamily="18" charset="0"/>
                <a:cs typeface="Times New Roman" panose="02020603050405020304" pitchFamily="18" charset="0"/>
              </a:rPr>
              <a:t>dropdown near the top of the page. Pick the one you want, then click </a:t>
            </a:r>
            <a:r>
              <a:rPr lang="en-US" b="1" i="0" dirty="0">
                <a:solidFill>
                  <a:srgbClr val="101517"/>
                </a:solidFill>
                <a:effectLst/>
                <a:latin typeface="Times New Roman" panose="02020603050405020304" pitchFamily="18" charset="0"/>
                <a:cs typeface="Times New Roman" panose="02020603050405020304" pitchFamily="18" charset="0"/>
              </a:rPr>
              <a:t>Select </a:t>
            </a:r>
            <a:r>
              <a:rPr lang="en-US" b="0" i="0" dirty="0">
                <a:solidFill>
                  <a:srgbClr val="101517"/>
                </a:solidFill>
                <a:effectLst/>
                <a:latin typeface="Times New Roman" panose="02020603050405020304" pitchFamily="18" charset="0"/>
                <a:cs typeface="Times New Roman" panose="02020603050405020304" pitchFamily="18" charset="0"/>
              </a:rPr>
              <a:t>to load it.</a:t>
            </a:r>
          </a:p>
          <a:p>
            <a:pPr algn="l"/>
            <a:r>
              <a:rPr lang="en-US" b="0" i="0" dirty="0">
                <a:solidFill>
                  <a:srgbClr val="101517"/>
                </a:solidFill>
                <a:effectLst/>
                <a:latin typeface="Times New Roman" panose="02020603050405020304" pitchFamily="18" charset="0"/>
                <a:cs typeface="Times New Roman" panose="02020603050405020304" pitchFamily="18" charset="0"/>
              </a:rPr>
              <a:t>If you’re using the Theme Customizer, you’ll see a list of all your existing menus at the top as soon as you open the Menus screen. Just click the one you want to open.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1CE20F3-691D-D414-A71F-04E26BB1E39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D4581DC-328E-0A02-2CCF-AAFA3725B9B3}"/>
              </a:ext>
            </a:extLst>
          </p:cNvPr>
          <p:cNvSpPr>
            <a:spLocks noGrp="1"/>
          </p:cNvSpPr>
          <p:nvPr>
            <p:ph type="sldNum" sz="quarter" idx="12"/>
          </p:nvPr>
        </p:nvSpPr>
        <p:spPr/>
        <p:txBody>
          <a:bodyPr/>
          <a:lstStyle/>
          <a:p>
            <a:fld id="{0FD323F0-2125-4505-822B-C2047871690B}" type="slidenum">
              <a:rPr lang="en-US" smtClean="0"/>
              <a:t>244</a:t>
            </a:fld>
            <a:endParaRPr lang="en-US" dirty="0"/>
          </a:p>
        </p:txBody>
      </p:sp>
      <p:sp>
        <p:nvSpPr>
          <p:cNvPr id="7" name="Date Placeholder 6">
            <a:extLst>
              <a:ext uri="{FF2B5EF4-FFF2-40B4-BE49-F238E27FC236}">
                <a16:creationId xmlns:a16="http://schemas.microsoft.com/office/drawing/2014/main" id="{DCDD41C3-4E58-0CEE-87ED-84547B7B54D4}"/>
              </a:ext>
            </a:extLst>
          </p:cNvPr>
          <p:cNvSpPr>
            <a:spLocks noGrp="1"/>
          </p:cNvSpPr>
          <p:nvPr>
            <p:ph type="dt" sz="half" idx="10"/>
          </p:nvPr>
        </p:nvSpPr>
        <p:spPr/>
        <p:txBody>
          <a:bodyPr/>
          <a:lstStyle/>
          <a:p>
            <a:fld id="{38C6CDFD-F10A-4077-854B-F636C09FF013}" type="datetime2">
              <a:rPr lang="en-US" smtClean="0"/>
              <a:t>Wednesday, August 14, 2024</a:t>
            </a:fld>
            <a:endParaRPr lang="en-US" dirty="0"/>
          </a:p>
        </p:txBody>
      </p:sp>
    </p:spTree>
    <p:extLst>
      <p:ext uri="{BB962C8B-B14F-4D97-AF65-F5344CB8AC3E}">
        <p14:creationId xmlns:p14="http://schemas.microsoft.com/office/powerpoint/2010/main" val="79439770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Deleting a Menu Item</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Locate the menu item that you want to remove in the menu editor window</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Click on the arrow icon in the top right-hand corner of the menu item/box to expand it.</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Click on the Remove link. The menu item/box will be immediately removed.</a:t>
            </a:r>
          </a:p>
          <a:p>
            <a:pPr marL="457200" indent="-457200" algn="l">
              <a:buFont typeface="+mj-lt"/>
              <a:buAutoNum type="arabicPeriod"/>
            </a:pPr>
            <a:r>
              <a:rPr lang="en-US" b="0" i="0" dirty="0">
                <a:solidFill>
                  <a:srgbClr val="36344D"/>
                </a:solidFill>
                <a:effectLst/>
                <a:latin typeface="Times New Roman" panose="02020603050405020304" pitchFamily="18" charset="0"/>
                <a:cs typeface="Times New Roman" panose="02020603050405020304" pitchFamily="18" charset="0"/>
              </a:rPr>
              <a:t>Click the Save Menu button to save your changes.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E617A9C3-ADCB-4665-EB22-CD28A1CC6EB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D40D935-AC28-5C30-ACA2-896F47C0EA4D}"/>
              </a:ext>
            </a:extLst>
          </p:cNvPr>
          <p:cNvSpPr>
            <a:spLocks noGrp="1"/>
          </p:cNvSpPr>
          <p:nvPr>
            <p:ph type="sldNum" sz="quarter" idx="12"/>
          </p:nvPr>
        </p:nvSpPr>
        <p:spPr/>
        <p:txBody>
          <a:bodyPr/>
          <a:lstStyle/>
          <a:p>
            <a:fld id="{0FD323F0-2125-4505-822B-C2047871690B}" type="slidenum">
              <a:rPr lang="en-US" smtClean="0"/>
              <a:t>245</a:t>
            </a:fld>
            <a:endParaRPr lang="en-US" dirty="0"/>
          </a:p>
        </p:txBody>
      </p:sp>
      <p:sp>
        <p:nvSpPr>
          <p:cNvPr id="7" name="Date Placeholder 6">
            <a:extLst>
              <a:ext uri="{FF2B5EF4-FFF2-40B4-BE49-F238E27FC236}">
                <a16:creationId xmlns:a16="http://schemas.microsoft.com/office/drawing/2014/main" id="{1C12AB48-1347-81E1-8F6E-4F6257830FE9}"/>
              </a:ext>
            </a:extLst>
          </p:cNvPr>
          <p:cNvSpPr>
            <a:spLocks noGrp="1"/>
          </p:cNvSpPr>
          <p:nvPr>
            <p:ph type="dt" sz="half" idx="10"/>
          </p:nvPr>
        </p:nvSpPr>
        <p:spPr/>
        <p:txBody>
          <a:bodyPr/>
          <a:lstStyle/>
          <a:p>
            <a:fld id="{E6B73623-8EB3-4FDC-A792-4B56937A4E1F}" type="datetime2">
              <a:rPr lang="en-US" smtClean="0"/>
              <a:t>Wednesday, August 14, 2024</a:t>
            </a:fld>
            <a:endParaRPr lang="en-US" dirty="0"/>
          </a:p>
        </p:txBody>
      </p:sp>
    </p:spTree>
    <p:extLst>
      <p:ext uri="{BB962C8B-B14F-4D97-AF65-F5344CB8AC3E}">
        <p14:creationId xmlns:p14="http://schemas.microsoft.com/office/powerpoint/2010/main" val="142483849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Customizing Menu Items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fontScale="92500" lnSpcReduction="20000"/>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Navigation Label </a:t>
            </a:r>
          </a:p>
          <a:p>
            <a:pPr algn="l"/>
            <a:r>
              <a:rPr lang="en-US" b="0" i="0" dirty="0">
                <a:solidFill>
                  <a:srgbClr val="36344D"/>
                </a:solidFill>
                <a:effectLst/>
                <a:latin typeface="Times New Roman" panose="02020603050405020304" pitchFamily="18" charset="0"/>
                <a:cs typeface="Times New Roman" panose="02020603050405020304" pitchFamily="18" charset="0"/>
              </a:rPr>
              <a:t>This field specifies the title of the item on your custom menu. This is </a:t>
            </a:r>
          </a:p>
          <a:p>
            <a:pPr algn="l"/>
            <a:r>
              <a:rPr lang="en-US" b="0" i="0" dirty="0">
                <a:solidFill>
                  <a:srgbClr val="36344D"/>
                </a:solidFill>
                <a:effectLst/>
                <a:latin typeface="Times New Roman" panose="02020603050405020304" pitchFamily="18" charset="0"/>
                <a:cs typeface="Times New Roman" panose="02020603050405020304" pitchFamily="18" charset="0"/>
              </a:rPr>
              <a:t>what your visitors will see when they visit your site/blog.</a:t>
            </a:r>
          </a:p>
          <a:p>
            <a:pPr algn="l"/>
            <a:r>
              <a:rPr lang="en-US" b="1" i="0" dirty="0">
                <a:solidFill>
                  <a:srgbClr val="36344D"/>
                </a:solidFill>
                <a:effectLst/>
                <a:latin typeface="Times New Roman" panose="02020603050405020304" pitchFamily="18" charset="0"/>
                <a:cs typeface="Times New Roman" panose="02020603050405020304" pitchFamily="18" charset="0"/>
              </a:rPr>
              <a:t>Original </a:t>
            </a:r>
          </a:p>
          <a:p>
            <a:pPr algn="l"/>
            <a:r>
              <a:rPr lang="en-US" b="0" i="0" dirty="0">
                <a:solidFill>
                  <a:srgbClr val="36344D"/>
                </a:solidFill>
                <a:effectLst/>
                <a:latin typeface="Times New Roman" panose="02020603050405020304" pitchFamily="18" charset="0"/>
                <a:cs typeface="Times New Roman" panose="02020603050405020304" pitchFamily="18" charset="0"/>
              </a:rPr>
              <a:t>A link to the original source of the menu item (e.g. a link to view the </a:t>
            </a:r>
          </a:p>
          <a:p>
            <a:pPr algn="l"/>
            <a:r>
              <a:rPr lang="en-US" b="0" i="0" dirty="0">
                <a:solidFill>
                  <a:srgbClr val="36344D"/>
                </a:solidFill>
                <a:effectLst/>
                <a:latin typeface="Times New Roman" panose="02020603050405020304" pitchFamily="18" charset="0"/>
                <a:cs typeface="Times New Roman" panose="02020603050405020304" pitchFamily="18" charset="0"/>
              </a:rPr>
              <a:t>post or page). Following items are hidden by default. Use Screen Options</a:t>
            </a:r>
          </a:p>
          <a:p>
            <a:pPr algn="l"/>
            <a:r>
              <a:rPr lang="en-US" b="0" i="0" dirty="0">
                <a:solidFill>
                  <a:srgbClr val="36344D"/>
                </a:solidFill>
                <a:effectLst/>
                <a:latin typeface="Times New Roman" panose="02020603050405020304" pitchFamily="18" charset="0"/>
                <a:cs typeface="Times New Roman" panose="02020603050405020304" pitchFamily="18" charset="0"/>
              </a:rPr>
              <a:t>to show the required fields.</a:t>
            </a:r>
          </a:p>
          <a:p>
            <a:pPr algn="l"/>
            <a:r>
              <a:rPr lang="en-US" b="1" i="0" dirty="0">
                <a:solidFill>
                  <a:srgbClr val="36344D"/>
                </a:solidFill>
                <a:effectLst/>
                <a:latin typeface="Times New Roman" panose="02020603050405020304" pitchFamily="18" charset="0"/>
                <a:cs typeface="Times New Roman" panose="02020603050405020304" pitchFamily="18" charset="0"/>
              </a:rPr>
              <a:t>Title Attribute </a:t>
            </a:r>
          </a:p>
          <a:p>
            <a:pPr algn="l"/>
            <a:r>
              <a:rPr lang="en-US" b="0" i="0" dirty="0">
                <a:solidFill>
                  <a:srgbClr val="36344D"/>
                </a:solidFill>
                <a:effectLst/>
                <a:latin typeface="Times New Roman" panose="02020603050405020304" pitchFamily="18" charset="0"/>
                <a:cs typeface="Times New Roman" panose="02020603050405020304" pitchFamily="18" charset="0"/>
              </a:rPr>
              <a:t>This field specifies the Alternative ('Alt') text for the menu item. This text </a:t>
            </a:r>
          </a:p>
          <a:p>
            <a:pPr algn="l"/>
            <a:r>
              <a:rPr lang="en-US" b="0" i="0" dirty="0">
                <a:solidFill>
                  <a:srgbClr val="36344D"/>
                </a:solidFill>
                <a:effectLst/>
                <a:latin typeface="Times New Roman" panose="02020603050405020304" pitchFamily="18" charset="0"/>
                <a:cs typeface="Times New Roman" panose="02020603050405020304" pitchFamily="18" charset="0"/>
              </a:rPr>
              <a:t>will be displayed when a user's mouse hovers over a menu item.</a:t>
            </a:r>
          </a:p>
          <a:p>
            <a:pPr algn="l"/>
            <a:r>
              <a:rPr lang="en-US" b="1" i="0" dirty="0">
                <a:solidFill>
                  <a:srgbClr val="36344D"/>
                </a:solidFill>
                <a:effectLst/>
                <a:latin typeface="Times New Roman" panose="02020603050405020304" pitchFamily="18" charset="0"/>
                <a:cs typeface="Times New Roman" panose="02020603050405020304" pitchFamily="18" charset="0"/>
              </a:rPr>
              <a:t>Link Target </a:t>
            </a:r>
          </a:p>
          <a:p>
            <a:pPr algn="l"/>
            <a:r>
              <a:rPr lang="en-US" b="0" i="0" dirty="0">
                <a:solidFill>
                  <a:srgbClr val="36344D"/>
                </a:solidFill>
                <a:effectLst/>
                <a:latin typeface="Times New Roman" panose="02020603050405020304" pitchFamily="18" charset="0"/>
                <a:cs typeface="Times New Roman" panose="02020603050405020304" pitchFamily="18" charset="0"/>
              </a:rPr>
              <a:t>Select "Same window or tab" or "New window or tab" from the pulldown.</a:t>
            </a:r>
          </a:p>
          <a:p>
            <a:pPr algn="l"/>
            <a:r>
              <a:rPr lang="en-US" b="1" i="0" dirty="0">
                <a:solidFill>
                  <a:srgbClr val="36344D"/>
                </a:solidFill>
                <a:effectLst/>
                <a:latin typeface="Times New Roman" panose="02020603050405020304" pitchFamily="18" charset="0"/>
                <a:cs typeface="Times New Roman" panose="02020603050405020304" pitchFamily="18" charset="0"/>
              </a:rPr>
              <a:t>CSS Classes </a:t>
            </a:r>
          </a:p>
          <a:p>
            <a:pPr algn="l"/>
            <a:r>
              <a:rPr lang="en-US" b="0" i="0" dirty="0">
                <a:solidFill>
                  <a:srgbClr val="36344D"/>
                </a:solidFill>
                <a:effectLst/>
                <a:latin typeface="Times New Roman" panose="02020603050405020304" pitchFamily="18" charset="0"/>
                <a:cs typeface="Times New Roman" panose="02020603050405020304" pitchFamily="18" charset="0"/>
              </a:rPr>
              <a:t>Optional CSS Classes for this menu item</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078B2F0-311E-7E97-77A3-E79753357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450" y="1056903"/>
            <a:ext cx="2857500" cy="5721082"/>
          </a:xfrm>
          <a:prstGeom prst="rect">
            <a:avLst/>
          </a:prstGeom>
        </p:spPr>
      </p:pic>
      <p:sp>
        <p:nvSpPr>
          <p:cNvPr id="5" name="Footer Placeholder 4">
            <a:extLst>
              <a:ext uri="{FF2B5EF4-FFF2-40B4-BE49-F238E27FC236}">
                <a16:creationId xmlns:a16="http://schemas.microsoft.com/office/drawing/2014/main" id="{2D237564-582A-2CF9-124A-F06845004F9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10307217-A740-7593-3D8F-E2783F6D7634}"/>
              </a:ext>
            </a:extLst>
          </p:cNvPr>
          <p:cNvSpPr>
            <a:spLocks noGrp="1"/>
          </p:cNvSpPr>
          <p:nvPr>
            <p:ph type="sldNum" sz="quarter" idx="12"/>
          </p:nvPr>
        </p:nvSpPr>
        <p:spPr/>
        <p:txBody>
          <a:bodyPr/>
          <a:lstStyle/>
          <a:p>
            <a:fld id="{0FD323F0-2125-4505-822B-C2047871690B}" type="slidenum">
              <a:rPr lang="en-US" smtClean="0"/>
              <a:t>246</a:t>
            </a:fld>
            <a:endParaRPr lang="en-US" dirty="0"/>
          </a:p>
        </p:txBody>
      </p:sp>
      <p:sp>
        <p:nvSpPr>
          <p:cNvPr id="8" name="Date Placeholder 7">
            <a:extLst>
              <a:ext uri="{FF2B5EF4-FFF2-40B4-BE49-F238E27FC236}">
                <a16:creationId xmlns:a16="http://schemas.microsoft.com/office/drawing/2014/main" id="{9E1BFD87-AF1A-D358-F6E2-909309AF004F}"/>
              </a:ext>
            </a:extLst>
          </p:cNvPr>
          <p:cNvSpPr>
            <a:spLocks noGrp="1"/>
          </p:cNvSpPr>
          <p:nvPr>
            <p:ph type="dt" sz="half" idx="10"/>
          </p:nvPr>
        </p:nvSpPr>
        <p:spPr/>
        <p:txBody>
          <a:bodyPr/>
          <a:lstStyle/>
          <a:p>
            <a:fld id="{11DE970F-1038-4F32-8523-0D66359668E3}" type="datetime2">
              <a:rPr lang="en-US" smtClean="0"/>
              <a:t>Wednesday, August 14, 2024</a:t>
            </a:fld>
            <a:endParaRPr lang="en-US" dirty="0"/>
          </a:p>
        </p:txBody>
      </p:sp>
    </p:spTree>
    <p:extLst>
      <p:ext uri="{BB962C8B-B14F-4D97-AF65-F5344CB8AC3E}">
        <p14:creationId xmlns:p14="http://schemas.microsoft.com/office/powerpoint/2010/main" val="399210236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Customizing Menu Items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Link Relationship (XFN) </a:t>
            </a:r>
          </a:p>
          <a:p>
            <a:pPr algn="l"/>
            <a:r>
              <a:rPr lang="en-US" b="0" i="0" dirty="0">
                <a:solidFill>
                  <a:srgbClr val="36344D"/>
                </a:solidFill>
                <a:effectLst/>
                <a:latin typeface="Times New Roman" panose="02020603050405020304" pitchFamily="18" charset="0"/>
                <a:cs typeface="Times New Roman" panose="02020603050405020304" pitchFamily="18" charset="0"/>
              </a:rPr>
              <a:t>Allows for the generation of XFN attributes automatically so you </a:t>
            </a:r>
          </a:p>
          <a:p>
            <a:pPr algn="l"/>
            <a:r>
              <a:rPr lang="en-US" b="0" i="0" dirty="0">
                <a:solidFill>
                  <a:srgbClr val="36344D"/>
                </a:solidFill>
                <a:effectLst/>
                <a:latin typeface="Times New Roman" panose="02020603050405020304" pitchFamily="18" charset="0"/>
                <a:cs typeface="Times New Roman" panose="02020603050405020304" pitchFamily="18" charset="0"/>
              </a:rPr>
              <a:t>can show how you are related to the authors/owners of site to </a:t>
            </a:r>
          </a:p>
          <a:p>
            <a:pPr algn="l"/>
            <a:r>
              <a:rPr lang="en-US" b="0" i="0" dirty="0">
                <a:solidFill>
                  <a:srgbClr val="36344D"/>
                </a:solidFill>
                <a:effectLst/>
                <a:latin typeface="Times New Roman" panose="02020603050405020304" pitchFamily="18" charset="0"/>
                <a:cs typeface="Times New Roman" panose="02020603050405020304" pitchFamily="18" charset="0"/>
              </a:rPr>
              <a:t>which you are linking. See Link Relationship for details.</a:t>
            </a:r>
          </a:p>
          <a:p>
            <a:pPr algn="l"/>
            <a:r>
              <a:rPr lang="en-US" b="1" i="0" dirty="0">
                <a:solidFill>
                  <a:srgbClr val="36344D"/>
                </a:solidFill>
                <a:effectLst/>
                <a:latin typeface="Times New Roman" panose="02020603050405020304" pitchFamily="18" charset="0"/>
                <a:cs typeface="Times New Roman" panose="02020603050405020304" pitchFamily="18" charset="0"/>
              </a:rPr>
              <a:t>Description </a:t>
            </a:r>
          </a:p>
          <a:p>
            <a:pPr algn="l"/>
            <a:r>
              <a:rPr lang="en-US" b="0" i="0" dirty="0">
                <a:solidFill>
                  <a:srgbClr val="36344D"/>
                </a:solidFill>
                <a:effectLst/>
                <a:latin typeface="Times New Roman" panose="02020603050405020304" pitchFamily="18" charset="0"/>
                <a:cs typeface="Times New Roman" panose="02020603050405020304" pitchFamily="18" charset="0"/>
              </a:rPr>
              <a:t>Description for this link. The description will be displayed in the </a:t>
            </a:r>
          </a:p>
          <a:p>
            <a:pPr algn="l"/>
            <a:r>
              <a:rPr lang="en-US" b="0" i="0" dirty="0">
                <a:solidFill>
                  <a:srgbClr val="36344D"/>
                </a:solidFill>
                <a:effectLst/>
                <a:latin typeface="Times New Roman" panose="02020603050405020304" pitchFamily="18" charset="0"/>
                <a:cs typeface="Times New Roman" panose="02020603050405020304" pitchFamily="18" charset="0"/>
              </a:rPr>
              <a:t>menu if the current theme supports it.</a:t>
            </a:r>
          </a:p>
          <a:p>
            <a:pPr algn="l"/>
            <a:r>
              <a:rPr lang="en-US" b="0" i="0" dirty="0">
                <a:solidFill>
                  <a:srgbClr val="36344D"/>
                </a:solidFill>
                <a:effectLst/>
                <a:latin typeface="Times New Roman" panose="02020603050405020304" pitchFamily="18" charset="0"/>
                <a:cs typeface="Times New Roman" panose="02020603050405020304" pitchFamily="18" charset="0"/>
              </a:rPr>
              <a:t>Click on the arrow in the top right-hand corner of the menu item to </a:t>
            </a:r>
          </a:p>
          <a:p>
            <a:pPr algn="l"/>
            <a:r>
              <a:rPr lang="en-US" b="0" i="0" dirty="0">
                <a:solidFill>
                  <a:srgbClr val="36344D"/>
                </a:solidFill>
                <a:effectLst/>
                <a:latin typeface="Times New Roman" panose="02020603050405020304" pitchFamily="18" charset="0"/>
                <a:cs typeface="Times New Roman" panose="02020603050405020304" pitchFamily="18" charset="0"/>
              </a:rPr>
              <a:t>expand it.</a:t>
            </a:r>
          </a:p>
          <a:p>
            <a:pPr algn="l"/>
            <a:r>
              <a:rPr lang="en-US" b="0" i="0" dirty="0">
                <a:solidFill>
                  <a:srgbClr val="36344D"/>
                </a:solidFill>
                <a:effectLst/>
                <a:latin typeface="Times New Roman" panose="02020603050405020304" pitchFamily="18" charset="0"/>
                <a:cs typeface="Times New Roman" panose="02020603050405020304" pitchFamily="18" charset="0"/>
              </a:rPr>
              <a:t>Enter the values for the required fields that you want to assign to </a:t>
            </a:r>
          </a:p>
          <a:p>
            <a:pPr algn="l"/>
            <a:r>
              <a:rPr lang="en-US" b="0" i="0" dirty="0">
                <a:solidFill>
                  <a:srgbClr val="36344D"/>
                </a:solidFill>
                <a:effectLst/>
                <a:latin typeface="Times New Roman" panose="02020603050405020304" pitchFamily="18" charset="0"/>
                <a:cs typeface="Times New Roman" panose="02020603050405020304" pitchFamily="18" charset="0"/>
              </a:rPr>
              <a:t>the item.</a:t>
            </a:r>
          </a:p>
          <a:p>
            <a:pPr algn="l"/>
            <a:r>
              <a:rPr lang="en-US" b="0" i="0" dirty="0">
                <a:solidFill>
                  <a:srgbClr val="36344D"/>
                </a:solidFill>
                <a:effectLst/>
                <a:latin typeface="Times New Roman" panose="02020603050405020304" pitchFamily="18" charset="0"/>
                <a:cs typeface="Times New Roman" panose="02020603050405020304" pitchFamily="18" charset="0"/>
              </a:rPr>
              <a:t>Click the Save Menu button to save your changes.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078B2F0-311E-7E97-77A3-E79753357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1" y="1136918"/>
            <a:ext cx="2857500" cy="5480462"/>
          </a:xfrm>
          <a:prstGeom prst="rect">
            <a:avLst/>
          </a:prstGeom>
        </p:spPr>
      </p:pic>
      <p:sp>
        <p:nvSpPr>
          <p:cNvPr id="5" name="Footer Placeholder 4">
            <a:extLst>
              <a:ext uri="{FF2B5EF4-FFF2-40B4-BE49-F238E27FC236}">
                <a16:creationId xmlns:a16="http://schemas.microsoft.com/office/drawing/2014/main" id="{B2BC9467-A321-D33E-442B-A8DE50E530C4}"/>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49E01B2E-9FD3-37B0-395D-F6BB90EBDC90}"/>
              </a:ext>
            </a:extLst>
          </p:cNvPr>
          <p:cNvSpPr>
            <a:spLocks noGrp="1"/>
          </p:cNvSpPr>
          <p:nvPr>
            <p:ph type="sldNum" sz="quarter" idx="12"/>
          </p:nvPr>
        </p:nvSpPr>
        <p:spPr/>
        <p:txBody>
          <a:bodyPr/>
          <a:lstStyle/>
          <a:p>
            <a:fld id="{0FD323F0-2125-4505-822B-C2047871690B}" type="slidenum">
              <a:rPr lang="en-US" smtClean="0"/>
              <a:t>247</a:t>
            </a:fld>
            <a:endParaRPr lang="en-US" dirty="0"/>
          </a:p>
        </p:txBody>
      </p:sp>
      <p:sp>
        <p:nvSpPr>
          <p:cNvPr id="8" name="Date Placeholder 7">
            <a:extLst>
              <a:ext uri="{FF2B5EF4-FFF2-40B4-BE49-F238E27FC236}">
                <a16:creationId xmlns:a16="http://schemas.microsoft.com/office/drawing/2014/main" id="{8857EB77-0E29-889C-27A3-DFA224CAA268}"/>
              </a:ext>
            </a:extLst>
          </p:cNvPr>
          <p:cNvSpPr>
            <a:spLocks noGrp="1"/>
          </p:cNvSpPr>
          <p:nvPr>
            <p:ph type="dt" sz="half" idx="10"/>
          </p:nvPr>
        </p:nvSpPr>
        <p:spPr/>
        <p:txBody>
          <a:bodyPr/>
          <a:lstStyle/>
          <a:p>
            <a:fld id="{2B10B821-157F-4AEE-89E0-CBD355BB6D84}" type="datetime2">
              <a:rPr lang="en-US" smtClean="0"/>
              <a:t>Wednesday, August 14, 2024</a:t>
            </a:fld>
            <a:endParaRPr lang="en-US" dirty="0"/>
          </a:p>
        </p:txBody>
      </p:sp>
    </p:spTree>
    <p:extLst>
      <p:ext uri="{BB962C8B-B14F-4D97-AF65-F5344CB8AC3E}">
        <p14:creationId xmlns:p14="http://schemas.microsoft.com/office/powerpoint/2010/main" val="108495851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Creating Multi-level Menus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lnSpcReduction="10000"/>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When planning the structure of your menu, it helps to think of each menu item as a heading in a formal report document. In a formal report, main section headings (Level 1 headings) are the nearest to the left of the page; sub-section headings (Level 2 headings) are indented slightly further to the right; any other subordinate headings (Level 3, 4, </a:t>
            </a:r>
            <a:r>
              <a:rPr lang="en-US" b="0" i="0" dirty="0" err="1">
                <a:solidFill>
                  <a:srgbClr val="36344D"/>
                </a:solidFill>
                <a:effectLst/>
                <a:latin typeface="Times New Roman" panose="02020603050405020304" pitchFamily="18" charset="0"/>
                <a:cs typeface="Times New Roman" panose="02020603050405020304" pitchFamily="18" charset="0"/>
              </a:rPr>
              <a:t>etc</a:t>
            </a:r>
            <a:r>
              <a:rPr lang="en-US" b="0" i="0" dirty="0">
                <a:solidFill>
                  <a:srgbClr val="36344D"/>
                </a:solidFill>
                <a:effectLst/>
                <a:latin typeface="Times New Roman" panose="02020603050405020304" pitchFamily="18" charset="0"/>
                <a:cs typeface="Times New Roman" panose="02020603050405020304" pitchFamily="18" charset="0"/>
              </a:rPr>
              <a:t>) within the same section are indented even further to the right.</a:t>
            </a:r>
          </a:p>
          <a:p>
            <a:pPr algn="l"/>
            <a:r>
              <a:rPr lang="en-US" b="0" i="0" dirty="0">
                <a:solidFill>
                  <a:srgbClr val="36344D"/>
                </a:solidFill>
                <a:effectLst/>
                <a:latin typeface="Times New Roman" panose="02020603050405020304" pitchFamily="18" charset="0"/>
                <a:cs typeface="Times New Roman" panose="02020603050405020304" pitchFamily="18" charset="0"/>
              </a:rPr>
              <a:t>The WordPress menu editor allows you to create multi-level menus using a simple 'drag and drop' interface. Drag menu items up or down to change their order of appearance in the menu. Drag menu items left or right in order to create sub-levels within your menu.</a:t>
            </a:r>
          </a:p>
          <a:p>
            <a:pPr algn="l"/>
            <a:r>
              <a:rPr lang="en-US" b="0" i="0" dirty="0">
                <a:solidFill>
                  <a:srgbClr val="36344D"/>
                </a:solidFill>
                <a:effectLst/>
                <a:latin typeface="Times New Roman" panose="02020603050405020304" pitchFamily="18" charset="0"/>
                <a:cs typeface="Times New Roman" panose="02020603050405020304" pitchFamily="18" charset="0"/>
              </a:rPr>
              <a:t>To make one menu item a subordinate of another, you need to position the 'child' underneath its 'parent' and then drag it slightly to the right.</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Position the mouse over the 'child' menu item.</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Whilst holding the left mouse button, drag it to the right.</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Release the mouse button.</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Repeat these steps for each sub-menu item.</a:t>
            </a:r>
          </a:p>
          <a:p>
            <a:pPr marL="342900" indent="-342900"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Click the </a:t>
            </a:r>
            <a:r>
              <a:rPr lang="en-US" b="1" i="0" dirty="0">
                <a:solidFill>
                  <a:srgbClr val="36344D"/>
                </a:solidFill>
                <a:effectLst/>
                <a:latin typeface="Times New Roman" panose="02020603050405020304" pitchFamily="18" charset="0"/>
                <a:cs typeface="Times New Roman" panose="02020603050405020304" pitchFamily="18" charset="0"/>
              </a:rPr>
              <a:t>Save Menu </a:t>
            </a:r>
            <a:r>
              <a:rPr lang="en-US" b="0" i="0" dirty="0">
                <a:solidFill>
                  <a:srgbClr val="36344D"/>
                </a:solidFill>
                <a:effectLst/>
                <a:latin typeface="Times New Roman" panose="02020603050405020304" pitchFamily="18" charset="0"/>
                <a:cs typeface="Times New Roman" panose="02020603050405020304" pitchFamily="18" charset="0"/>
              </a:rPr>
              <a:t>button in the Menu Editor to save your changes.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BF4DCE4-AD4C-8C16-2F6A-483D5AB9E4C5}"/>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B30DDB5-8159-60E5-6D1C-251863F17DD9}"/>
              </a:ext>
            </a:extLst>
          </p:cNvPr>
          <p:cNvSpPr>
            <a:spLocks noGrp="1"/>
          </p:cNvSpPr>
          <p:nvPr>
            <p:ph type="sldNum" sz="quarter" idx="12"/>
          </p:nvPr>
        </p:nvSpPr>
        <p:spPr/>
        <p:txBody>
          <a:bodyPr/>
          <a:lstStyle/>
          <a:p>
            <a:fld id="{0FD323F0-2125-4505-822B-C2047871690B}" type="slidenum">
              <a:rPr lang="en-US" smtClean="0"/>
              <a:t>248</a:t>
            </a:fld>
            <a:endParaRPr lang="en-US" dirty="0"/>
          </a:p>
        </p:txBody>
      </p:sp>
      <p:sp>
        <p:nvSpPr>
          <p:cNvPr id="7" name="Date Placeholder 6">
            <a:extLst>
              <a:ext uri="{FF2B5EF4-FFF2-40B4-BE49-F238E27FC236}">
                <a16:creationId xmlns:a16="http://schemas.microsoft.com/office/drawing/2014/main" id="{1629B9E9-5A40-284E-3CEB-7B24F4A58A38}"/>
              </a:ext>
            </a:extLst>
          </p:cNvPr>
          <p:cNvSpPr>
            <a:spLocks noGrp="1"/>
          </p:cNvSpPr>
          <p:nvPr>
            <p:ph type="dt" sz="half" idx="10"/>
          </p:nvPr>
        </p:nvSpPr>
        <p:spPr/>
        <p:txBody>
          <a:bodyPr/>
          <a:lstStyle/>
          <a:p>
            <a:fld id="{AEFAFBE9-FD9F-464B-B63B-47B8E639F921}" type="datetime2">
              <a:rPr lang="en-US" smtClean="0"/>
              <a:t>Wednesday, August 14, 2024</a:t>
            </a:fld>
            <a:endParaRPr lang="en-US" dirty="0"/>
          </a:p>
        </p:txBody>
      </p:sp>
    </p:spTree>
    <p:extLst>
      <p:ext uri="{BB962C8B-B14F-4D97-AF65-F5344CB8AC3E}">
        <p14:creationId xmlns:p14="http://schemas.microsoft.com/office/powerpoint/2010/main" val="8212303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Creating Multi-level Menus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9684BA5-35FC-2376-DD3A-4B6B5C83A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 y="1056903"/>
            <a:ext cx="4286250" cy="5480462"/>
          </a:xfrm>
          <a:prstGeom prst="rect">
            <a:avLst/>
          </a:prstGeom>
        </p:spPr>
      </p:pic>
      <p:pic>
        <p:nvPicPr>
          <p:cNvPr id="8" name="Picture 7">
            <a:extLst>
              <a:ext uri="{FF2B5EF4-FFF2-40B4-BE49-F238E27FC236}">
                <a16:creationId xmlns:a16="http://schemas.microsoft.com/office/drawing/2014/main" id="{54F2F767-2EEC-B794-30B5-0FE149A81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838" y="1301410"/>
            <a:ext cx="4408928" cy="5151478"/>
          </a:xfrm>
          <a:prstGeom prst="rect">
            <a:avLst/>
          </a:prstGeom>
        </p:spPr>
      </p:pic>
      <p:sp>
        <p:nvSpPr>
          <p:cNvPr id="5" name="Footer Placeholder 4">
            <a:extLst>
              <a:ext uri="{FF2B5EF4-FFF2-40B4-BE49-F238E27FC236}">
                <a16:creationId xmlns:a16="http://schemas.microsoft.com/office/drawing/2014/main" id="{C32BE572-433E-BCDC-4CDF-97FA4F28343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CD348D2D-FAA2-FC88-025C-C563CBEF9A1C}"/>
              </a:ext>
            </a:extLst>
          </p:cNvPr>
          <p:cNvSpPr>
            <a:spLocks noGrp="1"/>
          </p:cNvSpPr>
          <p:nvPr>
            <p:ph type="sldNum" sz="quarter" idx="12"/>
          </p:nvPr>
        </p:nvSpPr>
        <p:spPr/>
        <p:txBody>
          <a:bodyPr/>
          <a:lstStyle/>
          <a:p>
            <a:fld id="{0FD323F0-2125-4505-822B-C2047871690B}" type="slidenum">
              <a:rPr lang="en-US" smtClean="0"/>
              <a:t>249</a:t>
            </a:fld>
            <a:endParaRPr lang="en-US" dirty="0"/>
          </a:p>
        </p:txBody>
      </p:sp>
      <p:sp>
        <p:nvSpPr>
          <p:cNvPr id="9" name="Date Placeholder 8">
            <a:extLst>
              <a:ext uri="{FF2B5EF4-FFF2-40B4-BE49-F238E27FC236}">
                <a16:creationId xmlns:a16="http://schemas.microsoft.com/office/drawing/2014/main" id="{F4C8CC43-A433-FEED-5DAB-9AE93E001BF9}"/>
              </a:ext>
            </a:extLst>
          </p:cNvPr>
          <p:cNvSpPr>
            <a:spLocks noGrp="1"/>
          </p:cNvSpPr>
          <p:nvPr>
            <p:ph type="dt" sz="half" idx="10"/>
          </p:nvPr>
        </p:nvSpPr>
        <p:spPr/>
        <p:txBody>
          <a:bodyPr/>
          <a:lstStyle/>
          <a:p>
            <a:fld id="{B1DBF698-707A-4DB8-8FA2-011212EFCA9A}" type="datetime2">
              <a:rPr lang="en-US" smtClean="0"/>
              <a:t>Wednesday, August 14, 2024</a:t>
            </a:fld>
            <a:endParaRPr lang="en-US" dirty="0"/>
          </a:p>
        </p:txBody>
      </p:sp>
    </p:spTree>
    <p:extLst>
      <p:ext uri="{BB962C8B-B14F-4D97-AF65-F5344CB8AC3E}">
        <p14:creationId xmlns:p14="http://schemas.microsoft.com/office/powerpoint/2010/main" val="223084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10561646"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What Types of Websites Is WordPress Good For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News websites</a:t>
            </a:r>
            <a:r>
              <a:rPr lang="en-US" dirty="0">
                <a:latin typeface="Times New Roman" panose="02020603050405020304" pitchFamily="18" charset="0"/>
                <a:cs typeface="Times New Roman" panose="02020603050405020304" pitchFamily="18" charset="0"/>
              </a:rPr>
              <a:t>. The website platform supports intuitive publishing, easy content editing, and efficient user role assignment – ideal for news delivery.</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Charity websites. </a:t>
            </a:r>
            <a:r>
              <a:rPr lang="en-US" dirty="0">
                <a:latin typeface="Times New Roman" panose="02020603050405020304" pitchFamily="18" charset="0"/>
                <a:cs typeface="Times New Roman" panose="02020603050405020304" pitchFamily="18" charset="0"/>
              </a:rPr>
              <a:t>WordPress offers ways to integrate donation buttons, event calendars, and volunteer management systems – perfect for non-profit foundations.</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Forums. </a:t>
            </a:r>
            <a:r>
              <a:rPr lang="en-US" dirty="0">
                <a:latin typeface="Times New Roman" panose="02020603050405020304" pitchFamily="18" charset="0"/>
                <a:cs typeface="Times New Roman" panose="02020603050405020304" pitchFamily="18" charset="0"/>
              </a:rPr>
              <a:t>WordPress forum plugins enable you to set topic discussions, add user profiles, and boost engagement to foster a strong online community.</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Online courses</a:t>
            </a:r>
            <a:r>
              <a:rPr lang="en-US" dirty="0">
                <a:latin typeface="Times New Roman" panose="02020603050405020304" pitchFamily="18" charset="0"/>
                <a:cs typeface="Times New Roman" panose="02020603050405020304" pitchFamily="18" charset="0"/>
              </a:rPr>
              <a:t>. Learning management system (LMS) plugins offer course creation, student tracking, and integrated payment systems.</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Accommodation websites</a:t>
            </a:r>
            <a:r>
              <a:rPr lang="en-US" dirty="0">
                <a:latin typeface="Times New Roman" panose="02020603050405020304" pitchFamily="18" charset="0"/>
                <a:cs typeface="Times New Roman" panose="02020603050405020304" pitchFamily="18" charset="0"/>
              </a:rPr>
              <a:t>. WordPress makes it easy to run hotels and vacation rentals. Many plugins can streamline hospitality operations, including reservations, room inventories, pricing, and guest communications.</a:t>
            </a:r>
          </a:p>
        </p:txBody>
      </p:sp>
      <p:sp>
        <p:nvSpPr>
          <p:cNvPr id="4" name="Footer Placeholder 3">
            <a:extLst>
              <a:ext uri="{FF2B5EF4-FFF2-40B4-BE49-F238E27FC236}">
                <a16:creationId xmlns:a16="http://schemas.microsoft.com/office/drawing/2014/main" id="{0DFF2237-C30D-B062-E338-8FECF4E190B7}"/>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69F30ED6-C257-CCB8-22D4-B3FAEFD1E1E2}"/>
              </a:ext>
            </a:extLst>
          </p:cNvPr>
          <p:cNvSpPr>
            <a:spLocks noGrp="1"/>
          </p:cNvSpPr>
          <p:nvPr>
            <p:ph type="sldNum" sz="quarter" idx="12"/>
          </p:nvPr>
        </p:nvSpPr>
        <p:spPr/>
        <p:txBody>
          <a:bodyPr/>
          <a:lstStyle/>
          <a:p>
            <a:fld id="{0FD323F0-2125-4505-822B-C2047871690B}" type="slidenum">
              <a:rPr lang="en-US" smtClean="0"/>
              <a:t>25</a:t>
            </a:fld>
            <a:endParaRPr lang="en-US" dirty="0"/>
          </a:p>
        </p:txBody>
      </p:sp>
      <p:sp>
        <p:nvSpPr>
          <p:cNvPr id="6" name="Date Placeholder 5">
            <a:extLst>
              <a:ext uri="{FF2B5EF4-FFF2-40B4-BE49-F238E27FC236}">
                <a16:creationId xmlns:a16="http://schemas.microsoft.com/office/drawing/2014/main" id="{24469B0F-E678-2604-F7CF-4A25B9546744}"/>
              </a:ext>
            </a:extLst>
          </p:cNvPr>
          <p:cNvSpPr>
            <a:spLocks noGrp="1"/>
          </p:cNvSpPr>
          <p:nvPr>
            <p:ph type="dt" sz="half" idx="10"/>
          </p:nvPr>
        </p:nvSpPr>
        <p:spPr/>
        <p:txBody>
          <a:bodyPr/>
          <a:lstStyle/>
          <a:p>
            <a:fld id="{BBB4ECD2-413A-49F4-943F-BA11C12416B1}" type="datetime2">
              <a:rPr lang="en-US" smtClean="0"/>
              <a:t>Wednesday, August 14, 2024</a:t>
            </a:fld>
            <a:endParaRPr lang="en-US" dirty="0"/>
          </a:p>
        </p:txBody>
      </p:sp>
    </p:spTree>
    <p:extLst>
      <p:ext uri="{BB962C8B-B14F-4D97-AF65-F5344CB8AC3E}">
        <p14:creationId xmlns:p14="http://schemas.microsoft.com/office/powerpoint/2010/main" val="4452903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Add a menu item without a link</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101517"/>
                </a:solidFill>
                <a:effectLst/>
                <a:latin typeface="Times New Roman" panose="02020603050405020304" pitchFamily="18" charset="0"/>
                <a:cs typeface="Times New Roman" panose="02020603050405020304" pitchFamily="18" charset="0"/>
              </a:rPr>
              <a:t>Most of the time, you’ll want your menu items to link to a page. But sometimes, like when creating a dropdown menu, you just want the top-level link to be text and nothing else.</a:t>
            </a:r>
          </a:p>
          <a:p>
            <a:pPr algn="l"/>
            <a:r>
              <a:rPr lang="en-US" b="0" i="0" dirty="0">
                <a:solidFill>
                  <a:srgbClr val="101517"/>
                </a:solidFill>
                <a:effectLst/>
                <a:latin typeface="Times New Roman" panose="02020603050405020304" pitchFamily="18" charset="0"/>
                <a:cs typeface="Times New Roman" panose="02020603050405020304" pitchFamily="18" charset="0"/>
              </a:rPr>
              <a:t>To do this, create a Custom Link like normal, but instead of inserting a link, insert the # symbol. Then title the menu item as usual and click </a:t>
            </a:r>
            <a:r>
              <a:rPr lang="en-US" b="1" i="0" dirty="0">
                <a:solidFill>
                  <a:srgbClr val="101517"/>
                </a:solidFill>
                <a:effectLst/>
                <a:latin typeface="Times New Roman" panose="02020603050405020304" pitchFamily="18" charset="0"/>
                <a:cs typeface="Times New Roman" panose="02020603050405020304" pitchFamily="18" charset="0"/>
              </a:rPr>
              <a:t>Add to Menu</a:t>
            </a:r>
            <a:r>
              <a:rPr lang="en-US" b="0" i="0" dirty="0">
                <a:solidFill>
                  <a:srgbClr val="101517"/>
                </a:solidFill>
                <a:effectLst/>
                <a:latin typeface="Times New Roman" panose="02020603050405020304" pitchFamily="18" charset="0"/>
                <a:cs typeface="Times New Roman" panose="02020603050405020304" pitchFamily="18" charset="0"/>
              </a:rPr>
              <a:t>. You can leave the # symbol if you want, or you can open your new menu item, delete the symbol, and click </a:t>
            </a:r>
            <a:r>
              <a:rPr lang="en-US" b="1" i="0" dirty="0">
                <a:solidFill>
                  <a:srgbClr val="101517"/>
                </a:solidFill>
                <a:effectLst/>
                <a:latin typeface="Times New Roman" panose="02020603050405020304" pitchFamily="18" charset="0"/>
                <a:cs typeface="Times New Roman" panose="02020603050405020304" pitchFamily="18" charset="0"/>
              </a:rPr>
              <a:t>Save Menu</a:t>
            </a:r>
            <a:r>
              <a:rPr lang="en-US" b="0" i="0" dirty="0">
                <a:solidFill>
                  <a:srgbClr val="101517"/>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3A63E8A-71F9-3960-B88B-E1D34AC98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159" y="2905125"/>
            <a:ext cx="8658225" cy="3952875"/>
          </a:xfrm>
          <a:prstGeom prst="rect">
            <a:avLst/>
          </a:prstGeom>
        </p:spPr>
      </p:pic>
      <p:sp>
        <p:nvSpPr>
          <p:cNvPr id="5" name="Footer Placeholder 4">
            <a:extLst>
              <a:ext uri="{FF2B5EF4-FFF2-40B4-BE49-F238E27FC236}">
                <a16:creationId xmlns:a16="http://schemas.microsoft.com/office/drawing/2014/main" id="{8D33878D-C416-0DDC-133F-B82AD2EB659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EC952BE-BB34-CDE1-1E84-912D55C2170B}"/>
              </a:ext>
            </a:extLst>
          </p:cNvPr>
          <p:cNvSpPr>
            <a:spLocks noGrp="1"/>
          </p:cNvSpPr>
          <p:nvPr>
            <p:ph type="sldNum" sz="quarter" idx="12"/>
          </p:nvPr>
        </p:nvSpPr>
        <p:spPr/>
        <p:txBody>
          <a:bodyPr/>
          <a:lstStyle/>
          <a:p>
            <a:fld id="{0FD323F0-2125-4505-822B-C2047871690B}" type="slidenum">
              <a:rPr lang="en-US" smtClean="0"/>
              <a:t>250</a:t>
            </a:fld>
            <a:endParaRPr lang="en-US" dirty="0"/>
          </a:p>
        </p:txBody>
      </p:sp>
      <p:sp>
        <p:nvSpPr>
          <p:cNvPr id="8" name="Date Placeholder 7">
            <a:extLst>
              <a:ext uri="{FF2B5EF4-FFF2-40B4-BE49-F238E27FC236}">
                <a16:creationId xmlns:a16="http://schemas.microsoft.com/office/drawing/2014/main" id="{3D7A23FC-171A-19D8-C1EF-D00A46BAB35A}"/>
              </a:ext>
            </a:extLst>
          </p:cNvPr>
          <p:cNvSpPr>
            <a:spLocks noGrp="1"/>
          </p:cNvSpPr>
          <p:nvPr>
            <p:ph type="dt" sz="half" idx="10"/>
          </p:nvPr>
        </p:nvSpPr>
        <p:spPr/>
        <p:txBody>
          <a:bodyPr/>
          <a:lstStyle/>
          <a:p>
            <a:fld id="{F3976D6F-3931-4041-93D7-004C9F6B1C4C}" type="datetime2">
              <a:rPr lang="en-US" smtClean="0"/>
              <a:t>Wednesday, August 14, 2024</a:t>
            </a:fld>
            <a:endParaRPr lang="en-US" dirty="0"/>
          </a:p>
        </p:txBody>
      </p:sp>
    </p:spTree>
    <p:extLst>
      <p:ext uri="{BB962C8B-B14F-4D97-AF65-F5344CB8AC3E}">
        <p14:creationId xmlns:p14="http://schemas.microsoft.com/office/powerpoint/2010/main" val="216123225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Adding Your Menu to Your Site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If your current theme supports custom menus, you will be able to add your new menu to one of the </a:t>
            </a:r>
            <a:r>
              <a:rPr lang="en-US" b="1" i="0" dirty="0">
                <a:solidFill>
                  <a:srgbClr val="000000"/>
                </a:solidFill>
                <a:effectLst/>
                <a:latin typeface="Times New Roman" panose="02020603050405020304" pitchFamily="18" charset="0"/>
                <a:cs typeface="Times New Roman" panose="02020603050405020304" pitchFamily="18" charset="0"/>
              </a:rPr>
              <a:t>Theme Locations</a:t>
            </a:r>
            <a:r>
              <a:rPr lang="en-US" b="0" i="0" dirty="0">
                <a:solidFill>
                  <a:srgbClr val="000000"/>
                </a:solidFill>
                <a:effectLst/>
                <a:latin typeface="Times New Roman" panose="02020603050405020304" pitchFamily="18" charset="0"/>
                <a:cs typeface="Times New Roman" panose="02020603050405020304" pitchFamily="18" charset="0"/>
              </a:rPr>
              <a:t>.</a:t>
            </a:r>
          </a:p>
          <a:p>
            <a:pPr algn="l">
              <a:buFont typeface="+mj-lt"/>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Scroll to the bottom of the menu editor window.</a:t>
            </a:r>
          </a:p>
          <a:p>
            <a:pPr algn="l">
              <a:buFont typeface="+mj-lt"/>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In the section titled </a:t>
            </a:r>
            <a:r>
              <a:rPr lang="en-US" b="0" i="1" dirty="0">
                <a:solidFill>
                  <a:srgbClr val="000000"/>
                </a:solidFill>
                <a:effectLst/>
                <a:latin typeface="Times New Roman" panose="02020603050405020304" pitchFamily="18" charset="0"/>
                <a:cs typeface="Times New Roman" panose="02020603050405020304" pitchFamily="18" charset="0"/>
              </a:rPr>
              <a:t>Theme locations</a:t>
            </a:r>
            <a:r>
              <a:rPr lang="en-US" b="0" i="0" dirty="0">
                <a:solidFill>
                  <a:srgbClr val="000000"/>
                </a:solidFill>
                <a:effectLst/>
                <a:latin typeface="Times New Roman" panose="02020603050405020304" pitchFamily="18" charset="0"/>
                <a:cs typeface="Times New Roman" panose="02020603050405020304" pitchFamily="18" charset="0"/>
              </a:rPr>
              <a:t>, click the check box for the location where you want your menu to appear.</a:t>
            </a:r>
          </a:p>
          <a:p>
            <a:pPr algn="l">
              <a:buFont typeface="+mj-lt"/>
              <a:buAutoNum type="arabicPeriod"/>
            </a:pPr>
            <a:r>
              <a:rPr lang="en-US" b="0" i="0" dirty="0">
                <a:solidFill>
                  <a:srgbClr val="000000"/>
                </a:solidFill>
                <a:effectLst/>
                <a:latin typeface="Times New Roman" panose="02020603050405020304" pitchFamily="18" charset="0"/>
                <a:cs typeface="Times New Roman" panose="02020603050405020304" pitchFamily="18" charset="0"/>
              </a:rPr>
              <a:t>Click </a:t>
            </a:r>
            <a:r>
              <a:rPr lang="en-US" b="1" i="0" dirty="0">
                <a:solidFill>
                  <a:srgbClr val="000000"/>
                </a:solidFill>
                <a:effectLst/>
                <a:latin typeface="Times New Roman" panose="02020603050405020304" pitchFamily="18" charset="0"/>
                <a:cs typeface="Times New Roman" panose="02020603050405020304" pitchFamily="18" charset="0"/>
              </a:rPr>
              <a:t>Save menu</a:t>
            </a:r>
            <a:r>
              <a:rPr lang="en-US" b="0" i="0" dirty="0">
                <a:solidFill>
                  <a:srgbClr val="000000"/>
                </a:solidFill>
                <a:effectLst/>
                <a:latin typeface="Times New Roman" panose="02020603050405020304" pitchFamily="18" charset="0"/>
                <a:cs typeface="Times New Roman" panose="02020603050405020304" pitchFamily="18" charset="0"/>
              </a:rPr>
              <a:t> once you've made your selection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7C5D7A3-3022-A90F-7E16-2D4BA3D63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51" y="4056402"/>
            <a:ext cx="9210675" cy="2085975"/>
          </a:xfrm>
          <a:prstGeom prst="rect">
            <a:avLst/>
          </a:prstGeom>
        </p:spPr>
      </p:pic>
      <p:sp>
        <p:nvSpPr>
          <p:cNvPr id="5" name="Footer Placeholder 4">
            <a:extLst>
              <a:ext uri="{FF2B5EF4-FFF2-40B4-BE49-F238E27FC236}">
                <a16:creationId xmlns:a16="http://schemas.microsoft.com/office/drawing/2014/main" id="{8977A44F-AFDE-88A2-32EA-19692E73684E}"/>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5CC43BAF-4D0B-1906-C134-C82C28AB5B26}"/>
              </a:ext>
            </a:extLst>
          </p:cNvPr>
          <p:cNvSpPr>
            <a:spLocks noGrp="1"/>
          </p:cNvSpPr>
          <p:nvPr>
            <p:ph type="sldNum" sz="quarter" idx="12"/>
          </p:nvPr>
        </p:nvSpPr>
        <p:spPr/>
        <p:txBody>
          <a:bodyPr/>
          <a:lstStyle/>
          <a:p>
            <a:fld id="{0FD323F0-2125-4505-822B-C2047871690B}" type="slidenum">
              <a:rPr lang="en-US" smtClean="0"/>
              <a:t>251</a:t>
            </a:fld>
            <a:endParaRPr lang="en-US" dirty="0"/>
          </a:p>
        </p:txBody>
      </p:sp>
      <p:sp>
        <p:nvSpPr>
          <p:cNvPr id="7" name="Date Placeholder 6">
            <a:extLst>
              <a:ext uri="{FF2B5EF4-FFF2-40B4-BE49-F238E27FC236}">
                <a16:creationId xmlns:a16="http://schemas.microsoft.com/office/drawing/2014/main" id="{D4DAC383-B5F0-6F45-202B-1531DD4EDB82}"/>
              </a:ext>
            </a:extLst>
          </p:cNvPr>
          <p:cNvSpPr>
            <a:spLocks noGrp="1"/>
          </p:cNvSpPr>
          <p:nvPr>
            <p:ph type="dt" sz="half" idx="10"/>
          </p:nvPr>
        </p:nvSpPr>
        <p:spPr/>
        <p:txBody>
          <a:bodyPr/>
          <a:lstStyle/>
          <a:p>
            <a:fld id="{C827C11D-EB1C-46F6-AD50-AF706067E31C}" type="datetime2">
              <a:rPr lang="en-US" smtClean="0"/>
              <a:t>Wednesday, August 14, 2024</a:t>
            </a:fld>
            <a:endParaRPr lang="en-US" dirty="0"/>
          </a:p>
        </p:txBody>
      </p:sp>
    </p:spTree>
    <p:extLst>
      <p:ext uri="{BB962C8B-B14F-4D97-AF65-F5344CB8AC3E}">
        <p14:creationId xmlns:p14="http://schemas.microsoft.com/office/powerpoint/2010/main" val="216330033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create a menu</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0" y="1136918"/>
            <a:ext cx="11309267" cy="5480462"/>
          </a:xfrm>
        </p:spPr>
        <p:txBody>
          <a:bodyPr>
            <a:normAutofit/>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You may follow the links below for video guides:</a:t>
            </a:r>
          </a:p>
          <a:p>
            <a:pPr marL="342900" indent="-342900" algn="l">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hlinkClick r:id="rId2"/>
              </a:rPr>
              <a:t>https://www.youtube.com/watch?v=8goOipNnb3I</a:t>
            </a: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hlinkClick r:id="rId3"/>
              </a:rPr>
              <a:t>https://www.youtube.com/watch?v=AneZEWEHpuw</a:t>
            </a:r>
            <a:endParaRPr lang="en-US"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hlinkClick r:id="rId4"/>
              </a:rPr>
              <a:t>https://www.youtube.com/watch?v=wzz60tlBZLQ</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4E43A87-4F55-F2A0-ED76-324D45E3F22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E7C38F9-EB5F-5A75-C4D2-08B78A6119D4}"/>
              </a:ext>
            </a:extLst>
          </p:cNvPr>
          <p:cNvSpPr>
            <a:spLocks noGrp="1"/>
          </p:cNvSpPr>
          <p:nvPr>
            <p:ph type="sldNum" sz="quarter" idx="12"/>
          </p:nvPr>
        </p:nvSpPr>
        <p:spPr/>
        <p:txBody>
          <a:bodyPr/>
          <a:lstStyle/>
          <a:p>
            <a:fld id="{0FD323F0-2125-4505-822B-C2047871690B}" type="slidenum">
              <a:rPr lang="en-US" smtClean="0"/>
              <a:t>252</a:t>
            </a:fld>
            <a:endParaRPr lang="en-US" dirty="0"/>
          </a:p>
        </p:txBody>
      </p:sp>
      <p:sp>
        <p:nvSpPr>
          <p:cNvPr id="7" name="Date Placeholder 6">
            <a:extLst>
              <a:ext uri="{FF2B5EF4-FFF2-40B4-BE49-F238E27FC236}">
                <a16:creationId xmlns:a16="http://schemas.microsoft.com/office/drawing/2014/main" id="{79A3A8E3-E308-1B99-8D1E-F3F080CB6E2F}"/>
              </a:ext>
            </a:extLst>
          </p:cNvPr>
          <p:cNvSpPr>
            <a:spLocks noGrp="1"/>
          </p:cNvSpPr>
          <p:nvPr>
            <p:ph type="dt" sz="half" idx="10"/>
          </p:nvPr>
        </p:nvSpPr>
        <p:spPr/>
        <p:txBody>
          <a:bodyPr/>
          <a:lstStyle/>
          <a:p>
            <a:fld id="{64709F83-67F6-418C-913C-632EC9D37A2C}" type="datetime2">
              <a:rPr lang="en-US" smtClean="0"/>
              <a:t>Wednesday, August 14, 2024</a:t>
            </a:fld>
            <a:endParaRPr lang="en-US" dirty="0"/>
          </a:p>
        </p:txBody>
      </p:sp>
    </p:spTree>
    <p:extLst>
      <p:ext uri="{BB962C8B-B14F-4D97-AF65-F5344CB8AC3E}">
        <p14:creationId xmlns:p14="http://schemas.microsoft.com/office/powerpoint/2010/main" val="127251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10315698"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What Types of Websites Is WordPress Good For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Event websites. </a:t>
            </a:r>
            <a:r>
              <a:rPr lang="en-US" dirty="0">
                <a:latin typeface="Times New Roman" panose="02020603050405020304" pitchFamily="18" charset="0"/>
                <a:cs typeface="Times New Roman" panose="02020603050405020304" pitchFamily="18" charset="0"/>
              </a:rPr>
              <a:t>Various plugins aid in creating event listings, selling tickets, promoting sponsors, and providing interactive venue maps. Social media integrations further help publicize events.</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Job boards</a:t>
            </a:r>
            <a:r>
              <a:rPr lang="en-US" dirty="0">
                <a:latin typeface="Times New Roman" panose="02020603050405020304" pitchFamily="18" charset="0"/>
                <a:cs typeface="Times New Roman" panose="02020603050405020304" pitchFamily="18" charset="0"/>
              </a:rPr>
              <a:t>. HR professionals can create a company career page using job board plugins. They can help manage job listings, applications, and candidate profiles.</a:t>
            </a:r>
          </a:p>
        </p:txBody>
      </p:sp>
      <p:sp>
        <p:nvSpPr>
          <p:cNvPr id="4" name="Footer Placeholder 3">
            <a:extLst>
              <a:ext uri="{FF2B5EF4-FFF2-40B4-BE49-F238E27FC236}">
                <a16:creationId xmlns:a16="http://schemas.microsoft.com/office/drawing/2014/main" id="{7116FE10-5EEA-4292-27BE-0C0D4F1E9938}"/>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FA014857-56CC-8F30-1687-A3ABAFFAF1ED}"/>
              </a:ext>
            </a:extLst>
          </p:cNvPr>
          <p:cNvSpPr>
            <a:spLocks noGrp="1"/>
          </p:cNvSpPr>
          <p:nvPr>
            <p:ph type="sldNum" sz="quarter" idx="12"/>
          </p:nvPr>
        </p:nvSpPr>
        <p:spPr/>
        <p:txBody>
          <a:bodyPr/>
          <a:lstStyle/>
          <a:p>
            <a:fld id="{0FD323F0-2125-4505-822B-C2047871690B}" type="slidenum">
              <a:rPr lang="en-US" smtClean="0"/>
              <a:t>26</a:t>
            </a:fld>
            <a:endParaRPr lang="en-US" dirty="0"/>
          </a:p>
        </p:txBody>
      </p:sp>
      <p:sp>
        <p:nvSpPr>
          <p:cNvPr id="6" name="Date Placeholder 5">
            <a:extLst>
              <a:ext uri="{FF2B5EF4-FFF2-40B4-BE49-F238E27FC236}">
                <a16:creationId xmlns:a16="http://schemas.microsoft.com/office/drawing/2014/main" id="{C0A1E00A-479A-F8E3-288F-51789295C001}"/>
              </a:ext>
            </a:extLst>
          </p:cNvPr>
          <p:cNvSpPr>
            <a:spLocks noGrp="1"/>
          </p:cNvSpPr>
          <p:nvPr>
            <p:ph type="dt" sz="half" idx="10"/>
          </p:nvPr>
        </p:nvSpPr>
        <p:spPr/>
        <p:txBody>
          <a:bodyPr/>
          <a:lstStyle/>
          <a:p>
            <a:fld id="{169C5161-56FF-4E71-B505-A79C38C4AB94}" type="datetime2">
              <a:rPr lang="en-US" smtClean="0"/>
              <a:t>Wednesday, August 14, 2024</a:t>
            </a:fld>
            <a:endParaRPr lang="en-US" dirty="0"/>
          </a:p>
        </p:txBody>
      </p:sp>
    </p:spTree>
    <p:extLst>
      <p:ext uri="{BB962C8B-B14F-4D97-AF65-F5344CB8AC3E}">
        <p14:creationId xmlns:p14="http://schemas.microsoft.com/office/powerpoint/2010/main" val="406820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Why Use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dirty="0">
                <a:latin typeface="Times New Roman" panose="02020603050405020304" pitchFamily="18" charset="0"/>
                <a:cs typeface="Times New Roman" panose="02020603050405020304" pitchFamily="18" charset="0"/>
              </a:rPr>
              <a:t>With so many website builders on the market, you may wonder what makes WordPress different. Here’s why millions of site owners use WordPress: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Easy to Use</a:t>
            </a:r>
          </a:p>
          <a:p>
            <a:pPr algn="l"/>
            <a:r>
              <a:rPr lang="en-US" dirty="0">
                <a:latin typeface="Times New Roman" panose="02020603050405020304" pitchFamily="18" charset="0"/>
                <a:cs typeface="Times New Roman" panose="02020603050405020304" pitchFamily="18" charset="0"/>
              </a:rPr>
              <a:t>With WordPress, users can create their own website without code. The admin panel is intuitive, letting you easily manage content, media, appearance, and plugins. </a:t>
            </a:r>
          </a:p>
          <a:p>
            <a:pPr algn="l"/>
            <a:r>
              <a:rPr lang="en-US" dirty="0">
                <a:latin typeface="Times New Roman" panose="02020603050405020304" pitchFamily="18" charset="0"/>
                <a:cs typeface="Times New Roman" panose="02020603050405020304" pitchFamily="18" charset="0"/>
              </a:rPr>
              <a:t>To create pages or posts, WordPress users can leverage the Gutenberg editor. It uses a block-based drag-and-drop system, offering a visual and beginner-friendly way to edit content. You can stack and move elements like text, images, and videos on the intuitive interface.</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Easy Setup</a:t>
            </a:r>
          </a:p>
          <a:p>
            <a:pPr algn="l"/>
            <a:r>
              <a:rPr lang="en-US" dirty="0">
                <a:latin typeface="Times New Roman" panose="02020603050405020304" pitchFamily="18" charset="0"/>
                <a:cs typeface="Times New Roman" panose="02020603050405020304" pitchFamily="18" charset="0"/>
              </a:rPr>
              <a:t>To use a CMS, you generally need to download and upload the software to a compatible web server. Most web hosts today support PHP and MySQL, which are fundamental requirements to run WordPress.</a:t>
            </a:r>
          </a:p>
        </p:txBody>
      </p:sp>
      <p:sp>
        <p:nvSpPr>
          <p:cNvPr id="4" name="Footer Placeholder 3">
            <a:extLst>
              <a:ext uri="{FF2B5EF4-FFF2-40B4-BE49-F238E27FC236}">
                <a16:creationId xmlns:a16="http://schemas.microsoft.com/office/drawing/2014/main" id="{DF46DECF-BBDB-50A2-2A58-C938554A4842}"/>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79F92C6A-AC56-C903-3CE7-D66F00CD3335}"/>
              </a:ext>
            </a:extLst>
          </p:cNvPr>
          <p:cNvSpPr>
            <a:spLocks noGrp="1"/>
          </p:cNvSpPr>
          <p:nvPr>
            <p:ph type="sldNum" sz="quarter" idx="12"/>
          </p:nvPr>
        </p:nvSpPr>
        <p:spPr/>
        <p:txBody>
          <a:bodyPr/>
          <a:lstStyle/>
          <a:p>
            <a:fld id="{0FD323F0-2125-4505-822B-C2047871690B}" type="slidenum">
              <a:rPr lang="en-US" smtClean="0"/>
              <a:t>27</a:t>
            </a:fld>
            <a:endParaRPr lang="en-US" dirty="0"/>
          </a:p>
        </p:txBody>
      </p:sp>
      <p:sp>
        <p:nvSpPr>
          <p:cNvPr id="6" name="Date Placeholder 5">
            <a:extLst>
              <a:ext uri="{FF2B5EF4-FFF2-40B4-BE49-F238E27FC236}">
                <a16:creationId xmlns:a16="http://schemas.microsoft.com/office/drawing/2014/main" id="{A64A502C-576F-E123-DB52-172FC3FBF60B}"/>
              </a:ext>
            </a:extLst>
          </p:cNvPr>
          <p:cNvSpPr>
            <a:spLocks noGrp="1"/>
          </p:cNvSpPr>
          <p:nvPr>
            <p:ph type="dt" sz="half" idx="10"/>
          </p:nvPr>
        </p:nvSpPr>
        <p:spPr/>
        <p:txBody>
          <a:bodyPr/>
          <a:lstStyle/>
          <a:p>
            <a:fld id="{F977963F-7A7C-4BC0-8719-8C7531E2BA1C}" type="datetime2">
              <a:rPr lang="en-US" smtClean="0"/>
              <a:t>Wednesday, August 14, 2024</a:t>
            </a:fld>
            <a:endParaRPr lang="en-US" dirty="0"/>
          </a:p>
        </p:txBody>
      </p:sp>
    </p:spTree>
    <p:extLst>
      <p:ext uri="{BB962C8B-B14F-4D97-AF65-F5344CB8AC3E}">
        <p14:creationId xmlns:p14="http://schemas.microsoft.com/office/powerpoint/2010/main" val="1473774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Why Use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Open-Source</a:t>
            </a:r>
          </a:p>
          <a:p>
            <a:pPr algn="l"/>
            <a:r>
              <a:rPr lang="en-US" dirty="0">
                <a:latin typeface="Times New Roman" panose="02020603050405020304" pitchFamily="18" charset="0"/>
                <a:cs typeface="Times New Roman" panose="02020603050405020304" pitchFamily="18" charset="0"/>
              </a:rPr>
              <a:t>Being open-source software, WordPress encourages global collaboration and innovation. This system allows for advanced customizability, where developers can modify core WordPress files, themes, and plugins to tailor sites to their needs.</a:t>
            </a:r>
          </a:p>
          <a:p>
            <a:pPr algn="l"/>
            <a:r>
              <a:rPr lang="en-US" dirty="0">
                <a:latin typeface="Times New Roman" panose="02020603050405020304" pitchFamily="18" charset="0"/>
                <a:cs typeface="Times New Roman" panose="02020603050405020304" pitchFamily="18" charset="0"/>
              </a:rPr>
              <a:t>Many community-developed products have emerged as a result, enriching the ecosystem with diverse options and tools. The open-source model also allows for regular updates to enhance security and </a:t>
            </a:r>
            <a:r>
              <a:rPr lang="en-US" dirty="0" err="1">
                <a:latin typeface="Times New Roman" panose="02020603050405020304" pitchFamily="18" charset="0"/>
                <a:cs typeface="Times New Roman" panose="02020603050405020304" pitchFamily="18" charset="0"/>
              </a:rPr>
              <a:t>functionality.interface</a:t>
            </a:r>
            <a:r>
              <a:rPr lang="en-US" dirty="0">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Easy Setup</a:t>
            </a:r>
          </a:p>
          <a:p>
            <a:pPr algn="l"/>
            <a:r>
              <a:rPr lang="en-US" dirty="0">
                <a:latin typeface="Times New Roman" panose="02020603050405020304" pitchFamily="18" charset="0"/>
                <a:cs typeface="Times New Roman" panose="02020603050405020304" pitchFamily="18" charset="0"/>
              </a:rPr>
              <a:t>To use a CMS, you generally need to download and upload the software to a compatible web server. Most web hosts today support PHP and MySQL, which are fundamental requirements to run WordPress. WordPress can also be installed locally using local servers such as XAMPP, WAMP, etc.</a:t>
            </a:r>
          </a:p>
        </p:txBody>
      </p:sp>
      <p:sp>
        <p:nvSpPr>
          <p:cNvPr id="4" name="Footer Placeholder 3">
            <a:extLst>
              <a:ext uri="{FF2B5EF4-FFF2-40B4-BE49-F238E27FC236}">
                <a16:creationId xmlns:a16="http://schemas.microsoft.com/office/drawing/2014/main" id="{CA013374-6292-4132-38A4-FD960C700EC4}"/>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12F8FB9C-45BF-DA53-1B4F-8714D16252AE}"/>
              </a:ext>
            </a:extLst>
          </p:cNvPr>
          <p:cNvSpPr>
            <a:spLocks noGrp="1"/>
          </p:cNvSpPr>
          <p:nvPr>
            <p:ph type="sldNum" sz="quarter" idx="12"/>
          </p:nvPr>
        </p:nvSpPr>
        <p:spPr/>
        <p:txBody>
          <a:bodyPr/>
          <a:lstStyle/>
          <a:p>
            <a:fld id="{0FD323F0-2125-4505-822B-C2047871690B}" type="slidenum">
              <a:rPr lang="en-US" smtClean="0"/>
              <a:t>28</a:t>
            </a:fld>
            <a:endParaRPr lang="en-US" dirty="0"/>
          </a:p>
        </p:txBody>
      </p:sp>
      <p:sp>
        <p:nvSpPr>
          <p:cNvPr id="6" name="Date Placeholder 5">
            <a:extLst>
              <a:ext uri="{FF2B5EF4-FFF2-40B4-BE49-F238E27FC236}">
                <a16:creationId xmlns:a16="http://schemas.microsoft.com/office/drawing/2014/main" id="{F16CEEB5-2F73-62D8-6CE1-F489DA5FFA1D}"/>
              </a:ext>
            </a:extLst>
          </p:cNvPr>
          <p:cNvSpPr>
            <a:spLocks noGrp="1"/>
          </p:cNvSpPr>
          <p:nvPr>
            <p:ph type="dt" sz="half" idx="10"/>
          </p:nvPr>
        </p:nvSpPr>
        <p:spPr/>
        <p:txBody>
          <a:bodyPr/>
          <a:lstStyle/>
          <a:p>
            <a:fld id="{B33E6BC1-9997-4732-9754-17CEC4276118}" type="datetime2">
              <a:rPr lang="en-US" smtClean="0"/>
              <a:t>Wednesday, August 14, 2024</a:t>
            </a:fld>
            <a:endParaRPr lang="en-US" dirty="0"/>
          </a:p>
        </p:txBody>
      </p:sp>
    </p:spTree>
    <p:extLst>
      <p:ext uri="{BB962C8B-B14F-4D97-AF65-F5344CB8AC3E}">
        <p14:creationId xmlns:p14="http://schemas.microsoft.com/office/powerpoint/2010/main" val="384539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Why Use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Highly Customizable. </a:t>
            </a:r>
            <a:r>
              <a:rPr lang="en-US" i="0" dirty="0">
                <a:solidFill>
                  <a:srgbClr val="36344D"/>
                </a:solidFill>
                <a:effectLst/>
                <a:latin typeface="Times New Roman" panose="02020603050405020304" pitchFamily="18" charset="0"/>
                <a:cs typeface="Times New Roman" panose="02020603050405020304" pitchFamily="18" charset="0"/>
              </a:rPr>
              <a:t>Customizability is one of the most notable advantages of using WordPress. With thousands of WordPress themes in the official directory, you can tailor your website design to match your brand and feature preferences. Plus, whether you’re creating small websites or large eCommerce stores, there are WordPress plugins to support your needs. Add features like contact forms, galleries, Google Analytics integration, and payment gateways in just a few clicks.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Cost-Effective. </a:t>
            </a:r>
            <a:r>
              <a:rPr lang="en-US" i="0" dirty="0">
                <a:solidFill>
                  <a:srgbClr val="36344D"/>
                </a:solidFill>
                <a:effectLst/>
                <a:latin typeface="Times New Roman" panose="02020603050405020304" pitchFamily="18" charset="0"/>
                <a:cs typeface="Times New Roman" panose="02020603050405020304" pitchFamily="18" charset="0"/>
              </a:rPr>
              <a:t>Many choose WordPress for its affordability. The core software costs no money to download, and many free WordPress plugins and themes are available. This makes it feasible to create a business website without paying a hefty monthly fee. </a:t>
            </a:r>
            <a:r>
              <a:rPr lang="en-US" b="0" i="0" dirty="0">
                <a:solidFill>
                  <a:srgbClr val="36344D"/>
                </a:solidFill>
                <a:effectLst/>
                <a:latin typeface="Times New Roman" panose="02020603050405020304" pitchFamily="18" charset="0"/>
                <a:cs typeface="Times New Roman" panose="02020603050405020304" pitchFamily="18" charset="0"/>
              </a:rPr>
              <a:t>While you still need to pay for web hosting, many providers offer cost-effective plans. For instance, </a:t>
            </a:r>
            <a:r>
              <a:rPr lang="en-US" b="0" i="0" dirty="0" err="1">
                <a:solidFill>
                  <a:srgbClr val="36344D"/>
                </a:solidFill>
                <a:effectLst/>
                <a:latin typeface="Times New Roman" panose="02020603050405020304" pitchFamily="18" charset="0"/>
                <a:cs typeface="Times New Roman" panose="02020603050405020304" pitchFamily="18" charset="0"/>
              </a:rPr>
              <a:t>Hostinger’s</a:t>
            </a:r>
            <a:r>
              <a:rPr lang="en-US" b="0" i="0" dirty="0">
                <a:solidFill>
                  <a:srgbClr val="36344D"/>
                </a:solidFill>
                <a:effectLst/>
                <a:latin typeface="Times New Roman" panose="02020603050405020304" pitchFamily="18" charset="0"/>
                <a:cs typeface="Times New Roman" panose="02020603050405020304" pitchFamily="18" charset="0"/>
              </a:rPr>
              <a:t> subscription prices start at </a:t>
            </a:r>
            <a:r>
              <a:rPr lang="en-US" b="1" i="0" dirty="0">
                <a:solidFill>
                  <a:srgbClr val="36344D"/>
                </a:solidFill>
                <a:effectLst/>
                <a:latin typeface="Times New Roman" panose="02020603050405020304" pitchFamily="18" charset="0"/>
                <a:cs typeface="Times New Roman" panose="02020603050405020304" pitchFamily="18" charset="0"/>
              </a:rPr>
              <a:t>$2.99/month</a:t>
            </a:r>
            <a:r>
              <a:rPr lang="en-US" b="0" i="0" dirty="0">
                <a:solidFill>
                  <a:srgbClr val="36344D"/>
                </a:solidFill>
                <a:effectLst/>
                <a:latin typeface="Times New Roman" panose="02020603050405020304" pitchFamily="18" charset="0"/>
                <a:cs typeface="Times New Roman" panose="02020603050405020304" pitchFamily="18" charset="0"/>
              </a:rPr>
              <a:t>, which includes a free domain name and a free theme developed by our team.</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2BDE7AB-7135-AA53-C3DB-A0E9A6ECE712}"/>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C1929556-6696-6921-B0AA-6DB216D61085}"/>
              </a:ext>
            </a:extLst>
          </p:cNvPr>
          <p:cNvSpPr>
            <a:spLocks noGrp="1"/>
          </p:cNvSpPr>
          <p:nvPr>
            <p:ph type="sldNum" sz="quarter" idx="12"/>
          </p:nvPr>
        </p:nvSpPr>
        <p:spPr/>
        <p:txBody>
          <a:bodyPr/>
          <a:lstStyle/>
          <a:p>
            <a:fld id="{0FD323F0-2125-4505-822B-C2047871690B}" type="slidenum">
              <a:rPr lang="en-US" smtClean="0"/>
              <a:t>29</a:t>
            </a:fld>
            <a:endParaRPr lang="en-US" dirty="0"/>
          </a:p>
        </p:txBody>
      </p:sp>
      <p:sp>
        <p:nvSpPr>
          <p:cNvPr id="6" name="Date Placeholder 5">
            <a:extLst>
              <a:ext uri="{FF2B5EF4-FFF2-40B4-BE49-F238E27FC236}">
                <a16:creationId xmlns:a16="http://schemas.microsoft.com/office/drawing/2014/main" id="{117356FA-EAF3-F131-24A3-A4D69C7160EC}"/>
              </a:ext>
            </a:extLst>
          </p:cNvPr>
          <p:cNvSpPr>
            <a:spLocks noGrp="1"/>
          </p:cNvSpPr>
          <p:nvPr>
            <p:ph type="dt" sz="half" idx="10"/>
          </p:nvPr>
        </p:nvSpPr>
        <p:spPr/>
        <p:txBody>
          <a:bodyPr/>
          <a:lstStyle/>
          <a:p>
            <a:fld id="{CB08371D-3FBF-4CF0-90E1-21035136E10F}" type="datetime2">
              <a:rPr lang="en-US" smtClean="0"/>
              <a:t>Wednesday, August 14, 2024</a:t>
            </a:fld>
            <a:endParaRPr lang="en-US" dirty="0"/>
          </a:p>
        </p:txBody>
      </p:sp>
    </p:spTree>
    <p:extLst>
      <p:ext uri="{BB962C8B-B14F-4D97-AF65-F5344CB8AC3E}">
        <p14:creationId xmlns:p14="http://schemas.microsoft.com/office/powerpoint/2010/main" val="62748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Content Management System (CMS)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fontScale="92500" lnSpcReduction="10000"/>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What Is a CMS?</a:t>
            </a:r>
          </a:p>
          <a:p>
            <a:pPr algn="l"/>
            <a:r>
              <a:rPr lang="en-US" b="0" i="0" dirty="0">
                <a:solidFill>
                  <a:srgbClr val="36344D"/>
                </a:solidFill>
                <a:effectLst/>
                <a:latin typeface="Times New Roman" panose="02020603050405020304" pitchFamily="18" charset="0"/>
                <a:cs typeface="Times New Roman" panose="02020603050405020304" pitchFamily="18" charset="0"/>
              </a:rPr>
              <a:t>A content management system (CMS) is a software application that handles the basic infrastructure of creating websites. With a CMS, users can focus on the front-end areas of website building, such as </a:t>
            </a:r>
            <a:r>
              <a:rPr lang="en-US" b="1" i="0" dirty="0">
                <a:solidFill>
                  <a:srgbClr val="6747C7"/>
                </a:solidFill>
                <a:effectLst/>
                <a:latin typeface="Times New Roman" panose="02020603050405020304" pitchFamily="18" charset="0"/>
                <a:cs typeface="Times New Roman" panose="02020603050405020304" pitchFamily="18" charset="0"/>
                <a:hlinkClick r:id="rId2"/>
              </a:rPr>
              <a:t>customizing the website design</a:t>
            </a:r>
            <a:r>
              <a:rPr lang="en-US" b="0" i="0" dirty="0">
                <a:solidFill>
                  <a:srgbClr val="36344D"/>
                </a:solidFill>
                <a:effectLst/>
                <a:latin typeface="Times New Roman" panose="02020603050405020304" pitchFamily="18" charset="0"/>
                <a:cs typeface="Times New Roman" panose="02020603050405020304" pitchFamily="18" charset="0"/>
              </a:rPr>
              <a:t> and managing content. </a:t>
            </a:r>
          </a:p>
          <a:p>
            <a:pPr algn="l"/>
            <a:r>
              <a:rPr lang="en-US" b="0" i="0" dirty="0">
                <a:solidFill>
                  <a:srgbClr val="36344D"/>
                </a:solidFill>
                <a:effectLst/>
                <a:latin typeface="Times New Roman" panose="02020603050405020304" pitchFamily="18" charset="0"/>
                <a:cs typeface="Times New Roman" panose="02020603050405020304" pitchFamily="18" charset="0"/>
              </a:rPr>
              <a:t>There are multiple types of content management systems available. Three of the most popular ones are:</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Open-source CMS </a:t>
            </a:r>
            <a:r>
              <a:rPr lang="en-US" b="0" i="0" dirty="0">
                <a:solidFill>
                  <a:srgbClr val="36344D"/>
                </a:solidFill>
                <a:effectLst/>
                <a:latin typeface="Times New Roman" panose="02020603050405020304" pitchFamily="18" charset="0"/>
                <a:cs typeface="Times New Roman" panose="02020603050405020304" pitchFamily="18" charset="0"/>
              </a:rPr>
              <a:t>– a community of developers maintains the software instead of a single company owning it. Third-party developers have access to the source code and can develop and improve the software’s functionalities.  </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Cloud CMS </a:t>
            </a:r>
            <a:r>
              <a:rPr lang="en-US" b="0" i="0" dirty="0">
                <a:solidFill>
                  <a:srgbClr val="36344D"/>
                </a:solidFill>
                <a:effectLst/>
                <a:latin typeface="Times New Roman" panose="02020603050405020304" pitchFamily="18" charset="0"/>
                <a:cs typeface="Times New Roman" panose="02020603050405020304" pitchFamily="18" charset="0"/>
              </a:rPr>
              <a:t>– a pre-built system accessible without having to download hardware or software. Users can manage web content safely over the cloud and have it be easily accessible from multiple devices.</a:t>
            </a:r>
          </a:p>
          <a:p>
            <a:pPr algn="l">
              <a:buFont typeface="Arial" panose="020B0604020202020204" pitchFamily="34" charset="0"/>
              <a:buChar char="•"/>
            </a:pPr>
            <a:r>
              <a:rPr lang="en-US" b="1" i="0" dirty="0">
                <a:solidFill>
                  <a:srgbClr val="36344D"/>
                </a:solidFill>
                <a:effectLst/>
                <a:latin typeface="Times New Roman" panose="02020603050405020304" pitchFamily="18" charset="0"/>
                <a:cs typeface="Times New Roman" panose="02020603050405020304" pitchFamily="18" charset="0"/>
              </a:rPr>
              <a:t>Proprietary CMS </a:t>
            </a:r>
            <a:r>
              <a:rPr lang="en-US" b="0" i="0" dirty="0">
                <a:solidFill>
                  <a:srgbClr val="36344D"/>
                </a:solidFill>
                <a:effectLst/>
                <a:latin typeface="Times New Roman" panose="02020603050405020304" pitchFamily="18" charset="0"/>
                <a:cs typeface="Times New Roman" panose="02020603050405020304" pitchFamily="18" charset="0"/>
              </a:rPr>
              <a:t>– comes with a license fee as it is the legal property of a company, organization, or individual that created it. The cost can be a one-time initial payment, a monthly fee, or an annual charge. </a:t>
            </a:r>
          </a:p>
          <a:p>
            <a:pPr algn="l"/>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CB06100-E55D-EF81-8304-2CFC2B34D756}"/>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EC058468-23AF-9990-DB19-2E8DD57E7F9B}"/>
              </a:ext>
            </a:extLst>
          </p:cNvPr>
          <p:cNvSpPr>
            <a:spLocks noGrp="1"/>
          </p:cNvSpPr>
          <p:nvPr>
            <p:ph type="sldNum" sz="quarter" idx="12"/>
          </p:nvPr>
        </p:nvSpPr>
        <p:spPr/>
        <p:txBody>
          <a:bodyPr/>
          <a:lstStyle/>
          <a:p>
            <a:fld id="{0FD323F0-2125-4505-822B-C2047871690B}" type="slidenum">
              <a:rPr lang="en-US" smtClean="0"/>
              <a:t>3</a:t>
            </a:fld>
            <a:endParaRPr lang="en-US" dirty="0"/>
          </a:p>
        </p:txBody>
      </p:sp>
      <p:sp>
        <p:nvSpPr>
          <p:cNvPr id="6" name="Date Placeholder 5">
            <a:extLst>
              <a:ext uri="{FF2B5EF4-FFF2-40B4-BE49-F238E27FC236}">
                <a16:creationId xmlns:a16="http://schemas.microsoft.com/office/drawing/2014/main" id="{98C224DD-F6B3-8C50-7776-D64C6B595534}"/>
              </a:ext>
            </a:extLst>
          </p:cNvPr>
          <p:cNvSpPr>
            <a:spLocks noGrp="1"/>
          </p:cNvSpPr>
          <p:nvPr>
            <p:ph type="dt" sz="half" idx="10"/>
          </p:nvPr>
        </p:nvSpPr>
        <p:spPr/>
        <p:txBody>
          <a:bodyPr/>
          <a:lstStyle/>
          <a:p>
            <a:fld id="{802FA0F8-2CCC-4AFF-B4B1-E36F19095653}" type="datetime2">
              <a:rPr lang="en-US" smtClean="0"/>
              <a:t>Wednesday, August 14, 2024</a:t>
            </a:fld>
            <a:endParaRPr lang="en-US" dirty="0"/>
          </a:p>
        </p:txBody>
      </p:sp>
    </p:spTree>
    <p:extLst>
      <p:ext uri="{BB962C8B-B14F-4D97-AF65-F5344CB8AC3E}">
        <p14:creationId xmlns:p14="http://schemas.microsoft.com/office/powerpoint/2010/main" val="429180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Why Use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Full Ownership of Your Site.</a:t>
            </a:r>
            <a:r>
              <a:rPr lang="en-US" b="1" dirty="0">
                <a:solidFill>
                  <a:srgbClr val="36344D"/>
                </a:solidFill>
                <a:latin typeface="Times New Roman" panose="02020603050405020304" pitchFamily="18" charset="0"/>
                <a:cs typeface="Times New Roman" panose="02020603050405020304" pitchFamily="18" charset="0"/>
              </a:rPr>
              <a:t> </a:t>
            </a:r>
            <a:r>
              <a:rPr lang="en-US" i="0" dirty="0">
                <a:solidFill>
                  <a:srgbClr val="36344D"/>
                </a:solidFill>
                <a:effectLst/>
                <a:latin typeface="Times New Roman" panose="02020603050405020304" pitchFamily="18" charset="0"/>
                <a:cs typeface="Times New Roman" panose="02020603050405020304" pitchFamily="18" charset="0"/>
              </a:rPr>
              <a:t>WordPress gives users full control over their website – from its content and design to its functionality. Make any changes you want without any platform limitations. Furthermore, there are no restrictions on monetizing your site, letting you implement various methods to make money online. You can display ads, become an affiliate, and even sell products or services.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SEO-Friendly</a:t>
            </a:r>
            <a:r>
              <a:rPr lang="en-US" b="1" dirty="0">
                <a:solidFill>
                  <a:srgbClr val="36344D"/>
                </a:solidFill>
                <a:latin typeface="Times New Roman" panose="02020603050405020304" pitchFamily="18" charset="0"/>
                <a:cs typeface="Times New Roman" panose="02020603050405020304" pitchFamily="18" charset="0"/>
              </a:rPr>
              <a:t>. </a:t>
            </a:r>
            <a:r>
              <a:rPr lang="en-US" dirty="0">
                <a:solidFill>
                  <a:srgbClr val="36344D"/>
                </a:solidFill>
                <a:latin typeface="Times New Roman" panose="02020603050405020304" pitchFamily="18" charset="0"/>
                <a:cs typeface="Times New Roman" panose="02020603050405020304" pitchFamily="18" charset="0"/>
              </a:rPr>
              <a:t>A WordPress website offers a solid ground for search engine optimization (SEO). The software has built-in features that enable effective on-page optimization, such as clean permalink structures, easy content creation, and alt texts.  SEO plugins can also help enhance the site’s visibility on search engines like Google.</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Scalable. </a:t>
            </a:r>
            <a:r>
              <a:rPr lang="en-US" i="0" dirty="0">
                <a:solidFill>
                  <a:srgbClr val="36344D"/>
                </a:solidFill>
                <a:effectLst/>
                <a:latin typeface="Times New Roman" panose="02020603050405020304" pitchFamily="18" charset="0"/>
                <a:cs typeface="Times New Roman" panose="02020603050405020304" pitchFamily="18" charset="0"/>
              </a:rPr>
              <a:t>The self-hosted WordPress platform gives users a highly scalable environment for their websites. You can choose any hosting provider and plan that suits your current needs best. If you outgrow your web hosting resources, upgrade your plan or switch to a different web host. This flexibility ensures your WordPress website can grow and evolve as your business or audience expands.</a:t>
            </a:r>
          </a:p>
        </p:txBody>
      </p:sp>
      <p:sp>
        <p:nvSpPr>
          <p:cNvPr id="4" name="Footer Placeholder 3">
            <a:extLst>
              <a:ext uri="{FF2B5EF4-FFF2-40B4-BE49-F238E27FC236}">
                <a16:creationId xmlns:a16="http://schemas.microsoft.com/office/drawing/2014/main" id="{CD1125FC-E6EF-B0D9-3FEB-0E643D8B6319}"/>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4D90898E-DC41-8F31-CA9B-19963B2B7D68}"/>
              </a:ext>
            </a:extLst>
          </p:cNvPr>
          <p:cNvSpPr>
            <a:spLocks noGrp="1"/>
          </p:cNvSpPr>
          <p:nvPr>
            <p:ph type="sldNum" sz="quarter" idx="12"/>
          </p:nvPr>
        </p:nvSpPr>
        <p:spPr/>
        <p:txBody>
          <a:bodyPr/>
          <a:lstStyle/>
          <a:p>
            <a:fld id="{0FD323F0-2125-4505-822B-C2047871690B}" type="slidenum">
              <a:rPr lang="en-US" smtClean="0"/>
              <a:t>30</a:t>
            </a:fld>
            <a:endParaRPr lang="en-US" dirty="0"/>
          </a:p>
        </p:txBody>
      </p:sp>
      <p:sp>
        <p:nvSpPr>
          <p:cNvPr id="6" name="Date Placeholder 5">
            <a:extLst>
              <a:ext uri="{FF2B5EF4-FFF2-40B4-BE49-F238E27FC236}">
                <a16:creationId xmlns:a16="http://schemas.microsoft.com/office/drawing/2014/main" id="{F02CBF44-6975-7875-C2D2-836C38E32EDC}"/>
              </a:ext>
            </a:extLst>
          </p:cNvPr>
          <p:cNvSpPr>
            <a:spLocks noGrp="1"/>
          </p:cNvSpPr>
          <p:nvPr>
            <p:ph type="dt" sz="half" idx="10"/>
          </p:nvPr>
        </p:nvSpPr>
        <p:spPr/>
        <p:txBody>
          <a:bodyPr/>
          <a:lstStyle/>
          <a:p>
            <a:fld id="{DD27882D-4D3B-44EA-BF4A-7289684E7E1B}" type="datetime2">
              <a:rPr lang="en-US" smtClean="0"/>
              <a:t>Wednesday, August 14, 2024</a:t>
            </a:fld>
            <a:endParaRPr lang="en-US" dirty="0"/>
          </a:p>
        </p:txBody>
      </p:sp>
    </p:spTree>
    <p:extLst>
      <p:ext uri="{BB962C8B-B14F-4D97-AF65-F5344CB8AC3E}">
        <p14:creationId xmlns:p14="http://schemas.microsoft.com/office/powerpoint/2010/main" val="3877053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Why Use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Active WordPress Community. </a:t>
            </a:r>
            <a:r>
              <a:rPr lang="en-US" i="0" dirty="0">
                <a:solidFill>
                  <a:srgbClr val="36344D"/>
                </a:solidFill>
                <a:effectLst/>
                <a:latin typeface="Times New Roman" panose="02020603050405020304" pitchFamily="18" charset="0"/>
                <a:cs typeface="Times New Roman" panose="02020603050405020304" pitchFamily="18" charset="0"/>
              </a:rPr>
              <a:t>With millions of people using WordPress worldwide, you can find tons of online resources offering solutions to various issues. This makes up for the software’s lack of direct support, which can be essential for beginners.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Multilingual</a:t>
            </a:r>
            <a:r>
              <a:rPr lang="en-US" i="0" dirty="0">
                <a:solidFill>
                  <a:srgbClr val="36344D"/>
                </a:solidFill>
                <a:effectLst/>
                <a:latin typeface="Times New Roman" panose="02020603050405020304" pitchFamily="18" charset="0"/>
                <a:cs typeface="Times New Roman" panose="02020603050405020304" pitchFamily="18" charset="0"/>
              </a:rPr>
              <a:t>. The WordPress admin panel is available in over 70 languages, allowing users from different regions to use the platform in their native tongue. If your website caters to an international audience, plenty of paid and free WordPress plugins exist for creating multilingual content.</a:t>
            </a:r>
          </a:p>
        </p:txBody>
      </p:sp>
      <p:sp>
        <p:nvSpPr>
          <p:cNvPr id="4" name="Footer Placeholder 3">
            <a:extLst>
              <a:ext uri="{FF2B5EF4-FFF2-40B4-BE49-F238E27FC236}">
                <a16:creationId xmlns:a16="http://schemas.microsoft.com/office/drawing/2014/main" id="{6D40DABB-2ECE-0B17-B896-24BDACD0D1B0}"/>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BA373B9D-7D31-6B19-5BDA-2C40B8F8E52E}"/>
              </a:ext>
            </a:extLst>
          </p:cNvPr>
          <p:cNvSpPr>
            <a:spLocks noGrp="1"/>
          </p:cNvSpPr>
          <p:nvPr>
            <p:ph type="sldNum" sz="quarter" idx="12"/>
          </p:nvPr>
        </p:nvSpPr>
        <p:spPr/>
        <p:txBody>
          <a:bodyPr/>
          <a:lstStyle/>
          <a:p>
            <a:fld id="{0FD323F0-2125-4505-822B-C2047871690B}" type="slidenum">
              <a:rPr lang="en-US" smtClean="0"/>
              <a:t>31</a:t>
            </a:fld>
            <a:endParaRPr lang="en-US" dirty="0"/>
          </a:p>
        </p:txBody>
      </p:sp>
      <p:sp>
        <p:nvSpPr>
          <p:cNvPr id="6" name="Date Placeholder 5">
            <a:extLst>
              <a:ext uri="{FF2B5EF4-FFF2-40B4-BE49-F238E27FC236}">
                <a16:creationId xmlns:a16="http://schemas.microsoft.com/office/drawing/2014/main" id="{B17C7BB4-96D4-D137-8B98-6E254BB859D2}"/>
              </a:ext>
            </a:extLst>
          </p:cNvPr>
          <p:cNvSpPr>
            <a:spLocks noGrp="1"/>
          </p:cNvSpPr>
          <p:nvPr>
            <p:ph type="dt" sz="half" idx="10"/>
          </p:nvPr>
        </p:nvSpPr>
        <p:spPr/>
        <p:txBody>
          <a:bodyPr/>
          <a:lstStyle/>
          <a:p>
            <a:fld id="{C1D925F0-4975-4688-A839-1E9A53E9359B}" type="datetime2">
              <a:rPr lang="en-US" smtClean="0"/>
              <a:t>Wednesday, August 14, 2024</a:t>
            </a:fld>
            <a:endParaRPr lang="en-US" dirty="0"/>
          </a:p>
        </p:txBody>
      </p:sp>
    </p:spTree>
    <p:extLst>
      <p:ext uri="{BB962C8B-B14F-4D97-AF65-F5344CB8AC3E}">
        <p14:creationId xmlns:p14="http://schemas.microsoft.com/office/powerpoint/2010/main" val="4054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Common WordPress Issues to Be Aware Of</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WordPress presents many benefits for new and experienced users. However, to make the most out of this open-source software, it’s good to pay attention to the following:</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Security Concerns. </a:t>
            </a:r>
            <a:r>
              <a:rPr lang="en-US" i="0" dirty="0">
                <a:solidFill>
                  <a:srgbClr val="36344D"/>
                </a:solidFill>
                <a:effectLst/>
                <a:latin typeface="Times New Roman" panose="02020603050405020304" pitchFamily="18" charset="0"/>
                <a:cs typeface="Times New Roman" panose="02020603050405020304" pitchFamily="18" charset="0"/>
              </a:rPr>
              <a:t>The WordPress software is inherently secure. Its global security team and network of contributors work continuously to resolve security issues in this website platform. However, since WordPress is open-source, users are responsible for upholding their own website security. Poor practices like weak passwords and outdated WordPress versions can expose a site to risks and vulnerabilities. Securing a WordPress website starts with choosing the right hosting provider.</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Third-Party Features</a:t>
            </a:r>
            <a:r>
              <a:rPr lang="en-US" i="0" dirty="0">
                <a:solidFill>
                  <a:srgbClr val="36344D"/>
                </a:solidFill>
                <a:effectLst/>
                <a:latin typeface="Times New Roman" panose="02020603050405020304" pitchFamily="18" charset="0"/>
                <a:cs typeface="Times New Roman" panose="02020603050405020304" pitchFamily="18" charset="0"/>
              </a:rPr>
              <a:t>. WordPress has a large ecosystem of themes and plugins. Unfortunately, not all follow best coding practices, which can lead to performance and security issues. Whether using a free or premium plugin and theme, review its description and customer feedback for safety. Additionally, avoid nulled versions of paid extensions, as they can introduce security risks and often miss essential updates.</a:t>
            </a:r>
          </a:p>
        </p:txBody>
      </p:sp>
      <p:sp>
        <p:nvSpPr>
          <p:cNvPr id="4" name="Footer Placeholder 3">
            <a:extLst>
              <a:ext uri="{FF2B5EF4-FFF2-40B4-BE49-F238E27FC236}">
                <a16:creationId xmlns:a16="http://schemas.microsoft.com/office/drawing/2014/main" id="{AB75EA8B-0B38-AD97-6313-7AB44E27CFDF}"/>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7AEC904D-AFEB-69F8-6074-B2A8FA3296A7}"/>
              </a:ext>
            </a:extLst>
          </p:cNvPr>
          <p:cNvSpPr>
            <a:spLocks noGrp="1"/>
          </p:cNvSpPr>
          <p:nvPr>
            <p:ph type="sldNum" sz="quarter" idx="12"/>
          </p:nvPr>
        </p:nvSpPr>
        <p:spPr/>
        <p:txBody>
          <a:bodyPr/>
          <a:lstStyle/>
          <a:p>
            <a:fld id="{0FD323F0-2125-4505-822B-C2047871690B}" type="slidenum">
              <a:rPr lang="en-US" smtClean="0"/>
              <a:t>32</a:t>
            </a:fld>
            <a:endParaRPr lang="en-US" dirty="0"/>
          </a:p>
        </p:txBody>
      </p:sp>
      <p:sp>
        <p:nvSpPr>
          <p:cNvPr id="6" name="Date Placeholder 5">
            <a:extLst>
              <a:ext uri="{FF2B5EF4-FFF2-40B4-BE49-F238E27FC236}">
                <a16:creationId xmlns:a16="http://schemas.microsoft.com/office/drawing/2014/main" id="{4482E046-CC05-1F6C-8AB8-403C73943697}"/>
              </a:ext>
            </a:extLst>
          </p:cNvPr>
          <p:cNvSpPr>
            <a:spLocks noGrp="1"/>
          </p:cNvSpPr>
          <p:nvPr>
            <p:ph type="dt" sz="half" idx="10"/>
          </p:nvPr>
        </p:nvSpPr>
        <p:spPr/>
        <p:txBody>
          <a:bodyPr/>
          <a:lstStyle/>
          <a:p>
            <a:fld id="{AF6255A6-EAA4-4CD6-9118-AA9AABB9D7F7}" type="datetime2">
              <a:rPr lang="en-US" smtClean="0"/>
              <a:t>Wednesday, August 14, 2024</a:t>
            </a:fld>
            <a:endParaRPr lang="en-US" dirty="0"/>
          </a:p>
        </p:txBody>
      </p:sp>
    </p:spTree>
    <p:extLst>
      <p:ext uri="{BB962C8B-B14F-4D97-AF65-F5344CB8AC3E}">
        <p14:creationId xmlns:p14="http://schemas.microsoft.com/office/powerpoint/2010/main" val="1545861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Common WordPress Issues to Be Aware Of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Page Load Time. </a:t>
            </a:r>
            <a:r>
              <a:rPr lang="en-US" i="0" dirty="0">
                <a:solidFill>
                  <a:srgbClr val="36344D"/>
                </a:solidFill>
                <a:effectLst/>
                <a:latin typeface="Times New Roman" panose="02020603050405020304" pitchFamily="18" charset="0"/>
                <a:cs typeface="Times New Roman" panose="02020603050405020304" pitchFamily="18" charset="0"/>
              </a:rPr>
              <a:t>Factors like excessive plugins, large image files, and unoptimized code can slow down WordPress sites. That’s why optimizing these elements is important to maintain fast performance. Additionally, using a speedy hosting service is crucial. </a:t>
            </a:r>
          </a:p>
        </p:txBody>
      </p:sp>
      <p:sp>
        <p:nvSpPr>
          <p:cNvPr id="4" name="Footer Placeholder 3">
            <a:extLst>
              <a:ext uri="{FF2B5EF4-FFF2-40B4-BE49-F238E27FC236}">
                <a16:creationId xmlns:a16="http://schemas.microsoft.com/office/drawing/2014/main" id="{C50C9A46-19BE-A2F5-7E26-20E9AE7DEC6E}"/>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625DFC43-F02E-9666-3940-322D156F0594}"/>
              </a:ext>
            </a:extLst>
          </p:cNvPr>
          <p:cNvSpPr>
            <a:spLocks noGrp="1"/>
          </p:cNvSpPr>
          <p:nvPr>
            <p:ph type="sldNum" sz="quarter" idx="12"/>
          </p:nvPr>
        </p:nvSpPr>
        <p:spPr/>
        <p:txBody>
          <a:bodyPr/>
          <a:lstStyle/>
          <a:p>
            <a:fld id="{0FD323F0-2125-4505-822B-C2047871690B}" type="slidenum">
              <a:rPr lang="en-US" smtClean="0"/>
              <a:t>33</a:t>
            </a:fld>
            <a:endParaRPr lang="en-US" dirty="0"/>
          </a:p>
        </p:txBody>
      </p:sp>
      <p:sp>
        <p:nvSpPr>
          <p:cNvPr id="6" name="Date Placeholder 5">
            <a:extLst>
              <a:ext uri="{FF2B5EF4-FFF2-40B4-BE49-F238E27FC236}">
                <a16:creationId xmlns:a16="http://schemas.microsoft.com/office/drawing/2014/main" id="{A85F599B-74AD-27E7-CA62-C321F5D1B4C4}"/>
              </a:ext>
            </a:extLst>
          </p:cNvPr>
          <p:cNvSpPr>
            <a:spLocks noGrp="1"/>
          </p:cNvSpPr>
          <p:nvPr>
            <p:ph type="dt" sz="half" idx="10"/>
          </p:nvPr>
        </p:nvSpPr>
        <p:spPr/>
        <p:txBody>
          <a:bodyPr/>
          <a:lstStyle/>
          <a:p>
            <a:fld id="{5E8A9C23-4283-4C14-B3D6-73AEE0C94C4A}" type="datetime2">
              <a:rPr lang="en-US" smtClean="0"/>
              <a:t>Wednesday, August 14, 2024</a:t>
            </a:fld>
            <a:endParaRPr lang="en-US" dirty="0"/>
          </a:p>
        </p:txBody>
      </p:sp>
    </p:spTree>
    <p:extLst>
      <p:ext uri="{BB962C8B-B14F-4D97-AF65-F5344CB8AC3E}">
        <p14:creationId xmlns:p14="http://schemas.microsoft.com/office/powerpoint/2010/main" val="538040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Are WordPress Themes?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WordPress themes are pre-designed templates enabling users to customize their web design without code. They determine your website’s aesthetic appeal – from its color scheme and typography to the placement of blog posts or products.</a:t>
            </a:r>
          </a:p>
          <a:p>
            <a:pPr algn="l"/>
            <a:r>
              <a:rPr lang="en-US" i="0" dirty="0">
                <a:solidFill>
                  <a:srgbClr val="36344D"/>
                </a:solidFill>
                <a:effectLst/>
                <a:latin typeface="Times New Roman" panose="02020603050405020304" pitchFamily="18" charset="0"/>
                <a:cs typeface="Times New Roman" panose="02020603050405020304" pitchFamily="18" charset="0"/>
              </a:rPr>
              <a:t>The official directory has over 11,000 free themes to suit various needs, like a WordPress blog, an online store, and a corporate website.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Alternatively, look for premium themes on marketplaces like </a:t>
            </a:r>
            <a:r>
              <a:rPr lang="en-US" i="0" dirty="0" err="1">
                <a:solidFill>
                  <a:srgbClr val="36344D"/>
                </a:solidFill>
                <a:effectLst/>
                <a:latin typeface="Times New Roman" panose="02020603050405020304" pitchFamily="18" charset="0"/>
                <a:cs typeface="Times New Roman" panose="02020603050405020304" pitchFamily="18" charset="0"/>
              </a:rPr>
              <a:t>ThemeForest</a:t>
            </a:r>
            <a:r>
              <a:rPr lang="en-US" i="0" dirty="0">
                <a:solidFill>
                  <a:srgbClr val="36344D"/>
                </a:solidFill>
                <a:effectLst/>
                <a:latin typeface="Times New Roman" panose="02020603050405020304" pitchFamily="18" charset="0"/>
                <a:cs typeface="Times New Roman" panose="02020603050405020304" pitchFamily="18" charset="0"/>
              </a:rPr>
              <a:t>. These usually come with more advanced features and dedicated support should you need help using them.</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Astra is a great starter WordPress theme for a new site. It has a modern and lightweight design with excellent performance. Check out our list of the best free WordPress themes for more recommendations.</a:t>
            </a:r>
          </a:p>
        </p:txBody>
      </p:sp>
      <p:sp>
        <p:nvSpPr>
          <p:cNvPr id="4" name="Footer Placeholder 3">
            <a:extLst>
              <a:ext uri="{FF2B5EF4-FFF2-40B4-BE49-F238E27FC236}">
                <a16:creationId xmlns:a16="http://schemas.microsoft.com/office/drawing/2014/main" id="{133D6C61-89AB-A5A1-8395-242D23F66C2A}"/>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BE83C605-91EC-4729-313B-5F8B3AB6593B}"/>
              </a:ext>
            </a:extLst>
          </p:cNvPr>
          <p:cNvSpPr>
            <a:spLocks noGrp="1"/>
          </p:cNvSpPr>
          <p:nvPr>
            <p:ph type="sldNum" sz="quarter" idx="12"/>
          </p:nvPr>
        </p:nvSpPr>
        <p:spPr/>
        <p:txBody>
          <a:bodyPr/>
          <a:lstStyle/>
          <a:p>
            <a:fld id="{0FD323F0-2125-4505-822B-C2047871690B}" type="slidenum">
              <a:rPr lang="en-US" smtClean="0"/>
              <a:t>34</a:t>
            </a:fld>
            <a:endParaRPr lang="en-US" dirty="0"/>
          </a:p>
        </p:txBody>
      </p:sp>
      <p:sp>
        <p:nvSpPr>
          <p:cNvPr id="6" name="Date Placeholder 5">
            <a:extLst>
              <a:ext uri="{FF2B5EF4-FFF2-40B4-BE49-F238E27FC236}">
                <a16:creationId xmlns:a16="http://schemas.microsoft.com/office/drawing/2014/main" id="{768294C2-15D4-3888-F7A4-58A7EFF1BC3A}"/>
              </a:ext>
            </a:extLst>
          </p:cNvPr>
          <p:cNvSpPr>
            <a:spLocks noGrp="1"/>
          </p:cNvSpPr>
          <p:nvPr>
            <p:ph type="dt" sz="half" idx="10"/>
          </p:nvPr>
        </p:nvSpPr>
        <p:spPr/>
        <p:txBody>
          <a:bodyPr/>
          <a:lstStyle/>
          <a:p>
            <a:fld id="{CE219EFD-6365-47C1-B31D-7663A5FE84EF}" type="datetime2">
              <a:rPr lang="en-US" smtClean="0"/>
              <a:t>Wednesday, August 14, 2024</a:t>
            </a:fld>
            <a:endParaRPr lang="en-US" dirty="0"/>
          </a:p>
        </p:txBody>
      </p:sp>
    </p:spTree>
    <p:extLst>
      <p:ext uri="{BB962C8B-B14F-4D97-AF65-F5344CB8AC3E}">
        <p14:creationId xmlns:p14="http://schemas.microsoft.com/office/powerpoint/2010/main" val="2985696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Are WordPress Themes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If you're a beginner to the WordPress platform and aren't sure where to begin designing your site, the first question you may ask yourself is: "What is a WordPress theme?" By answering that question, you can begin customizing your site to fit your branding and appeal to your target audience. After all, your WordPress website doesn't have to look like every other site on the internet — in fact, it shouldn’t.</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Your WordPress theme lets you customize your website — everything from the fonts to the colors. When you install a theme, you can alter countless elements including the page width, items in the header, branding, layout, and beyond. Of course, some themes are picky about what changes you can make, but overall, you'll find that most are highly customizable. </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And, of course, if you want to redesign your website, you can accelerate the process by working with a theme. (And using our handy website redesign checklist, of course.)  Another huge perk of using a WordPress theme is that countless options exist. If you don't like one theme, don't fret — changing it out for another is easy, and you won't lose any of your pre-existing content.</a:t>
            </a:r>
          </a:p>
        </p:txBody>
      </p:sp>
      <p:sp>
        <p:nvSpPr>
          <p:cNvPr id="4" name="Footer Placeholder 3">
            <a:extLst>
              <a:ext uri="{FF2B5EF4-FFF2-40B4-BE49-F238E27FC236}">
                <a16:creationId xmlns:a16="http://schemas.microsoft.com/office/drawing/2014/main" id="{E929556C-E1DF-78D5-B733-841FEB801DA8}"/>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64239BA8-066C-F9C0-C237-662E8269306D}"/>
              </a:ext>
            </a:extLst>
          </p:cNvPr>
          <p:cNvSpPr>
            <a:spLocks noGrp="1"/>
          </p:cNvSpPr>
          <p:nvPr>
            <p:ph type="sldNum" sz="quarter" idx="12"/>
          </p:nvPr>
        </p:nvSpPr>
        <p:spPr/>
        <p:txBody>
          <a:bodyPr/>
          <a:lstStyle/>
          <a:p>
            <a:fld id="{0FD323F0-2125-4505-822B-C2047871690B}" type="slidenum">
              <a:rPr lang="en-US" smtClean="0"/>
              <a:t>35</a:t>
            </a:fld>
            <a:endParaRPr lang="en-US" dirty="0"/>
          </a:p>
        </p:txBody>
      </p:sp>
      <p:sp>
        <p:nvSpPr>
          <p:cNvPr id="6" name="Date Placeholder 5">
            <a:extLst>
              <a:ext uri="{FF2B5EF4-FFF2-40B4-BE49-F238E27FC236}">
                <a16:creationId xmlns:a16="http://schemas.microsoft.com/office/drawing/2014/main" id="{3A86A36A-0BDB-3A44-57A4-9642A92CCD26}"/>
              </a:ext>
            </a:extLst>
          </p:cNvPr>
          <p:cNvSpPr>
            <a:spLocks noGrp="1"/>
          </p:cNvSpPr>
          <p:nvPr>
            <p:ph type="dt" sz="half" idx="10"/>
          </p:nvPr>
        </p:nvSpPr>
        <p:spPr/>
        <p:txBody>
          <a:bodyPr/>
          <a:lstStyle/>
          <a:p>
            <a:fld id="{F18B3D68-415B-4EBD-8C3C-C68BDA568980}" type="datetime2">
              <a:rPr lang="en-US" smtClean="0"/>
              <a:t>Wednesday, August 14, 2024</a:t>
            </a:fld>
            <a:endParaRPr lang="en-US" dirty="0"/>
          </a:p>
        </p:txBody>
      </p:sp>
    </p:spTree>
    <p:extLst>
      <p:ext uri="{BB962C8B-B14F-4D97-AF65-F5344CB8AC3E}">
        <p14:creationId xmlns:p14="http://schemas.microsoft.com/office/powerpoint/2010/main" val="235186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do WordPress themes work?</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It can be tempting to think of a WordPress theme as a "skin" — but in reality, it's much more. Your WordPress theme provides you with control over how your site is visually presented to visitors, as well as the behavior of your site elements when visitors interact with them.</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For instance, your theme may also control the way certain site elements behave when visitors interact with them. A mobile responsive theme, for example, may re-order to hide certain elements on the page when a visitors accesses your site from a mobile device.</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The reason this is possible is because the theme has its own templates, plugins, and even files. A WordPress theme consists of a few components, which is why it's crucial to know about them even if you don't plan on editing the files.</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WordPress themes also contain template files for the footer, header, and sidebar, controlling what goes in them, such as your business logo or your navigation menu.</a:t>
            </a:r>
          </a:p>
        </p:txBody>
      </p:sp>
      <p:sp>
        <p:nvSpPr>
          <p:cNvPr id="4" name="Footer Placeholder 3">
            <a:extLst>
              <a:ext uri="{FF2B5EF4-FFF2-40B4-BE49-F238E27FC236}">
                <a16:creationId xmlns:a16="http://schemas.microsoft.com/office/drawing/2014/main" id="{FB9914E5-3D07-5DF7-55B5-0E3D03E92366}"/>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A022113F-8F5A-14AF-9166-50170742D5EC}"/>
              </a:ext>
            </a:extLst>
          </p:cNvPr>
          <p:cNvSpPr>
            <a:spLocks noGrp="1"/>
          </p:cNvSpPr>
          <p:nvPr>
            <p:ph type="sldNum" sz="quarter" idx="12"/>
          </p:nvPr>
        </p:nvSpPr>
        <p:spPr/>
        <p:txBody>
          <a:bodyPr/>
          <a:lstStyle/>
          <a:p>
            <a:fld id="{0FD323F0-2125-4505-822B-C2047871690B}" type="slidenum">
              <a:rPr lang="en-US" smtClean="0"/>
              <a:t>36</a:t>
            </a:fld>
            <a:endParaRPr lang="en-US" dirty="0"/>
          </a:p>
        </p:txBody>
      </p:sp>
      <p:sp>
        <p:nvSpPr>
          <p:cNvPr id="6" name="Date Placeholder 5">
            <a:extLst>
              <a:ext uri="{FF2B5EF4-FFF2-40B4-BE49-F238E27FC236}">
                <a16:creationId xmlns:a16="http://schemas.microsoft.com/office/drawing/2014/main" id="{A630BDB4-B0E3-2C00-FD66-635A75522244}"/>
              </a:ext>
            </a:extLst>
          </p:cNvPr>
          <p:cNvSpPr>
            <a:spLocks noGrp="1"/>
          </p:cNvSpPr>
          <p:nvPr>
            <p:ph type="dt" sz="half" idx="10"/>
          </p:nvPr>
        </p:nvSpPr>
        <p:spPr/>
        <p:txBody>
          <a:bodyPr/>
          <a:lstStyle/>
          <a:p>
            <a:fld id="{FDF23D17-8DD1-4F3E-BC01-2E851449E4E0}" type="datetime2">
              <a:rPr lang="en-US" smtClean="0"/>
              <a:t>Wednesday, August 14, 2024</a:t>
            </a:fld>
            <a:endParaRPr lang="en-US" dirty="0"/>
          </a:p>
        </p:txBody>
      </p:sp>
    </p:spTree>
    <p:extLst>
      <p:ext uri="{BB962C8B-B14F-4D97-AF65-F5344CB8AC3E}">
        <p14:creationId xmlns:p14="http://schemas.microsoft.com/office/powerpoint/2010/main" val="1495988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Can a WordPress Theme Do?</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WordPress themes help site owners build a website without coding it from scratch. You can simply activate a theme from the WordPress directory or purchase it via a third-party shop and upload the file to your WordPress admin area. A theme can drastically change the design of your site with theme features such as:</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Navigation menus.</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Custom headers.</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Custom backgrounds.</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Sidebars.</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Post formats.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A new WordPress website comes with an installed default theme that is simple and lightweight. You can either use it or change it to a free or premium theme. Some WordPress hosting providers also include free themes into their packages.</a:t>
            </a:r>
          </a:p>
        </p:txBody>
      </p:sp>
      <p:sp>
        <p:nvSpPr>
          <p:cNvPr id="4" name="Footer Placeholder 3">
            <a:extLst>
              <a:ext uri="{FF2B5EF4-FFF2-40B4-BE49-F238E27FC236}">
                <a16:creationId xmlns:a16="http://schemas.microsoft.com/office/drawing/2014/main" id="{31B3E416-3931-3D76-E504-D72223CCFE6E}"/>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07F2BD38-C5FF-9E34-E995-86636976CE2E}"/>
              </a:ext>
            </a:extLst>
          </p:cNvPr>
          <p:cNvSpPr>
            <a:spLocks noGrp="1"/>
          </p:cNvSpPr>
          <p:nvPr>
            <p:ph type="sldNum" sz="quarter" idx="12"/>
          </p:nvPr>
        </p:nvSpPr>
        <p:spPr/>
        <p:txBody>
          <a:bodyPr/>
          <a:lstStyle/>
          <a:p>
            <a:fld id="{0FD323F0-2125-4505-822B-C2047871690B}" type="slidenum">
              <a:rPr lang="en-US" smtClean="0"/>
              <a:t>37</a:t>
            </a:fld>
            <a:endParaRPr lang="en-US" dirty="0"/>
          </a:p>
        </p:txBody>
      </p:sp>
      <p:sp>
        <p:nvSpPr>
          <p:cNvPr id="6" name="Date Placeholder 5">
            <a:extLst>
              <a:ext uri="{FF2B5EF4-FFF2-40B4-BE49-F238E27FC236}">
                <a16:creationId xmlns:a16="http://schemas.microsoft.com/office/drawing/2014/main" id="{39465BEF-74CB-8C4E-059F-AF0A56BB0F47}"/>
              </a:ext>
            </a:extLst>
          </p:cNvPr>
          <p:cNvSpPr>
            <a:spLocks noGrp="1"/>
          </p:cNvSpPr>
          <p:nvPr>
            <p:ph type="dt" sz="half" idx="10"/>
          </p:nvPr>
        </p:nvSpPr>
        <p:spPr/>
        <p:txBody>
          <a:bodyPr/>
          <a:lstStyle/>
          <a:p>
            <a:fld id="{0A072D2D-65FD-4BAA-8B8E-D417CCD18557}" type="datetime2">
              <a:rPr lang="en-US" smtClean="0"/>
              <a:t>Wednesday, August 14, 2024</a:t>
            </a:fld>
            <a:endParaRPr lang="en-US" dirty="0"/>
          </a:p>
        </p:txBody>
      </p:sp>
    </p:spTree>
    <p:extLst>
      <p:ext uri="{BB962C8B-B14F-4D97-AF65-F5344CB8AC3E}">
        <p14:creationId xmlns:p14="http://schemas.microsoft.com/office/powerpoint/2010/main" val="564497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What Can a WordPress Theme Do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Muli"/>
              </a:rPr>
              <a:t>Note that the design elements might significantly change once you replace WordPress themes since each of them often has a specific style and purpose. For example, some might be more suited for complex business sites, while others are perfect for simple portfolios.</a:t>
            </a:r>
          </a:p>
          <a:p>
            <a:pPr algn="l"/>
            <a:endParaRPr lang="en-US" b="0" i="0" dirty="0">
              <a:solidFill>
                <a:srgbClr val="36344D"/>
              </a:solidFill>
              <a:effectLst/>
              <a:latin typeface="Muli"/>
            </a:endParaRPr>
          </a:p>
          <a:p>
            <a:pPr algn="l"/>
            <a:r>
              <a:rPr lang="en-US" i="0" dirty="0">
                <a:solidFill>
                  <a:srgbClr val="36344D"/>
                </a:solidFill>
                <a:effectLst/>
                <a:latin typeface="Times New Roman" panose="02020603050405020304" pitchFamily="18" charset="0"/>
                <a:cs typeface="Times New Roman" panose="02020603050405020304" pitchFamily="18" charset="0"/>
              </a:rPr>
              <a:t>By default, users can only activate one theme at a time. To activate multiple WordPress themes, install a plugin like Multiple Themes.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Unlike a WordPress plugin that adds a specific feature to a site, a theme should not have crucial functionality. As a result, users will not lose a critical function if they change their theme.</a:t>
            </a:r>
            <a:endParaRPr lang="en-US" dirty="0">
              <a:solidFill>
                <a:srgbClr val="36344D"/>
              </a:solidFill>
              <a:latin typeface="Times New Roman" panose="02020603050405020304" pitchFamily="18" charset="0"/>
              <a:cs typeface="Times New Roman" panose="02020603050405020304" pitchFamily="18" charset="0"/>
            </a:endParaRP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10E62758-E64C-558A-7ABE-DA643EA9252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5D6520A-EF0F-1D04-6D58-29BF5DB9D49B}"/>
              </a:ext>
            </a:extLst>
          </p:cNvPr>
          <p:cNvSpPr>
            <a:spLocks noGrp="1"/>
          </p:cNvSpPr>
          <p:nvPr>
            <p:ph type="sldNum" sz="quarter" idx="12"/>
          </p:nvPr>
        </p:nvSpPr>
        <p:spPr/>
        <p:txBody>
          <a:bodyPr/>
          <a:lstStyle/>
          <a:p>
            <a:fld id="{0FD323F0-2125-4505-822B-C2047871690B}" type="slidenum">
              <a:rPr lang="en-US" smtClean="0"/>
              <a:t>38</a:t>
            </a:fld>
            <a:endParaRPr lang="en-US" dirty="0"/>
          </a:p>
        </p:txBody>
      </p:sp>
      <p:sp>
        <p:nvSpPr>
          <p:cNvPr id="7" name="Date Placeholder 6">
            <a:extLst>
              <a:ext uri="{FF2B5EF4-FFF2-40B4-BE49-F238E27FC236}">
                <a16:creationId xmlns:a16="http://schemas.microsoft.com/office/drawing/2014/main" id="{C98E8AC8-23F1-6353-9841-4A63041589D4}"/>
              </a:ext>
            </a:extLst>
          </p:cNvPr>
          <p:cNvSpPr>
            <a:spLocks noGrp="1"/>
          </p:cNvSpPr>
          <p:nvPr>
            <p:ph type="dt" sz="half" idx="10"/>
          </p:nvPr>
        </p:nvSpPr>
        <p:spPr/>
        <p:txBody>
          <a:bodyPr/>
          <a:lstStyle/>
          <a:p>
            <a:fld id="{CC5B91DB-8B82-428C-B77B-0141429010B8}" type="datetime2">
              <a:rPr lang="en-US" smtClean="0"/>
              <a:t>Wednesday, August 14, 2024</a:t>
            </a:fld>
            <a:endParaRPr lang="en-US" dirty="0"/>
          </a:p>
        </p:txBody>
      </p:sp>
    </p:spTree>
    <p:extLst>
      <p:ext uri="{BB962C8B-B14F-4D97-AF65-F5344CB8AC3E}">
        <p14:creationId xmlns:p14="http://schemas.microsoft.com/office/powerpoint/2010/main" val="99167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What Is the Difference Between a WordPress Theme and a Template?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fontScale="92500" lnSpcReduction="20000"/>
          </a:bodyPr>
          <a:lstStyle/>
          <a:p>
            <a:pPr algn="l"/>
            <a:r>
              <a:rPr lang="en-US" b="0" i="0" dirty="0">
                <a:solidFill>
                  <a:srgbClr val="36344D"/>
                </a:solidFill>
                <a:effectLst/>
                <a:latin typeface="Muli"/>
              </a:rPr>
              <a:t>The difference between WordPress themes and templates is how many pages you can apply them to. A theme controls the appearance of an entire site, while a template defines a single-page layout.</a:t>
            </a:r>
          </a:p>
          <a:p>
            <a:pPr algn="l"/>
            <a:r>
              <a:rPr lang="en-US" b="0" i="0" dirty="0">
                <a:solidFill>
                  <a:srgbClr val="36344D"/>
                </a:solidFill>
                <a:effectLst/>
                <a:latin typeface="Muli"/>
              </a:rPr>
              <a:t>Two required WordPress theme files are:</a:t>
            </a:r>
          </a:p>
          <a:p>
            <a:pPr marL="342900" indent="-342900" algn="l">
              <a:buFont typeface="Wingdings" panose="05000000000000000000" pitchFamily="2" charset="2"/>
              <a:buChar char="Ø"/>
            </a:pPr>
            <a:r>
              <a:rPr lang="en-US" b="0" i="0" dirty="0" err="1">
                <a:solidFill>
                  <a:srgbClr val="36344D"/>
                </a:solidFill>
                <a:effectLst/>
                <a:latin typeface="Muli"/>
              </a:rPr>
              <a:t>Index.php</a:t>
            </a:r>
            <a:r>
              <a:rPr lang="en-US" b="0" i="0" dirty="0">
                <a:solidFill>
                  <a:srgbClr val="36344D"/>
                </a:solidFill>
                <a:effectLst/>
                <a:latin typeface="Muli"/>
              </a:rPr>
              <a:t> – the main WordPress template file.</a:t>
            </a:r>
          </a:p>
          <a:p>
            <a:pPr marL="342900" indent="-342900" algn="l">
              <a:buFont typeface="Wingdings" panose="05000000000000000000" pitchFamily="2" charset="2"/>
              <a:buChar char="Ø"/>
            </a:pPr>
            <a:r>
              <a:rPr lang="en-US" b="0" i="0" dirty="0">
                <a:solidFill>
                  <a:srgbClr val="36344D"/>
                </a:solidFill>
                <a:effectLst/>
                <a:latin typeface="Muli"/>
              </a:rPr>
              <a:t>Style.css – the primary style file.</a:t>
            </a:r>
          </a:p>
          <a:p>
            <a:pPr algn="l"/>
            <a:endParaRPr lang="en-US" b="0" i="0" dirty="0">
              <a:solidFill>
                <a:srgbClr val="36344D"/>
              </a:solidFill>
              <a:effectLst/>
              <a:latin typeface="Muli"/>
            </a:endParaRPr>
          </a:p>
          <a:p>
            <a:pPr algn="l"/>
            <a:r>
              <a:rPr lang="en-US" b="0" i="0" dirty="0">
                <a:solidFill>
                  <a:srgbClr val="36344D"/>
                </a:solidFill>
                <a:effectLst/>
                <a:latin typeface="Muli"/>
              </a:rPr>
              <a:t>A theme’s folder may also include additional files, such as:</a:t>
            </a:r>
          </a:p>
          <a:p>
            <a:pPr marL="342900" indent="-342900" algn="l">
              <a:buFont typeface="Wingdings" panose="05000000000000000000" pitchFamily="2" charset="2"/>
              <a:buChar char="Ø"/>
            </a:pPr>
            <a:r>
              <a:rPr lang="en-US" b="0" i="0" dirty="0">
                <a:solidFill>
                  <a:srgbClr val="36344D"/>
                </a:solidFill>
                <a:effectLst/>
                <a:latin typeface="Muli"/>
              </a:rPr>
              <a:t>PHP files, including the template files for building classic themes.</a:t>
            </a:r>
          </a:p>
          <a:p>
            <a:pPr marL="342900" indent="-342900" algn="l">
              <a:buFont typeface="Wingdings" panose="05000000000000000000" pitchFamily="2" charset="2"/>
              <a:buChar char="Ø"/>
            </a:pPr>
            <a:r>
              <a:rPr lang="en-US" b="0" i="0" dirty="0">
                <a:solidFill>
                  <a:srgbClr val="36344D"/>
                </a:solidFill>
                <a:effectLst/>
                <a:latin typeface="Muli"/>
              </a:rPr>
              <a:t>Blocks and HTML files for developing block themes.</a:t>
            </a:r>
          </a:p>
          <a:p>
            <a:pPr marL="342900" indent="-342900" algn="l">
              <a:buFont typeface="Wingdings" panose="05000000000000000000" pitchFamily="2" charset="2"/>
              <a:buChar char="Ø"/>
            </a:pPr>
            <a:r>
              <a:rPr lang="en-US" b="0" i="0" dirty="0">
                <a:solidFill>
                  <a:srgbClr val="36344D"/>
                </a:solidFill>
                <a:effectLst/>
                <a:latin typeface="Muli"/>
              </a:rPr>
              <a:t>CSS stylesheet.</a:t>
            </a:r>
          </a:p>
          <a:p>
            <a:pPr marL="342900" indent="-342900" algn="l">
              <a:buFont typeface="Wingdings" panose="05000000000000000000" pitchFamily="2" charset="2"/>
              <a:buChar char="Ø"/>
            </a:pPr>
            <a:r>
              <a:rPr lang="en-US" b="0" i="0" dirty="0">
                <a:solidFill>
                  <a:srgbClr val="36344D"/>
                </a:solidFill>
                <a:effectLst/>
                <a:latin typeface="Muli"/>
              </a:rPr>
              <a:t>Graphics.</a:t>
            </a:r>
          </a:p>
          <a:p>
            <a:pPr marL="342900" indent="-342900" algn="l">
              <a:buFont typeface="Wingdings" panose="05000000000000000000" pitchFamily="2" charset="2"/>
              <a:buChar char="Ø"/>
            </a:pPr>
            <a:r>
              <a:rPr lang="en-US" b="0" i="0" dirty="0">
                <a:solidFill>
                  <a:srgbClr val="36344D"/>
                </a:solidFill>
                <a:effectLst/>
                <a:latin typeface="Muli"/>
              </a:rPr>
              <a:t>JavaScript.</a:t>
            </a:r>
          </a:p>
          <a:p>
            <a:pPr algn="l"/>
            <a:r>
              <a:rPr lang="en-US" b="0" i="0" dirty="0">
                <a:solidFill>
                  <a:srgbClr val="36344D"/>
                </a:solidFill>
                <a:effectLst/>
                <a:latin typeface="Muli"/>
              </a:rPr>
              <a:t>Some WordPress themes offer multiple template files for further customization within the general theme. For example, a theme can contain two landing page templates – a full-width and narrow-width version – or have a different look for blog and portfolio pages.</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1613F0FB-8125-6D2E-E06D-E8554B9473B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0595274F-C511-EAA7-34A4-31A10A1EA65B}"/>
              </a:ext>
            </a:extLst>
          </p:cNvPr>
          <p:cNvSpPr>
            <a:spLocks noGrp="1"/>
          </p:cNvSpPr>
          <p:nvPr>
            <p:ph type="sldNum" sz="quarter" idx="12"/>
          </p:nvPr>
        </p:nvSpPr>
        <p:spPr/>
        <p:txBody>
          <a:bodyPr/>
          <a:lstStyle/>
          <a:p>
            <a:fld id="{0FD323F0-2125-4505-822B-C2047871690B}" type="slidenum">
              <a:rPr lang="en-US" smtClean="0"/>
              <a:t>39</a:t>
            </a:fld>
            <a:endParaRPr lang="en-US" dirty="0"/>
          </a:p>
        </p:txBody>
      </p:sp>
      <p:sp>
        <p:nvSpPr>
          <p:cNvPr id="7" name="Date Placeholder 6">
            <a:extLst>
              <a:ext uri="{FF2B5EF4-FFF2-40B4-BE49-F238E27FC236}">
                <a16:creationId xmlns:a16="http://schemas.microsoft.com/office/drawing/2014/main" id="{EC3D6351-6226-B323-33E0-C84E177EEB89}"/>
              </a:ext>
            </a:extLst>
          </p:cNvPr>
          <p:cNvSpPr>
            <a:spLocks noGrp="1"/>
          </p:cNvSpPr>
          <p:nvPr>
            <p:ph type="dt" sz="half" idx="10"/>
          </p:nvPr>
        </p:nvSpPr>
        <p:spPr/>
        <p:txBody>
          <a:bodyPr/>
          <a:lstStyle/>
          <a:p>
            <a:fld id="{42C919E9-3DA9-49D4-BDED-F68409242F0A}" type="datetime2">
              <a:rPr lang="en-US" smtClean="0"/>
              <a:t>Wednesday, August 14, 2024</a:t>
            </a:fld>
            <a:endParaRPr lang="en-US" dirty="0"/>
          </a:p>
        </p:txBody>
      </p:sp>
    </p:spTree>
    <p:extLst>
      <p:ext uri="{BB962C8B-B14F-4D97-AF65-F5344CB8AC3E}">
        <p14:creationId xmlns:p14="http://schemas.microsoft.com/office/powerpoint/2010/main" val="326952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How Does a CMS Work?</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0" i="0" dirty="0">
                <a:solidFill>
                  <a:srgbClr val="36344D"/>
                </a:solidFill>
                <a:effectLst/>
                <a:latin typeface="Muli"/>
              </a:rPr>
              <a:t>To understand how a content management system works, you first need to know what makes a website and </a:t>
            </a:r>
            <a:r>
              <a:rPr lang="en-US" b="1" i="0" dirty="0">
                <a:solidFill>
                  <a:srgbClr val="6747C7"/>
                </a:solidFill>
                <a:effectLst/>
                <a:latin typeface="Muli"/>
                <a:hlinkClick r:id="rId2"/>
              </a:rPr>
              <a:t>how to build one</a:t>
            </a:r>
            <a:r>
              <a:rPr lang="en-US" b="0" i="0" dirty="0">
                <a:solidFill>
                  <a:srgbClr val="36344D"/>
                </a:solidFill>
                <a:effectLst/>
                <a:latin typeface="Muli"/>
              </a:rPr>
              <a:t> from scratch.</a:t>
            </a:r>
          </a:p>
          <a:p>
            <a:pPr algn="l"/>
            <a:r>
              <a:rPr lang="en-US" b="0" i="0" dirty="0">
                <a:solidFill>
                  <a:srgbClr val="36344D"/>
                </a:solidFill>
                <a:effectLst/>
                <a:latin typeface="Muli"/>
              </a:rPr>
              <a:t>A website consists of two main parts ‒ the front-end and the back-end. The front-end is the part an end-user sees in their browsers, such as blog posts, galleries, and videos. It comprises standard markup languages called</a:t>
            </a:r>
            <a:r>
              <a:rPr lang="en-US" b="1" i="0" dirty="0">
                <a:solidFill>
                  <a:srgbClr val="6747C7"/>
                </a:solidFill>
                <a:effectLst/>
                <a:latin typeface="Muli"/>
                <a:hlinkClick r:id="rId3"/>
              </a:rPr>
              <a:t> HTML</a:t>
            </a:r>
            <a:r>
              <a:rPr lang="en-US" b="0" i="0" dirty="0">
                <a:solidFill>
                  <a:srgbClr val="36344D"/>
                </a:solidFill>
                <a:effectLst/>
                <a:latin typeface="Muli"/>
              </a:rPr>
              <a:t>, </a:t>
            </a:r>
            <a:r>
              <a:rPr lang="en-US" b="1" i="0" dirty="0">
                <a:solidFill>
                  <a:srgbClr val="6747C7"/>
                </a:solidFill>
                <a:effectLst/>
                <a:latin typeface="Muli"/>
                <a:hlinkClick r:id="rId4"/>
              </a:rPr>
              <a:t>CSS</a:t>
            </a:r>
            <a:r>
              <a:rPr lang="en-US" b="0" i="0" dirty="0">
                <a:solidFill>
                  <a:srgbClr val="36344D"/>
                </a:solidFill>
                <a:effectLst/>
                <a:latin typeface="Muli"/>
              </a:rPr>
              <a:t> stylesheet language, and </a:t>
            </a:r>
            <a:r>
              <a:rPr lang="en-US" b="1" i="0" dirty="0">
                <a:solidFill>
                  <a:srgbClr val="6747C7"/>
                </a:solidFill>
                <a:effectLst/>
                <a:latin typeface="Muli"/>
                <a:hlinkClick r:id="rId5"/>
              </a:rPr>
              <a:t>JavaScript</a:t>
            </a:r>
            <a:r>
              <a:rPr lang="en-US" b="0" i="0" dirty="0">
                <a:solidFill>
                  <a:srgbClr val="36344D"/>
                </a:solidFill>
                <a:effectLst/>
                <a:latin typeface="Muli"/>
              </a:rPr>
              <a:t>.</a:t>
            </a:r>
          </a:p>
          <a:p>
            <a:pPr algn="l"/>
            <a:r>
              <a:rPr lang="en-US" b="0" i="0" dirty="0">
                <a:solidFill>
                  <a:srgbClr val="36344D"/>
                </a:solidFill>
                <a:effectLst/>
                <a:latin typeface="Muli"/>
              </a:rPr>
              <a:t>Meanwhile, the back-end consists of the database and the functionality of a website. Different programming languages that are used in its construction are </a:t>
            </a:r>
            <a:r>
              <a:rPr lang="en-US" b="1" i="0" dirty="0">
                <a:solidFill>
                  <a:srgbClr val="6747C7"/>
                </a:solidFill>
                <a:effectLst/>
                <a:latin typeface="Muli"/>
                <a:hlinkClick r:id="rId6"/>
              </a:rPr>
              <a:t>PHP</a:t>
            </a:r>
            <a:r>
              <a:rPr lang="en-US" b="0" i="0" dirty="0">
                <a:solidFill>
                  <a:srgbClr val="36344D"/>
                </a:solidFill>
                <a:effectLst/>
                <a:latin typeface="Muli"/>
              </a:rPr>
              <a:t>, </a:t>
            </a:r>
            <a:r>
              <a:rPr lang="en-US" b="1" i="0" dirty="0">
                <a:solidFill>
                  <a:srgbClr val="6747C7"/>
                </a:solidFill>
                <a:effectLst/>
                <a:latin typeface="Muli"/>
                <a:hlinkClick r:id="rId7"/>
              </a:rPr>
              <a:t>Python</a:t>
            </a:r>
            <a:r>
              <a:rPr lang="en-US" b="0" i="0" dirty="0">
                <a:solidFill>
                  <a:srgbClr val="36344D"/>
                </a:solidFill>
                <a:effectLst/>
                <a:latin typeface="Muli"/>
              </a:rPr>
              <a:t>, </a:t>
            </a:r>
            <a:r>
              <a:rPr lang="en-US" b="1" i="0" dirty="0">
                <a:solidFill>
                  <a:srgbClr val="6747C7"/>
                </a:solidFill>
                <a:effectLst/>
                <a:latin typeface="Muli"/>
                <a:hlinkClick r:id="rId8"/>
              </a:rPr>
              <a:t>Ruby</a:t>
            </a:r>
            <a:r>
              <a:rPr lang="en-US" b="0" i="0" dirty="0">
                <a:solidFill>
                  <a:srgbClr val="36344D"/>
                </a:solidFill>
                <a:effectLst/>
                <a:latin typeface="Muli"/>
              </a:rPr>
              <a:t>, and </a:t>
            </a:r>
            <a:r>
              <a:rPr lang="en-US" b="1" i="0" dirty="0">
                <a:solidFill>
                  <a:srgbClr val="6747C7"/>
                </a:solidFill>
                <a:effectLst/>
                <a:latin typeface="Muli"/>
                <a:hlinkClick r:id="rId9"/>
              </a:rPr>
              <a:t>Java</a:t>
            </a:r>
            <a:r>
              <a:rPr lang="en-US" b="0" i="0" dirty="0">
                <a:solidFill>
                  <a:srgbClr val="36344D"/>
                </a:solidFill>
                <a:effectLst/>
                <a:latin typeface="Muli"/>
              </a:rPr>
              <a:t>. </a:t>
            </a:r>
          </a:p>
          <a:p>
            <a:pPr algn="l"/>
            <a:r>
              <a:rPr lang="en-US" b="0" i="0" dirty="0">
                <a:solidFill>
                  <a:srgbClr val="36344D"/>
                </a:solidFill>
                <a:effectLst/>
                <a:latin typeface="Muli"/>
              </a:rPr>
              <a:t>To make your website visible on the web, you also need to manually upload all of your website content into a web server. </a:t>
            </a:r>
          </a:p>
          <a:p>
            <a:pPr algn="l"/>
            <a:r>
              <a:rPr lang="en-US" b="0" i="0" dirty="0">
                <a:solidFill>
                  <a:srgbClr val="36344D"/>
                </a:solidFill>
                <a:effectLst/>
                <a:latin typeface="Muli"/>
              </a:rPr>
              <a:t>The web server database will store your content and push it from the back-end to the front-end whenever a user accesses your site. </a:t>
            </a:r>
          </a:p>
          <a:p>
            <a:pPr algn="l"/>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B1FD434-909A-7455-8673-658F1CE9F022}"/>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CBBA35CE-7A8C-8A15-D246-3EC05454C917}"/>
              </a:ext>
            </a:extLst>
          </p:cNvPr>
          <p:cNvSpPr>
            <a:spLocks noGrp="1"/>
          </p:cNvSpPr>
          <p:nvPr>
            <p:ph type="sldNum" sz="quarter" idx="12"/>
          </p:nvPr>
        </p:nvSpPr>
        <p:spPr/>
        <p:txBody>
          <a:bodyPr/>
          <a:lstStyle/>
          <a:p>
            <a:fld id="{0FD323F0-2125-4505-822B-C2047871690B}" type="slidenum">
              <a:rPr lang="en-US" smtClean="0"/>
              <a:t>4</a:t>
            </a:fld>
            <a:endParaRPr lang="en-US" dirty="0"/>
          </a:p>
        </p:txBody>
      </p:sp>
      <p:sp>
        <p:nvSpPr>
          <p:cNvPr id="6" name="Date Placeholder 5">
            <a:extLst>
              <a:ext uri="{FF2B5EF4-FFF2-40B4-BE49-F238E27FC236}">
                <a16:creationId xmlns:a16="http://schemas.microsoft.com/office/drawing/2014/main" id="{4B252B57-1C2C-CE06-78E3-443530B753CA}"/>
              </a:ext>
            </a:extLst>
          </p:cNvPr>
          <p:cNvSpPr>
            <a:spLocks noGrp="1"/>
          </p:cNvSpPr>
          <p:nvPr>
            <p:ph type="dt" sz="half" idx="10"/>
          </p:nvPr>
        </p:nvSpPr>
        <p:spPr/>
        <p:txBody>
          <a:bodyPr/>
          <a:lstStyle/>
          <a:p>
            <a:fld id="{D491C122-A602-47E7-A729-766F1A904734}" type="datetime2">
              <a:rPr lang="en-US" smtClean="0"/>
              <a:t>Wednesday, August 14, 2024</a:t>
            </a:fld>
            <a:endParaRPr lang="en-US" dirty="0"/>
          </a:p>
        </p:txBody>
      </p:sp>
    </p:spTree>
    <p:extLst>
      <p:ext uri="{BB962C8B-B14F-4D97-AF65-F5344CB8AC3E}">
        <p14:creationId xmlns:p14="http://schemas.microsoft.com/office/powerpoint/2010/main" val="39513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Free WordPress Themes vs. Premium Themes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Independent developers and high-end vendors typically create free WordPress themes as a tempter for their premium packages.</a:t>
            </a:r>
          </a:p>
          <a:p>
            <a:pPr algn="l"/>
            <a:r>
              <a:rPr lang="en-US" i="0" dirty="0">
                <a:solidFill>
                  <a:srgbClr val="36344D"/>
                </a:solidFill>
                <a:effectLst/>
                <a:latin typeface="Times New Roman" panose="02020603050405020304" pitchFamily="18" charset="0"/>
                <a:cs typeface="Times New Roman" panose="02020603050405020304" pitchFamily="18" charset="0"/>
              </a:rPr>
              <a:t>They are an excellent option for users with a limited budget. Furthermore, they are available in the WordPress.org theme directory, requiring them to pass a strict review process. As a result, users can be confident about their quality and security.</a:t>
            </a:r>
          </a:p>
          <a:p>
            <a:pPr algn="l"/>
            <a:r>
              <a:rPr lang="en-US" i="0" dirty="0">
                <a:solidFill>
                  <a:srgbClr val="36344D"/>
                </a:solidFill>
                <a:effectLst/>
                <a:latin typeface="Times New Roman" panose="02020603050405020304" pitchFamily="18" charset="0"/>
                <a:cs typeface="Times New Roman" panose="02020603050405020304" pitchFamily="18" charset="0"/>
              </a:rPr>
              <a:t>Free themes are also easy to access as users can browse and activate them directly from the admin dashboard.</a:t>
            </a:r>
          </a:p>
          <a:p>
            <a:pPr algn="l"/>
            <a:r>
              <a:rPr lang="en-US" i="0" dirty="0">
                <a:solidFill>
                  <a:srgbClr val="36344D"/>
                </a:solidFill>
                <a:effectLst/>
                <a:latin typeface="Times New Roman" panose="02020603050405020304" pitchFamily="18" charset="0"/>
                <a:cs typeface="Times New Roman" panose="02020603050405020304" pitchFamily="18" charset="0"/>
              </a:rPr>
              <a:t>A major disadvantage of free WordPress themes is their limited support, whether it’s in the form of documentation or direct communication with the creators. Some developers provide support via WordPress forums, but they are not obliged to do so.</a:t>
            </a:r>
          </a:p>
          <a:p>
            <a:pPr algn="l"/>
            <a:r>
              <a:rPr lang="en-US" i="0" dirty="0">
                <a:solidFill>
                  <a:srgbClr val="36344D"/>
                </a:solidFill>
                <a:effectLst/>
                <a:latin typeface="Times New Roman" panose="02020603050405020304" pitchFamily="18" charset="0"/>
                <a:cs typeface="Times New Roman" panose="02020603050405020304" pitchFamily="18" charset="0"/>
              </a:rPr>
              <a:t>This can be an issue if you have to troubleshoot a bug or change an element in the theme.</a:t>
            </a:r>
          </a:p>
          <a:p>
            <a:pPr algn="l"/>
            <a:r>
              <a:rPr lang="en-US" i="0" dirty="0">
                <a:solidFill>
                  <a:srgbClr val="36344D"/>
                </a:solidFill>
                <a:effectLst/>
                <a:latin typeface="Times New Roman" panose="02020603050405020304" pitchFamily="18" charset="0"/>
                <a:cs typeface="Times New Roman" panose="02020603050405020304" pitchFamily="18" charset="0"/>
              </a:rPr>
              <a:t>Another drawback is their lack of uniqueness. Free themes are widely available and have limited customization features, which might make your site’s design look generic and require some coding knowledge or a page builder to personalize it.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0575A369-5CBE-336B-E3A9-F48B1AF7563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D078E9A-FE3D-5057-138A-D529FC6178CC}"/>
              </a:ext>
            </a:extLst>
          </p:cNvPr>
          <p:cNvSpPr>
            <a:spLocks noGrp="1"/>
          </p:cNvSpPr>
          <p:nvPr>
            <p:ph type="sldNum" sz="quarter" idx="12"/>
          </p:nvPr>
        </p:nvSpPr>
        <p:spPr/>
        <p:txBody>
          <a:bodyPr/>
          <a:lstStyle/>
          <a:p>
            <a:fld id="{0FD323F0-2125-4505-822B-C2047871690B}" type="slidenum">
              <a:rPr lang="en-US" smtClean="0"/>
              <a:t>40</a:t>
            </a:fld>
            <a:endParaRPr lang="en-US" dirty="0"/>
          </a:p>
        </p:txBody>
      </p:sp>
      <p:sp>
        <p:nvSpPr>
          <p:cNvPr id="7" name="Date Placeholder 6">
            <a:extLst>
              <a:ext uri="{FF2B5EF4-FFF2-40B4-BE49-F238E27FC236}">
                <a16:creationId xmlns:a16="http://schemas.microsoft.com/office/drawing/2014/main" id="{D26221E2-8147-69DE-A06A-369EE8D25AD4}"/>
              </a:ext>
            </a:extLst>
          </p:cNvPr>
          <p:cNvSpPr>
            <a:spLocks noGrp="1"/>
          </p:cNvSpPr>
          <p:nvPr>
            <p:ph type="dt" sz="half" idx="10"/>
          </p:nvPr>
        </p:nvSpPr>
        <p:spPr/>
        <p:txBody>
          <a:bodyPr/>
          <a:lstStyle/>
          <a:p>
            <a:fld id="{C208E72C-EDD5-402F-BC73-529332D88C24}" type="datetime2">
              <a:rPr lang="en-US" smtClean="0"/>
              <a:t>Wednesday, August 14, 2024</a:t>
            </a:fld>
            <a:endParaRPr lang="en-US" dirty="0"/>
          </a:p>
        </p:txBody>
      </p:sp>
    </p:spTree>
    <p:extLst>
      <p:ext uri="{BB962C8B-B14F-4D97-AF65-F5344CB8AC3E}">
        <p14:creationId xmlns:p14="http://schemas.microsoft.com/office/powerpoint/2010/main" val="1737321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Free WordPress Themes vs. Premium Themes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Unlike free themes, the premium version is available for purchase on third-party WordPress theme shops, like:</a:t>
            </a: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Elegant Themes</a:t>
            </a:r>
          </a:p>
          <a:p>
            <a:pPr marL="342900" indent="-342900" algn="l">
              <a:buFont typeface="Wingdings" panose="05000000000000000000" pitchFamily="2" charset="2"/>
              <a:buChar char="Ø"/>
            </a:pPr>
            <a:r>
              <a:rPr lang="en-US" i="0" dirty="0" err="1">
                <a:solidFill>
                  <a:srgbClr val="36344D"/>
                </a:solidFill>
                <a:effectLst/>
                <a:latin typeface="Times New Roman" panose="02020603050405020304" pitchFamily="18" charset="0"/>
                <a:cs typeface="Times New Roman" panose="02020603050405020304" pitchFamily="18" charset="0"/>
              </a:rPr>
              <a:t>WPAstra</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i="0" dirty="0" err="1">
                <a:solidFill>
                  <a:srgbClr val="36344D"/>
                </a:solidFill>
                <a:effectLst/>
                <a:latin typeface="Times New Roman" panose="02020603050405020304" pitchFamily="18" charset="0"/>
                <a:cs typeface="Times New Roman" panose="02020603050405020304" pitchFamily="18" charset="0"/>
              </a:rPr>
              <a:t>StudioPress</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i="0" dirty="0" err="1">
                <a:solidFill>
                  <a:srgbClr val="36344D"/>
                </a:solidFill>
                <a:effectLst/>
                <a:latin typeface="Times New Roman" panose="02020603050405020304" pitchFamily="18" charset="0"/>
                <a:cs typeface="Times New Roman" panose="02020603050405020304" pitchFamily="18" charset="0"/>
              </a:rPr>
              <a:t>ThemeForest</a:t>
            </a:r>
            <a:endParaRPr lang="en-US" dirty="0">
              <a:solidFill>
                <a:srgbClr val="36344D"/>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i="0" dirty="0">
                <a:solidFill>
                  <a:srgbClr val="36344D"/>
                </a:solidFill>
                <a:effectLst/>
                <a:latin typeface="Times New Roman" panose="02020603050405020304" pitchFamily="18" charset="0"/>
                <a:cs typeface="Times New Roman" panose="02020603050405020304" pitchFamily="18" charset="0"/>
              </a:rPr>
              <a:t>Mojo Marketplace</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Alternatively, purchase a premium theme directly from theme developers, like </a:t>
            </a:r>
            <a:r>
              <a:rPr lang="en-US" i="0" dirty="0" err="1">
                <a:solidFill>
                  <a:srgbClr val="36344D"/>
                </a:solidFill>
                <a:effectLst/>
                <a:latin typeface="Times New Roman" panose="02020603050405020304" pitchFamily="18" charset="0"/>
                <a:cs typeface="Times New Roman" panose="02020603050405020304" pitchFamily="18" charset="0"/>
              </a:rPr>
              <a:t>aThemes</a:t>
            </a:r>
            <a:r>
              <a:rPr lang="en-US" i="0" dirty="0">
                <a:solidFill>
                  <a:srgbClr val="36344D"/>
                </a:solidFill>
                <a:effectLst/>
                <a:latin typeface="Times New Roman" panose="02020603050405020304" pitchFamily="18" charset="0"/>
                <a:cs typeface="Times New Roman" panose="02020603050405020304" pitchFamily="18" charset="0"/>
              </a:rPr>
              <a:t> and </a:t>
            </a:r>
            <a:r>
              <a:rPr lang="en-US" i="0" dirty="0" err="1">
                <a:solidFill>
                  <a:srgbClr val="36344D"/>
                </a:solidFill>
                <a:effectLst/>
                <a:latin typeface="Times New Roman" panose="02020603050405020304" pitchFamily="18" charset="0"/>
                <a:cs typeface="Times New Roman" panose="02020603050405020304" pitchFamily="18" charset="0"/>
              </a:rPr>
              <a:t>ThemeIsle</a:t>
            </a:r>
            <a:r>
              <a:rPr lang="en-US" i="0" dirty="0">
                <a:solidFill>
                  <a:srgbClr val="36344D"/>
                </a:solidFill>
                <a:effectLst/>
                <a:latin typeface="Times New Roman" panose="02020603050405020304" pitchFamily="18" charset="0"/>
                <a:cs typeface="Times New Roman" panose="02020603050405020304" pitchFamily="18" charset="0"/>
              </a:rPr>
              <a:t>. Dedicated developers typically have multiple theme portfolios and often provide top-level customer support. However, they might not display user ratings like in a theme marketplace or WordPress theme directory.</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EEA819D0-D6BF-1A48-6873-AF0B5715900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1384CE3-6C28-17A5-5C32-8834A369C6FB}"/>
              </a:ext>
            </a:extLst>
          </p:cNvPr>
          <p:cNvSpPr>
            <a:spLocks noGrp="1"/>
          </p:cNvSpPr>
          <p:nvPr>
            <p:ph type="sldNum" sz="quarter" idx="12"/>
          </p:nvPr>
        </p:nvSpPr>
        <p:spPr/>
        <p:txBody>
          <a:bodyPr/>
          <a:lstStyle/>
          <a:p>
            <a:fld id="{0FD323F0-2125-4505-822B-C2047871690B}" type="slidenum">
              <a:rPr lang="en-US" smtClean="0"/>
              <a:t>41</a:t>
            </a:fld>
            <a:endParaRPr lang="en-US" dirty="0"/>
          </a:p>
        </p:txBody>
      </p:sp>
      <p:sp>
        <p:nvSpPr>
          <p:cNvPr id="7" name="Date Placeholder 6">
            <a:extLst>
              <a:ext uri="{FF2B5EF4-FFF2-40B4-BE49-F238E27FC236}">
                <a16:creationId xmlns:a16="http://schemas.microsoft.com/office/drawing/2014/main" id="{5878D677-9714-2A6D-B5FC-34855ED10289}"/>
              </a:ext>
            </a:extLst>
          </p:cNvPr>
          <p:cNvSpPr>
            <a:spLocks noGrp="1"/>
          </p:cNvSpPr>
          <p:nvPr>
            <p:ph type="dt" sz="half" idx="10"/>
          </p:nvPr>
        </p:nvSpPr>
        <p:spPr/>
        <p:txBody>
          <a:bodyPr/>
          <a:lstStyle/>
          <a:p>
            <a:fld id="{CE70467C-D598-4E2E-80B7-FBF815C27DCC}" type="datetime2">
              <a:rPr lang="en-US" smtClean="0"/>
              <a:t>Wednesday, August 14, 2024</a:t>
            </a:fld>
            <a:endParaRPr lang="en-US" dirty="0"/>
          </a:p>
        </p:txBody>
      </p:sp>
    </p:spTree>
    <p:extLst>
      <p:ext uri="{BB962C8B-B14F-4D97-AF65-F5344CB8AC3E}">
        <p14:creationId xmlns:p14="http://schemas.microsoft.com/office/powerpoint/2010/main" val="3888273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fontScale="90000"/>
          </a:bodyPr>
          <a:lstStyle/>
          <a:p>
            <a:r>
              <a:rPr lang="en-US" sz="3200" b="1" dirty="0">
                <a:latin typeface="Times New Roman" panose="02020603050405020304" pitchFamily="18" charset="0"/>
                <a:cs typeface="Times New Roman" panose="02020603050405020304" pitchFamily="18" charset="0"/>
              </a:rPr>
              <a:t>Free WordPress Themes vs. Premium Themes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Here are some of the biggest advantages of using premium WordPress themes: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Advanced features </a:t>
            </a:r>
            <a:r>
              <a:rPr lang="en-US" i="0" dirty="0">
                <a:solidFill>
                  <a:srgbClr val="36344D"/>
                </a:solidFill>
                <a:effectLst/>
                <a:latin typeface="Times New Roman" panose="02020603050405020304" pitchFamily="18" charset="0"/>
                <a:cs typeface="Times New Roman" panose="02020603050405020304" pitchFamily="18" charset="0"/>
              </a:rPr>
              <a:t>– include custom content and graphics as well as search engine optimization (SEO) features.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Unique web design </a:t>
            </a:r>
            <a:r>
              <a:rPr lang="en-US" i="0" dirty="0">
                <a:solidFill>
                  <a:srgbClr val="36344D"/>
                </a:solidFill>
                <a:effectLst/>
                <a:latin typeface="Times New Roman" panose="02020603050405020304" pitchFamily="18" charset="0"/>
                <a:cs typeface="Times New Roman" panose="02020603050405020304" pitchFamily="18" charset="0"/>
              </a:rPr>
              <a:t>– choose from many personalization options, including integrated drag-and-drop builders, multiple templates, and extensive color choices.</a:t>
            </a:r>
          </a:p>
          <a:p>
            <a:pPr marL="342900" indent="-342900" algn="l">
              <a:buFont typeface="Wingdings" panose="05000000000000000000" pitchFamily="2" charset="2"/>
              <a:buChar char="Ø"/>
            </a:pPr>
            <a:r>
              <a:rPr lang="en-US" b="1" i="0" dirty="0">
                <a:solidFill>
                  <a:srgbClr val="36344D"/>
                </a:solidFill>
                <a:effectLst/>
                <a:latin typeface="Times New Roman" panose="02020603050405020304" pitchFamily="18" charset="0"/>
                <a:cs typeface="Times New Roman" panose="02020603050405020304" pitchFamily="18" charset="0"/>
              </a:rPr>
              <a:t>Regular support </a:t>
            </a:r>
            <a:r>
              <a:rPr lang="en-US" i="0" dirty="0">
                <a:solidFill>
                  <a:srgbClr val="36344D"/>
                </a:solidFill>
                <a:effectLst/>
                <a:latin typeface="Times New Roman" panose="02020603050405020304" pitchFamily="18" charset="0"/>
                <a:cs typeface="Times New Roman" panose="02020603050405020304" pitchFamily="18" charset="0"/>
              </a:rPr>
              <a:t>– reach out via the forum, email, or phone.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However, advanced functionality in premium WordPress themes may bloat code, overload the server, and affect loading speed. Their price can also be relatively high, and they may still require an extra monthly or annual licensing fee.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E731E4E2-92F9-B7E6-4C5E-BFCAFA51ECD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9280D50-5998-0AC1-0221-B099E494C562}"/>
              </a:ext>
            </a:extLst>
          </p:cNvPr>
          <p:cNvSpPr>
            <a:spLocks noGrp="1"/>
          </p:cNvSpPr>
          <p:nvPr>
            <p:ph type="sldNum" sz="quarter" idx="12"/>
          </p:nvPr>
        </p:nvSpPr>
        <p:spPr/>
        <p:txBody>
          <a:bodyPr/>
          <a:lstStyle/>
          <a:p>
            <a:fld id="{0FD323F0-2125-4505-822B-C2047871690B}" type="slidenum">
              <a:rPr lang="en-US" smtClean="0"/>
              <a:t>42</a:t>
            </a:fld>
            <a:endParaRPr lang="en-US" dirty="0"/>
          </a:p>
        </p:txBody>
      </p:sp>
      <p:sp>
        <p:nvSpPr>
          <p:cNvPr id="7" name="Date Placeholder 6">
            <a:extLst>
              <a:ext uri="{FF2B5EF4-FFF2-40B4-BE49-F238E27FC236}">
                <a16:creationId xmlns:a16="http://schemas.microsoft.com/office/drawing/2014/main" id="{D1D638B3-BAC8-8A74-0B5A-4C8614B8150E}"/>
              </a:ext>
            </a:extLst>
          </p:cNvPr>
          <p:cNvSpPr>
            <a:spLocks noGrp="1"/>
          </p:cNvSpPr>
          <p:nvPr>
            <p:ph type="dt" sz="half" idx="10"/>
          </p:nvPr>
        </p:nvSpPr>
        <p:spPr/>
        <p:txBody>
          <a:bodyPr/>
          <a:lstStyle/>
          <a:p>
            <a:fld id="{8BAD4BEE-99FC-4406-88EA-21335E36668E}" type="datetime2">
              <a:rPr lang="en-US" smtClean="0"/>
              <a:t>Wednesday, August 14, 2024</a:t>
            </a:fld>
            <a:endParaRPr lang="en-US" dirty="0"/>
          </a:p>
        </p:txBody>
      </p:sp>
    </p:spTree>
    <p:extLst>
      <p:ext uri="{BB962C8B-B14F-4D97-AF65-F5344CB8AC3E}">
        <p14:creationId xmlns:p14="http://schemas.microsoft.com/office/powerpoint/2010/main" val="256550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lnSpcReduction="10000"/>
          </a:bodyPr>
          <a:lstStyle/>
          <a:p>
            <a:pPr algn="l"/>
            <a:r>
              <a:rPr lang="en-US" i="0" dirty="0">
                <a:solidFill>
                  <a:srgbClr val="36344D"/>
                </a:solidFill>
                <a:effectLst/>
                <a:latin typeface="Times New Roman" panose="02020603050405020304" pitchFamily="18" charset="0"/>
                <a:cs typeface="Times New Roman" panose="02020603050405020304" pitchFamily="18" charset="0"/>
              </a:rPr>
              <a:t>Installing WordPress can be done either automatically via a hosting provider (auto-installation) or manually on a local server.</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1. Automatic Installation (via Hosting Provider)</a:t>
            </a:r>
          </a:p>
          <a:p>
            <a:pPr algn="l"/>
            <a:r>
              <a:rPr lang="en-US" i="0" dirty="0">
                <a:solidFill>
                  <a:srgbClr val="36344D"/>
                </a:solidFill>
                <a:effectLst/>
                <a:latin typeface="Times New Roman" panose="02020603050405020304" pitchFamily="18" charset="0"/>
                <a:cs typeface="Times New Roman" panose="02020603050405020304" pitchFamily="18" charset="0"/>
              </a:rPr>
              <a:t>Most hosting providers offer a one-click installation process for WordPress. This is the easiest and quickest way to get your WordPress site up and running. This section will not be discussed in detail here, since it won’t be used in this course.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i="0" dirty="0">
                <a:solidFill>
                  <a:srgbClr val="36344D"/>
                </a:solidFill>
                <a:effectLst/>
                <a:latin typeface="Times New Roman" panose="02020603050405020304" pitchFamily="18" charset="0"/>
                <a:cs typeface="Times New Roman" panose="02020603050405020304" pitchFamily="18" charset="0"/>
              </a:rPr>
              <a:t>2. Local Installation (Using Local Server)</a:t>
            </a:r>
          </a:p>
          <a:p>
            <a:pPr algn="l"/>
            <a:r>
              <a:rPr lang="en-US" i="0" dirty="0">
                <a:solidFill>
                  <a:srgbClr val="36344D"/>
                </a:solidFill>
                <a:effectLst/>
                <a:latin typeface="Times New Roman" panose="02020603050405020304" pitchFamily="18" charset="0"/>
                <a:cs typeface="Times New Roman" panose="02020603050405020304" pitchFamily="18" charset="0"/>
              </a:rPr>
              <a:t>Installing WordPress locally allows you to develop your site on your own computer before making it live. This is great for testing, development, or learning purposes.</a:t>
            </a:r>
          </a:p>
          <a:p>
            <a:pPr algn="l"/>
            <a:r>
              <a:rPr lang="en-US" i="0" dirty="0">
                <a:solidFill>
                  <a:srgbClr val="36344D"/>
                </a:solidFill>
                <a:effectLst/>
                <a:latin typeface="Times New Roman" panose="02020603050405020304" pitchFamily="18" charset="0"/>
                <a:cs typeface="Times New Roman" panose="02020603050405020304" pitchFamily="18" charset="0"/>
              </a:rPr>
              <a:t>Testing new themes and plugins on your live website can cause functionality issues, slow loading times, and even downtime. Without a testing site, securing and optimizing WordPress for speed becomes challenging. Therefore, knowing how to install WordPress locally is essential.</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5B77F7CB-0BC3-4D55-7757-296E13D1D74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0B7A2E25-C842-D7D7-EF84-AF300CC10CB9}"/>
              </a:ext>
            </a:extLst>
          </p:cNvPr>
          <p:cNvSpPr>
            <a:spLocks noGrp="1"/>
          </p:cNvSpPr>
          <p:nvPr>
            <p:ph type="sldNum" sz="quarter" idx="12"/>
          </p:nvPr>
        </p:nvSpPr>
        <p:spPr/>
        <p:txBody>
          <a:bodyPr/>
          <a:lstStyle/>
          <a:p>
            <a:fld id="{0FD323F0-2125-4505-822B-C2047871690B}" type="slidenum">
              <a:rPr lang="en-US" smtClean="0"/>
              <a:t>43</a:t>
            </a:fld>
            <a:endParaRPr lang="en-US" dirty="0"/>
          </a:p>
        </p:txBody>
      </p:sp>
      <p:sp>
        <p:nvSpPr>
          <p:cNvPr id="7" name="Date Placeholder 6">
            <a:extLst>
              <a:ext uri="{FF2B5EF4-FFF2-40B4-BE49-F238E27FC236}">
                <a16:creationId xmlns:a16="http://schemas.microsoft.com/office/drawing/2014/main" id="{FF51596A-1EE1-2509-DAE6-F9FFD57F2EBD}"/>
              </a:ext>
            </a:extLst>
          </p:cNvPr>
          <p:cNvSpPr>
            <a:spLocks noGrp="1"/>
          </p:cNvSpPr>
          <p:nvPr>
            <p:ph type="dt" sz="half" idx="10"/>
          </p:nvPr>
        </p:nvSpPr>
        <p:spPr/>
        <p:txBody>
          <a:bodyPr/>
          <a:lstStyle/>
          <a:p>
            <a:fld id="{522EE91D-573F-4D09-B34B-BE9C5D8BC664}" type="datetime2">
              <a:rPr lang="en-US" smtClean="0"/>
              <a:t>Wednesday, August 14, 2024</a:t>
            </a:fld>
            <a:endParaRPr lang="en-US" dirty="0"/>
          </a:p>
        </p:txBody>
      </p:sp>
    </p:spTree>
    <p:extLst>
      <p:ext uri="{BB962C8B-B14F-4D97-AF65-F5344CB8AC3E}">
        <p14:creationId xmlns:p14="http://schemas.microsoft.com/office/powerpoint/2010/main" val="369209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i="0" dirty="0">
                <a:solidFill>
                  <a:srgbClr val="36344D"/>
                </a:solidFill>
                <a:effectLst/>
                <a:latin typeface="Times New Roman" panose="02020603050405020304" pitchFamily="18" charset="0"/>
                <a:cs typeface="Times New Roman" panose="02020603050405020304" pitchFamily="18" charset="0"/>
              </a:rPr>
              <a:t>Using a version of WordPress stored on your computer, you can make any changes you like, and your visitors won’t see them. This enables you to test software, learn coding skills, and scan for performance bugs safely. It can also serve as a staging environment before going live. </a:t>
            </a:r>
          </a:p>
          <a:p>
            <a:pPr algn="l"/>
            <a:r>
              <a:rPr lang="en-US" i="0" dirty="0">
                <a:solidFill>
                  <a:srgbClr val="36344D"/>
                </a:solidFill>
                <a:effectLst/>
                <a:latin typeface="Times New Roman" panose="02020603050405020304" pitchFamily="18" charset="0"/>
                <a:cs typeface="Times New Roman" panose="02020603050405020304" pitchFamily="18" charset="0"/>
              </a:rPr>
              <a:t>In this guide, we’ll introduce you to the process of installing WordPress locally and present three different methods to accomplish it. Let’s jump right in!</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b="1" i="0" dirty="0">
                <a:solidFill>
                  <a:srgbClr val="2F1C6A"/>
                </a:solidFill>
                <a:effectLst/>
                <a:latin typeface="Times New Roman" panose="02020603050405020304" pitchFamily="18" charset="0"/>
                <a:cs typeface="Times New Roman" panose="02020603050405020304" pitchFamily="18" charset="0"/>
              </a:rPr>
              <a:t>Why Should You Want to Install WordPress Locally</a:t>
            </a:r>
          </a:p>
          <a:p>
            <a:pPr algn="l"/>
            <a:r>
              <a:rPr lang="en-US" b="1" i="0" dirty="0">
                <a:solidFill>
                  <a:srgbClr val="6747C7"/>
                </a:solidFill>
                <a:effectLst/>
                <a:latin typeface="Times New Roman" panose="02020603050405020304" pitchFamily="18" charset="0"/>
                <a:cs typeface="Times New Roman" panose="02020603050405020304" pitchFamily="18" charset="0"/>
                <a:hlinkClick r:id="rId2"/>
              </a:rPr>
              <a:t>WordPress is</a:t>
            </a:r>
            <a:r>
              <a:rPr lang="en-US" b="0" i="0" dirty="0">
                <a:solidFill>
                  <a:srgbClr val="36344D"/>
                </a:solidFill>
                <a:effectLst/>
                <a:latin typeface="Times New Roman" panose="02020603050405020304" pitchFamily="18" charset="0"/>
                <a:cs typeface="Times New Roman" panose="02020603050405020304" pitchFamily="18" charset="0"/>
              </a:rPr>
              <a:t> a flexible and user-friendly platform. It makes building a website and getting it online quick and simple. However, it can also be used to install WordPress locally.</a:t>
            </a:r>
          </a:p>
          <a:p>
            <a:pPr algn="l"/>
            <a:r>
              <a:rPr lang="en-US" b="0" i="0" dirty="0">
                <a:solidFill>
                  <a:srgbClr val="36344D"/>
                </a:solidFill>
                <a:effectLst/>
                <a:latin typeface="Times New Roman" panose="02020603050405020304" pitchFamily="18" charset="0"/>
                <a:cs typeface="Times New Roman" panose="02020603050405020304" pitchFamily="18" charset="0"/>
              </a:rPr>
              <a:t>Doing this results in an offline website that’s stored on your computer and can only be seen by you or anyone else with access to that device. At first, it may seem counterintuitive to create a private website in this way, but there are many reasons to do so.</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E11352CB-3D25-2727-33EA-A9498F853A0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31EB2D6-4B84-4AEE-8273-E6A97F42ED40}"/>
              </a:ext>
            </a:extLst>
          </p:cNvPr>
          <p:cNvSpPr>
            <a:spLocks noGrp="1"/>
          </p:cNvSpPr>
          <p:nvPr>
            <p:ph type="sldNum" sz="quarter" idx="12"/>
          </p:nvPr>
        </p:nvSpPr>
        <p:spPr/>
        <p:txBody>
          <a:bodyPr/>
          <a:lstStyle/>
          <a:p>
            <a:fld id="{0FD323F0-2125-4505-822B-C2047871690B}" type="slidenum">
              <a:rPr lang="en-US" smtClean="0"/>
              <a:t>44</a:t>
            </a:fld>
            <a:endParaRPr lang="en-US" dirty="0"/>
          </a:p>
        </p:txBody>
      </p:sp>
      <p:sp>
        <p:nvSpPr>
          <p:cNvPr id="7" name="Date Placeholder 6">
            <a:extLst>
              <a:ext uri="{FF2B5EF4-FFF2-40B4-BE49-F238E27FC236}">
                <a16:creationId xmlns:a16="http://schemas.microsoft.com/office/drawing/2014/main" id="{89294040-477F-5886-E4E3-BC47878136FF}"/>
              </a:ext>
            </a:extLst>
          </p:cNvPr>
          <p:cNvSpPr>
            <a:spLocks noGrp="1"/>
          </p:cNvSpPr>
          <p:nvPr>
            <p:ph type="dt" sz="half" idx="10"/>
          </p:nvPr>
        </p:nvSpPr>
        <p:spPr/>
        <p:txBody>
          <a:bodyPr/>
          <a:lstStyle/>
          <a:p>
            <a:fld id="{12A4BB62-17B8-4E46-943E-FE9E015DE09D}" type="datetime2">
              <a:rPr lang="en-US" smtClean="0"/>
              <a:t>Wednesday, August 14, 2024</a:t>
            </a:fld>
            <a:endParaRPr lang="en-US" dirty="0"/>
          </a:p>
        </p:txBody>
      </p:sp>
    </p:spTree>
    <p:extLst>
      <p:ext uri="{BB962C8B-B14F-4D97-AF65-F5344CB8AC3E}">
        <p14:creationId xmlns:p14="http://schemas.microsoft.com/office/powerpoint/2010/main" val="430818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For example, you can build a new website locally and then make it available online when it’s ready to be published. This will ensure that no search engines or human visitors will see it before it’s completed.</a:t>
            </a:r>
          </a:p>
          <a:p>
            <a:pPr algn="l"/>
            <a:r>
              <a:rPr lang="en-US" b="0" i="0" dirty="0">
                <a:solidFill>
                  <a:srgbClr val="36344D"/>
                </a:solidFill>
                <a:effectLst/>
                <a:latin typeface="Times New Roman" panose="02020603050405020304" pitchFamily="18" charset="0"/>
                <a:cs typeface="Times New Roman" panose="02020603050405020304" pitchFamily="18" charset="0"/>
              </a:rPr>
              <a:t>However, you may also choose to create a local version of your existing live website. Here are just a few of the uses for this kind of local copy:</a:t>
            </a:r>
          </a:p>
          <a:p>
            <a:pPr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Test new themes or install </a:t>
            </a:r>
            <a:r>
              <a:rPr lang="en-US" b="1" i="0" dirty="0">
                <a:solidFill>
                  <a:srgbClr val="6747C7"/>
                </a:solidFill>
                <a:effectLst/>
                <a:latin typeface="Times New Roman" panose="02020603050405020304" pitchFamily="18" charset="0"/>
                <a:cs typeface="Times New Roman" panose="02020603050405020304" pitchFamily="18" charset="0"/>
                <a:hlinkClick r:id="rId2"/>
              </a:rPr>
              <a:t>WordPress plugins</a:t>
            </a:r>
            <a:r>
              <a:rPr lang="en-US" b="0" i="0" dirty="0">
                <a:solidFill>
                  <a:srgbClr val="36344D"/>
                </a:solidFill>
                <a:effectLst/>
                <a:latin typeface="Times New Roman" panose="02020603050405020304" pitchFamily="18" charset="0"/>
                <a:cs typeface="Times New Roman" panose="02020603050405020304" pitchFamily="18" charset="0"/>
              </a:rPr>
              <a:t> to ensure they work properly and don’t cause compatibility errors</a:t>
            </a:r>
          </a:p>
          <a:p>
            <a:pPr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Try out updates, new features, and third-party tools</a:t>
            </a:r>
          </a:p>
          <a:p>
            <a:pPr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Experiment with redesigning part of your site</a:t>
            </a:r>
          </a:p>
          <a:p>
            <a:pPr algn="l">
              <a:buFont typeface="Arial" panose="020B0604020202020204" pitchFamily="34" charset="0"/>
              <a:buChar char="•"/>
            </a:pPr>
            <a:r>
              <a:rPr lang="en-US" b="0" i="0" dirty="0">
                <a:solidFill>
                  <a:srgbClr val="36344D"/>
                </a:solidFill>
                <a:effectLst/>
                <a:latin typeface="Times New Roman" panose="02020603050405020304" pitchFamily="18" charset="0"/>
                <a:cs typeface="Times New Roman" panose="02020603050405020304" pitchFamily="18" charset="0"/>
              </a:rPr>
              <a:t>Conduct troubleshooting, investigate errors and experiment with solutions to </a:t>
            </a:r>
            <a:r>
              <a:rPr lang="en-US" b="1" i="0" dirty="0">
                <a:solidFill>
                  <a:srgbClr val="6747C7"/>
                </a:solidFill>
                <a:effectLst/>
                <a:latin typeface="Times New Roman" panose="02020603050405020304" pitchFamily="18" charset="0"/>
                <a:cs typeface="Times New Roman" panose="02020603050405020304" pitchFamily="18" charset="0"/>
                <a:hlinkClick r:id="rId3"/>
              </a:rPr>
              <a:t>make WordPress more secure</a:t>
            </a:r>
            <a:endParaRPr lang="en-US" b="0" i="0" dirty="0">
              <a:solidFill>
                <a:srgbClr val="36344D"/>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b="0" i="0" dirty="0">
                <a:solidFill>
                  <a:srgbClr val="36344D"/>
                </a:solidFill>
                <a:effectLst/>
                <a:latin typeface="Times New Roman" panose="02020603050405020304" pitchFamily="18" charset="0"/>
                <a:cs typeface="Times New Roman" panose="02020603050405020304" pitchFamily="18" charset="0"/>
              </a:rPr>
              <a:t>With a local testing environment, you can also </a:t>
            </a:r>
            <a:r>
              <a:rPr lang="en-US" b="1" i="0" dirty="0">
                <a:solidFill>
                  <a:srgbClr val="6747C7"/>
                </a:solidFill>
                <a:effectLst/>
                <a:latin typeface="Times New Roman" panose="02020603050405020304" pitchFamily="18" charset="0"/>
                <a:cs typeface="Times New Roman" panose="02020603050405020304" pitchFamily="18" charset="0"/>
                <a:hlinkClick r:id="rId4"/>
              </a:rPr>
              <a:t>learn how to code</a:t>
            </a:r>
            <a:r>
              <a:rPr lang="en-US" b="0" i="0" dirty="0">
                <a:solidFill>
                  <a:srgbClr val="36344D"/>
                </a:solidFill>
                <a:effectLst/>
                <a:latin typeface="Times New Roman" panose="02020603050405020304" pitchFamily="18" charset="0"/>
                <a:cs typeface="Times New Roman" panose="02020603050405020304" pitchFamily="18" charset="0"/>
              </a:rPr>
              <a:t>. Rather than editing your live site and potentially losing data, you can experiment with your local WordPress files in safety.</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AAE189E-7148-2857-A6AC-B0AE2E3224E5}"/>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8403C4D-F1CD-3A71-8A75-5D1A60C0CFE7}"/>
              </a:ext>
            </a:extLst>
          </p:cNvPr>
          <p:cNvSpPr>
            <a:spLocks noGrp="1"/>
          </p:cNvSpPr>
          <p:nvPr>
            <p:ph type="sldNum" sz="quarter" idx="12"/>
          </p:nvPr>
        </p:nvSpPr>
        <p:spPr/>
        <p:txBody>
          <a:bodyPr/>
          <a:lstStyle/>
          <a:p>
            <a:fld id="{0FD323F0-2125-4505-822B-C2047871690B}" type="slidenum">
              <a:rPr lang="en-US" smtClean="0"/>
              <a:t>45</a:t>
            </a:fld>
            <a:endParaRPr lang="en-US" dirty="0"/>
          </a:p>
        </p:txBody>
      </p:sp>
      <p:sp>
        <p:nvSpPr>
          <p:cNvPr id="7" name="Date Placeholder 6">
            <a:extLst>
              <a:ext uri="{FF2B5EF4-FFF2-40B4-BE49-F238E27FC236}">
                <a16:creationId xmlns:a16="http://schemas.microsoft.com/office/drawing/2014/main" id="{7119E8CA-F4A5-AC26-F219-6D5FC6942E1F}"/>
              </a:ext>
            </a:extLst>
          </p:cNvPr>
          <p:cNvSpPr>
            <a:spLocks noGrp="1"/>
          </p:cNvSpPr>
          <p:nvPr>
            <p:ph type="dt" sz="half" idx="10"/>
          </p:nvPr>
        </p:nvSpPr>
        <p:spPr/>
        <p:txBody>
          <a:bodyPr/>
          <a:lstStyle/>
          <a:p>
            <a:fld id="{CCC2AABE-1FBC-4978-AC4C-59E4F4BC26B7}" type="datetime2">
              <a:rPr lang="en-US" smtClean="0"/>
              <a:t>Wednesday, August 14, 2024</a:t>
            </a:fld>
            <a:endParaRPr lang="en-US" dirty="0"/>
          </a:p>
        </p:txBody>
      </p:sp>
    </p:spTree>
    <p:extLst>
      <p:ext uri="{BB962C8B-B14F-4D97-AF65-F5344CB8AC3E}">
        <p14:creationId xmlns:p14="http://schemas.microsoft.com/office/powerpoint/2010/main" val="2853995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marL="342900" indent="-342900" algn="l">
              <a:buFont typeface="Wingdings" panose="05000000000000000000" pitchFamily="2" charset="2"/>
              <a:buChar char="q"/>
            </a:pPr>
            <a:r>
              <a:rPr lang="en-US" b="0" i="0" dirty="0">
                <a:solidFill>
                  <a:srgbClr val="36344D"/>
                </a:solidFill>
                <a:effectLst/>
                <a:latin typeface="Muli"/>
              </a:rPr>
              <a:t>One additional benefit is that running a local WordPress site on your computer doesn’t require an internet connection. This can enable you to develop your website offline, so you don’t need to wait for slow internet speeds or have access to a reliable connection.</a:t>
            </a:r>
          </a:p>
          <a:p>
            <a:pPr marL="342900" indent="-342900" algn="l">
              <a:buFont typeface="Wingdings" panose="05000000000000000000" pitchFamily="2" charset="2"/>
              <a:buChar char="q"/>
            </a:pPr>
            <a:r>
              <a:rPr lang="en-US" b="0" i="0" dirty="0">
                <a:solidFill>
                  <a:srgbClr val="36344D"/>
                </a:solidFill>
                <a:effectLst/>
                <a:latin typeface="Muli"/>
              </a:rPr>
              <a:t>Creating a local WordPress site is also completely free. It can be an excellent option for beginners who want to develop their website before purchasing a hosting plan or domain. You can learn the technical aspects of running a website with a local site before accumulating any monthly costs.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00B8B99-0A5A-4E35-DFD1-9DB8D7158BF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3702DBD-DFF1-61A3-14B4-A04374DBFB24}"/>
              </a:ext>
            </a:extLst>
          </p:cNvPr>
          <p:cNvSpPr>
            <a:spLocks noGrp="1"/>
          </p:cNvSpPr>
          <p:nvPr>
            <p:ph type="sldNum" sz="quarter" idx="12"/>
          </p:nvPr>
        </p:nvSpPr>
        <p:spPr/>
        <p:txBody>
          <a:bodyPr/>
          <a:lstStyle/>
          <a:p>
            <a:fld id="{0FD323F0-2125-4505-822B-C2047871690B}" type="slidenum">
              <a:rPr lang="en-US" smtClean="0"/>
              <a:t>46</a:t>
            </a:fld>
            <a:endParaRPr lang="en-US" dirty="0"/>
          </a:p>
        </p:txBody>
      </p:sp>
      <p:sp>
        <p:nvSpPr>
          <p:cNvPr id="7" name="Date Placeholder 6">
            <a:extLst>
              <a:ext uri="{FF2B5EF4-FFF2-40B4-BE49-F238E27FC236}">
                <a16:creationId xmlns:a16="http://schemas.microsoft.com/office/drawing/2014/main" id="{8483C0B0-2412-798B-7A86-37C231B3B751}"/>
              </a:ext>
            </a:extLst>
          </p:cNvPr>
          <p:cNvSpPr>
            <a:spLocks noGrp="1"/>
          </p:cNvSpPr>
          <p:nvPr>
            <p:ph type="dt" sz="half" idx="10"/>
          </p:nvPr>
        </p:nvSpPr>
        <p:spPr/>
        <p:txBody>
          <a:bodyPr/>
          <a:lstStyle/>
          <a:p>
            <a:fld id="{871939FA-6F1C-4B99-B6DA-122E0D15B515}" type="datetime2">
              <a:rPr lang="en-US" smtClean="0"/>
              <a:t>Wednesday, August 14, 2024</a:t>
            </a:fld>
            <a:endParaRPr lang="en-US" dirty="0"/>
          </a:p>
        </p:txBody>
      </p:sp>
    </p:spTree>
    <p:extLst>
      <p:ext uri="{BB962C8B-B14F-4D97-AF65-F5344CB8AC3E}">
        <p14:creationId xmlns:p14="http://schemas.microsoft.com/office/powerpoint/2010/main" val="2619970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If you want to install a local WordPress site, it’s important to find the right tool. Since WordPress won’t run directly on your computer, you’ll need web development software capable of handling this task.</a:t>
            </a:r>
          </a:p>
          <a:p>
            <a:pPr algn="l"/>
            <a:r>
              <a:rPr lang="en-US" b="0" i="0" dirty="0">
                <a:solidFill>
                  <a:srgbClr val="36344D"/>
                </a:solidFill>
                <a:effectLst/>
                <a:latin typeface="Times New Roman" panose="02020603050405020304" pitchFamily="18" charset="0"/>
                <a:cs typeface="Times New Roman" panose="02020603050405020304" pitchFamily="18" charset="0"/>
              </a:rPr>
              <a:t>Local WordPress software often includes an </a:t>
            </a:r>
            <a:r>
              <a:rPr lang="en-US" b="1" i="0" dirty="0">
                <a:solidFill>
                  <a:srgbClr val="6747C7"/>
                </a:solidFill>
                <a:effectLst/>
                <a:latin typeface="Times New Roman" panose="02020603050405020304" pitchFamily="18" charset="0"/>
                <a:cs typeface="Times New Roman" panose="02020603050405020304" pitchFamily="18" charset="0"/>
                <a:hlinkClick r:id="rId2"/>
              </a:rPr>
              <a:t>Apache web server</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6747C7"/>
                </a:solidFill>
                <a:effectLst/>
                <a:latin typeface="Times New Roman" panose="02020603050405020304" pitchFamily="18" charset="0"/>
                <a:cs typeface="Times New Roman" panose="02020603050405020304" pitchFamily="18" charset="0"/>
                <a:hlinkClick r:id="rId3"/>
              </a:rPr>
              <a:t>PHP</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6747C7"/>
                </a:solidFill>
                <a:effectLst/>
                <a:latin typeface="Times New Roman" panose="02020603050405020304" pitchFamily="18" charset="0"/>
                <a:cs typeface="Times New Roman" panose="02020603050405020304" pitchFamily="18" charset="0"/>
                <a:hlinkClick r:id="rId4"/>
              </a:rPr>
              <a:t>MySQL</a:t>
            </a:r>
            <a:r>
              <a:rPr lang="en-US" b="0" i="0" dirty="0">
                <a:solidFill>
                  <a:srgbClr val="36344D"/>
                </a:solidFill>
                <a:effectLst/>
                <a:latin typeface="Times New Roman" panose="02020603050405020304" pitchFamily="18" charset="0"/>
                <a:cs typeface="Times New Roman" panose="02020603050405020304" pitchFamily="18" charset="0"/>
              </a:rPr>
              <a:t>. These platforms work together to create an environment that supports a local site. By downloading them in a package, you can avoid the hassle of installing them separately. </a:t>
            </a:r>
          </a:p>
          <a:p>
            <a:pPr algn="l"/>
            <a:r>
              <a:rPr lang="en-US" b="0" i="0" dirty="0">
                <a:solidFill>
                  <a:srgbClr val="36344D"/>
                </a:solidFill>
                <a:effectLst/>
                <a:latin typeface="Times New Roman" panose="02020603050405020304" pitchFamily="18" charset="0"/>
                <a:cs typeface="Times New Roman" panose="02020603050405020304" pitchFamily="18" charset="0"/>
              </a:rPr>
              <a:t>However, you’ll need to install compatible software for your computer. Certain web </a:t>
            </a:r>
            <a:r>
              <a:rPr lang="en-US" b="1" i="0" dirty="0">
                <a:solidFill>
                  <a:srgbClr val="6747C7"/>
                </a:solidFill>
                <a:effectLst/>
                <a:latin typeface="Times New Roman" panose="02020603050405020304" pitchFamily="18" charset="0"/>
                <a:cs typeface="Times New Roman" panose="02020603050405020304" pitchFamily="18" charset="0"/>
                <a:hlinkClick r:id="rId5"/>
              </a:rPr>
              <a:t>development environments</a:t>
            </a:r>
            <a:r>
              <a:rPr lang="en-US" b="0" i="0" dirty="0">
                <a:solidFill>
                  <a:srgbClr val="36344D"/>
                </a:solidFill>
                <a:effectLst/>
                <a:latin typeface="Times New Roman" panose="02020603050405020304" pitchFamily="18" charset="0"/>
                <a:cs typeface="Times New Roman" panose="02020603050405020304" pitchFamily="18" charset="0"/>
              </a:rPr>
              <a:t> are specifically designed for Windows or Mac, while others support both. Let’s take a look at three top options.</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A158548B-58B3-D8D1-9BDB-CCE34188EF2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8335F4C-6180-779A-4AF6-E934A13B61AF}"/>
              </a:ext>
            </a:extLst>
          </p:cNvPr>
          <p:cNvSpPr>
            <a:spLocks noGrp="1"/>
          </p:cNvSpPr>
          <p:nvPr>
            <p:ph type="sldNum" sz="quarter" idx="12"/>
          </p:nvPr>
        </p:nvSpPr>
        <p:spPr/>
        <p:txBody>
          <a:bodyPr/>
          <a:lstStyle/>
          <a:p>
            <a:fld id="{0FD323F0-2125-4505-822B-C2047871690B}" type="slidenum">
              <a:rPr lang="en-US" smtClean="0"/>
              <a:t>47</a:t>
            </a:fld>
            <a:endParaRPr lang="en-US" dirty="0"/>
          </a:p>
        </p:txBody>
      </p:sp>
      <p:sp>
        <p:nvSpPr>
          <p:cNvPr id="7" name="Date Placeholder 6">
            <a:extLst>
              <a:ext uri="{FF2B5EF4-FFF2-40B4-BE49-F238E27FC236}">
                <a16:creationId xmlns:a16="http://schemas.microsoft.com/office/drawing/2014/main" id="{586C27E1-5291-7015-7C0E-AF1E237CFB9F}"/>
              </a:ext>
            </a:extLst>
          </p:cNvPr>
          <p:cNvSpPr>
            <a:spLocks noGrp="1"/>
          </p:cNvSpPr>
          <p:nvPr>
            <p:ph type="dt" sz="half" idx="10"/>
          </p:nvPr>
        </p:nvSpPr>
        <p:spPr/>
        <p:txBody>
          <a:bodyPr/>
          <a:lstStyle/>
          <a:p>
            <a:fld id="{0495999A-F12F-4A40-8C74-5537A6B9F616}" type="datetime2">
              <a:rPr lang="en-US" smtClean="0"/>
              <a:t>Wednesday, August 14, 2024</a:t>
            </a:fld>
            <a:endParaRPr lang="en-US" dirty="0"/>
          </a:p>
        </p:txBody>
      </p:sp>
    </p:spTree>
    <p:extLst>
      <p:ext uri="{BB962C8B-B14F-4D97-AF65-F5344CB8AC3E}">
        <p14:creationId xmlns:p14="http://schemas.microsoft.com/office/powerpoint/2010/main" val="2101655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Method 1: Install WordPress Locally on Windows</a:t>
            </a:r>
          </a:p>
          <a:p>
            <a:pPr algn="l"/>
            <a:r>
              <a:rPr lang="en-US" b="0" i="0" dirty="0">
                <a:solidFill>
                  <a:srgbClr val="36344D"/>
                </a:solidFill>
                <a:effectLst/>
                <a:latin typeface="Times New Roman" panose="02020603050405020304" pitchFamily="18" charset="0"/>
                <a:cs typeface="Times New Roman" panose="02020603050405020304" pitchFamily="18" charset="0"/>
              </a:rPr>
              <a:t>For Windows users, we’d recommend downloading </a:t>
            </a:r>
            <a:r>
              <a:rPr lang="en-US" b="1" i="0" dirty="0">
                <a:solidFill>
                  <a:srgbClr val="6747C7"/>
                </a:solidFill>
                <a:effectLst/>
                <a:latin typeface="Times New Roman" panose="02020603050405020304" pitchFamily="18" charset="0"/>
                <a:cs typeface="Times New Roman" panose="02020603050405020304" pitchFamily="18" charset="0"/>
                <a:hlinkClick r:id="rId2"/>
              </a:rPr>
              <a:t>WampServer</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058E685-19EA-DE00-4266-AF3D2A676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2" y="2302524"/>
            <a:ext cx="10753159" cy="4501897"/>
          </a:xfrm>
          <a:prstGeom prst="rect">
            <a:avLst/>
          </a:prstGeom>
        </p:spPr>
      </p:pic>
      <p:sp>
        <p:nvSpPr>
          <p:cNvPr id="5" name="Footer Placeholder 4">
            <a:extLst>
              <a:ext uri="{FF2B5EF4-FFF2-40B4-BE49-F238E27FC236}">
                <a16:creationId xmlns:a16="http://schemas.microsoft.com/office/drawing/2014/main" id="{BB2C257A-962A-992A-D432-A48AB4B383B9}"/>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419BBDDA-78F8-364D-C84C-9BF7E08676A7}"/>
              </a:ext>
            </a:extLst>
          </p:cNvPr>
          <p:cNvSpPr>
            <a:spLocks noGrp="1"/>
          </p:cNvSpPr>
          <p:nvPr>
            <p:ph type="sldNum" sz="quarter" idx="12"/>
          </p:nvPr>
        </p:nvSpPr>
        <p:spPr/>
        <p:txBody>
          <a:bodyPr/>
          <a:lstStyle/>
          <a:p>
            <a:fld id="{0FD323F0-2125-4505-822B-C2047871690B}" type="slidenum">
              <a:rPr lang="en-US" smtClean="0"/>
              <a:t>48</a:t>
            </a:fld>
            <a:endParaRPr lang="en-US" dirty="0"/>
          </a:p>
        </p:txBody>
      </p:sp>
      <p:sp>
        <p:nvSpPr>
          <p:cNvPr id="8" name="Date Placeholder 7">
            <a:extLst>
              <a:ext uri="{FF2B5EF4-FFF2-40B4-BE49-F238E27FC236}">
                <a16:creationId xmlns:a16="http://schemas.microsoft.com/office/drawing/2014/main" id="{087DA830-DD2F-B2BB-E99B-583B21879CE3}"/>
              </a:ext>
            </a:extLst>
          </p:cNvPr>
          <p:cNvSpPr>
            <a:spLocks noGrp="1"/>
          </p:cNvSpPr>
          <p:nvPr>
            <p:ph type="dt" sz="half" idx="10"/>
          </p:nvPr>
        </p:nvSpPr>
        <p:spPr/>
        <p:txBody>
          <a:bodyPr/>
          <a:lstStyle/>
          <a:p>
            <a:fld id="{2CDCD8E8-35AD-44CB-8662-B8FE499A05B6}" type="datetime2">
              <a:rPr lang="en-US" smtClean="0"/>
              <a:t>Wednesday, August 14, 2024</a:t>
            </a:fld>
            <a:endParaRPr lang="en-US" dirty="0"/>
          </a:p>
        </p:txBody>
      </p:sp>
    </p:spTree>
    <p:extLst>
      <p:ext uri="{BB962C8B-B14F-4D97-AF65-F5344CB8AC3E}">
        <p14:creationId xmlns:p14="http://schemas.microsoft.com/office/powerpoint/2010/main" val="1717088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WampServer is Windows-based software that supports a local web development environment. Anyone can download this free resource to access a local website without an internet connection or a web host.</a:t>
            </a:r>
          </a:p>
          <a:p>
            <a:pPr algn="l"/>
            <a:r>
              <a:rPr lang="en-US" b="0" i="0" dirty="0">
                <a:solidFill>
                  <a:srgbClr val="36344D"/>
                </a:solidFill>
                <a:effectLst/>
                <a:latin typeface="Times New Roman" panose="02020603050405020304" pitchFamily="18" charset="0"/>
                <a:cs typeface="Times New Roman" panose="02020603050405020304" pitchFamily="18" charset="0"/>
              </a:rPr>
              <a:t>When you learn the </a:t>
            </a:r>
            <a:r>
              <a:rPr lang="en-US" b="0" i="0" dirty="0" err="1">
                <a:solidFill>
                  <a:srgbClr val="36344D"/>
                </a:solidFill>
                <a:effectLst/>
                <a:latin typeface="Times New Roman" panose="02020603050405020304" pitchFamily="18" charset="0"/>
                <a:cs typeface="Times New Roman" panose="02020603050405020304" pitchFamily="18" charset="0"/>
              </a:rPr>
              <a:t>setps</a:t>
            </a:r>
            <a:r>
              <a:rPr lang="en-US" b="0" i="0" dirty="0">
                <a:solidFill>
                  <a:srgbClr val="36344D"/>
                </a:solidFill>
                <a:effectLst/>
                <a:latin typeface="Times New Roman" panose="02020603050405020304" pitchFamily="18" charset="0"/>
                <a:cs typeface="Times New Roman" panose="02020603050405020304" pitchFamily="18" charset="0"/>
              </a:rPr>
              <a:t> to install WordPress on WAMP, you’ll be able to use Apache2, PHP, and a MySQL database to create a local site. Then you can manage it with </a:t>
            </a:r>
            <a:r>
              <a:rPr lang="en-US" b="1" i="0" dirty="0">
                <a:solidFill>
                  <a:srgbClr val="6747C7"/>
                </a:solidFill>
                <a:effectLst/>
                <a:latin typeface="Times New Roman" panose="02020603050405020304" pitchFamily="18" charset="0"/>
                <a:cs typeface="Times New Roman" panose="02020603050405020304" pitchFamily="18" charset="0"/>
                <a:hlinkClick r:id="rId2"/>
              </a:rPr>
              <a:t>phpMyAdmin</a:t>
            </a:r>
            <a:r>
              <a:rPr lang="en-US" b="0" i="0" dirty="0">
                <a:solidFill>
                  <a:srgbClr val="36344D"/>
                </a:solidFill>
                <a:effectLst/>
                <a:latin typeface="Times New Roman" panose="02020603050405020304" pitchFamily="18" charset="0"/>
                <a:cs typeface="Times New Roman" panose="02020603050405020304" pitchFamily="18" charset="0"/>
              </a:rPr>
              <a:t>.</a:t>
            </a:r>
          </a:p>
          <a:p>
            <a:pPr algn="l"/>
            <a:r>
              <a:rPr lang="en-US" b="1" i="0" dirty="0">
                <a:solidFill>
                  <a:srgbClr val="36344D"/>
                </a:solidFill>
                <a:effectLst/>
                <a:latin typeface="Times New Roman" panose="02020603050405020304" pitchFamily="18" charset="0"/>
                <a:cs typeface="Times New Roman" panose="02020603050405020304" pitchFamily="18" charset="0"/>
              </a:rPr>
              <a:t>1. Download WAMP</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To get started, go to the </a:t>
            </a:r>
            <a:r>
              <a:rPr lang="en-US" b="1" i="0" dirty="0">
                <a:solidFill>
                  <a:srgbClr val="6747C7"/>
                </a:solidFill>
                <a:effectLst/>
                <a:latin typeface="Times New Roman" panose="02020603050405020304" pitchFamily="18" charset="0"/>
                <a:cs typeface="Times New Roman" panose="02020603050405020304" pitchFamily="18" charset="0"/>
                <a:hlinkClick r:id="rId3"/>
              </a:rPr>
              <a:t>WampServer website</a:t>
            </a:r>
            <a:r>
              <a:rPr lang="en-US" b="0" i="0" dirty="0">
                <a:solidFill>
                  <a:srgbClr val="36344D"/>
                </a:solidFill>
                <a:effectLst/>
                <a:latin typeface="Times New Roman" panose="02020603050405020304" pitchFamily="18" charset="0"/>
                <a:cs typeface="Times New Roman" panose="02020603050405020304" pitchFamily="18" charset="0"/>
              </a:rPr>
              <a:t> and navigate to </a:t>
            </a:r>
            <a:r>
              <a:rPr lang="en-US" b="1" i="0" dirty="0">
                <a:solidFill>
                  <a:srgbClr val="36344D"/>
                </a:solidFill>
                <a:effectLst/>
                <a:latin typeface="Times New Roman" panose="02020603050405020304" pitchFamily="18" charset="0"/>
                <a:cs typeface="Times New Roman" panose="02020603050405020304" pitchFamily="18" charset="0"/>
              </a:rPr>
              <a:t>Downloads</a:t>
            </a:r>
            <a:r>
              <a:rPr lang="en-US" b="0" i="0" dirty="0">
                <a:solidFill>
                  <a:srgbClr val="36344D"/>
                </a:solidFill>
                <a:effectLst/>
                <a:latin typeface="Times New Roman" panose="02020603050405020304" pitchFamily="18" charset="0"/>
                <a:cs typeface="Times New Roman" panose="02020603050405020304" pitchFamily="18" charset="0"/>
              </a:rPr>
              <a:t>. There you’ll see two options – 64 BITS and 32 BITS.</a:t>
            </a:r>
          </a:p>
          <a:p>
            <a:pPr algn="l"/>
            <a:r>
              <a:rPr lang="en-US" b="0" i="0" dirty="0">
                <a:solidFill>
                  <a:srgbClr val="36344D"/>
                </a:solidFill>
                <a:effectLst/>
                <a:latin typeface="Times New Roman" panose="02020603050405020304" pitchFamily="18" charset="0"/>
                <a:cs typeface="Times New Roman" panose="02020603050405020304" pitchFamily="18" charset="0"/>
              </a:rPr>
              <a:t>You’ll need to download the best version for your computer based on its OS type. If you don’t know what operating system you’re using, you can go to </a:t>
            </a:r>
            <a:r>
              <a:rPr lang="en-US" b="1" i="0" dirty="0">
                <a:solidFill>
                  <a:srgbClr val="36344D"/>
                </a:solidFill>
                <a:effectLst/>
                <a:latin typeface="Times New Roman" panose="02020603050405020304" pitchFamily="18" charset="0"/>
                <a:cs typeface="Times New Roman" panose="02020603050405020304" pitchFamily="18" charset="0"/>
              </a:rPr>
              <a:t>Control Panel -&gt; System and Security -&gt; System</a:t>
            </a:r>
            <a:r>
              <a:rPr lang="en-US" b="0" i="0" dirty="0">
                <a:solidFill>
                  <a:srgbClr val="36344D"/>
                </a:solidFill>
                <a:effectLst/>
                <a:latin typeface="Times New Roman" panose="02020603050405020304" pitchFamily="18" charset="0"/>
                <a:cs typeface="Times New Roman" panose="02020603050405020304" pitchFamily="18" charset="0"/>
              </a:rPr>
              <a:t>, and then look up the </a:t>
            </a:r>
            <a:r>
              <a:rPr lang="en-US" b="1" i="0" dirty="0">
                <a:solidFill>
                  <a:srgbClr val="36344D"/>
                </a:solidFill>
                <a:effectLst/>
                <a:latin typeface="Times New Roman" panose="02020603050405020304" pitchFamily="18" charset="0"/>
                <a:cs typeface="Times New Roman" panose="02020603050405020304" pitchFamily="18" charset="0"/>
              </a:rPr>
              <a:t>System Type</a:t>
            </a:r>
            <a:r>
              <a:rPr lang="en-US" b="0" i="0" dirty="0">
                <a:solidFill>
                  <a:srgbClr val="36344D"/>
                </a:solidFill>
                <a:effectLst/>
                <a:latin typeface="Times New Roman" panose="02020603050405020304" pitchFamily="18" charset="0"/>
                <a:cs typeface="Times New Roman" panose="02020603050405020304" pitchFamily="18" charset="0"/>
              </a:rPr>
              <a:t> section.</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7466C31-1383-355C-54DD-71B3313A3F3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9A82B36-818C-B3A8-F4B5-CDC8975C0892}"/>
              </a:ext>
            </a:extLst>
          </p:cNvPr>
          <p:cNvSpPr>
            <a:spLocks noGrp="1"/>
          </p:cNvSpPr>
          <p:nvPr>
            <p:ph type="sldNum" sz="quarter" idx="12"/>
          </p:nvPr>
        </p:nvSpPr>
        <p:spPr/>
        <p:txBody>
          <a:bodyPr/>
          <a:lstStyle/>
          <a:p>
            <a:fld id="{0FD323F0-2125-4505-822B-C2047871690B}" type="slidenum">
              <a:rPr lang="en-US" smtClean="0"/>
              <a:t>49</a:t>
            </a:fld>
            <a:endParaRPr lang="en-US" dirty="0"/>
          </a:p>
        </p:txBody>
      </p:sp>
      <p:sp>
        <p:nvSpPr>
          <p:cNvPr id="7" name="Date Placeholder 6">
            <a:extLst>
              <a:ext uri="{FF2B5EF4-FFF2-40B4-BE49-F238E27FC236}">
                <a16:creationId xmlns:a16="http://schemas.microsoft.com/office/drawing/2014/main" id="{ADD1E20F-A875-A9A5-796F-CB6BB94D6E0A}"/>
              </a:ext>
            </a:extLst>
          </p:cNvPr>
          <p:cNvSpPr>
            <a:spLocks noGrp="1"/>
          </p:cNvSpPr>
          <p:nvPr>
            <p:ph type="dt" sz="half" idx="10"/>
          </p:nvPr>
        </p:nvSpPr>
        <p:spPr/>
        <p:txBody>
          <a:bodyPr/>
          <a:lstStyle/>
          <a:p>
            <a:fld id="{3667DD81-AAE3-4895-AAB1-AC6660FF7C11}" type="datetime2">
              <a:rPr lang="en-US" smtClean="0"/>
              <a:t>Wednesday, August 14, 2024</a:t>
            </a:fld>
            <a:endParaRPr lang="en-US" dirty="0"/>
          </a:p>
        </p:txBody>
      </p:sp>
    </p:spTree>
    <p:extLst>
      <p:ext uri="{BB962C8B-B14F-4D97-AF65-F5344CB8AC3E}">
        <p14:creationId xmlns:p14="http://schemas.microsoft.com/office/powerpoint/2010/main" val="317306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How Does a CMS Work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lnSpcReduction="10000"/>
          </a:bodyPr>
          <a:lstStyle/>
          <a:p>
            <a:pPr algn="l"/>
            <a:r>
              <a:rPr lang="en-US" b="0" i="0" dirty="0">
                <a:solidFill>
                  <a:srgbClr val="36344D"/>
                </a:solidFill>
                <a:effectLst/>
                <a:latin typeface="Muli"/>
              </a:rPr>
              <a:t>A content management system lets you streamline these processes. Besides eliminating the need to code, a content management system also makes uploading content easier. </a:t>
            </a:r>
          </a:p>
          <a:p>
            <a:pPr algn="l"/>
            <a:r>
              <a:rPr lang="en-US" b="0" i="0" dirty="0">
                <a:solidFill>
                  <a:srgbClr val="36344D"/>
                </a:solidFill>
                <a:effectLst/>
                <a:latin typeface="Muli"/>
              </a:rPr>
              <a:t>The user-friendly content editor allows you to create content like posts and pages hassle-free. Besides text-based files like </a:t>
            </a:r>
            <a:r>
              <a:rPr lang="en-US" b="1" i="0" dirty="0">
                <a:solidFill>
                  <a:srgbClr val="36344D"/>
                </a:solidFill>
                <a:effectLst/>
                <a:latin typeface="Muli"/>
              </a:rPr>
              <a:t>.PDF </a:t>
            </a:r>
            <a:r>
              <a:rPr lang="en-US" b="0" i="0" dirty="0">
                <a:solidFill>
                  <a:srgbClr val="36344D"/>
                </a:solidFill>
                <a:effectLst/>
                <a:latin typeface="Muli"/>
              </a:rPr>
              <a:t>documents, the content editor software also lets you organize web pages, images, videos, text, and audio files, among other different file types.</a:t>
            </a:r>
          </a:p>
          <a:p>
            <a:pPr algn="l"/>
            <a:r>
              <a:rPr lang="en-US" b="0" i="0" dirty="0">
                <a:solidFill>
                  <a:srgbClr val="36344D"/>
                </a:solidFill>
                <a:effectLst/>
                <a:latin typeface="Muli"/>
              </a:rPr>
              <a:t>Most CMS software also provides you with an interface through which you can have revision control. You can also use it to configure the settings of your website and set permission systems. The entire process is beginner-friendly and requires no technical knowledge.</a:t>
            </a:r>
          </a:p>
          <a:p>
            <a:pPr algn="l"/>
            <a:r>
              <a:rPr lang="en-US" b="0" i="0" dirty="0">
                <a:solidFill>
                  <a:srgbClr val="36344D"/>
                </a:solidFill>
                <a:effectLst/>
                <a:latin typeface="Muli"/>
              </a:rPr>
              <a:t>Keep in mind that a content management system is different from an enterprise content management system (ECM). The ECM focuses more on document management and business-related processes, such as digitizing paper documents for better organization, security, and traceability.</a:t>
            </a:r>
          </a:p>
          <a:p>
            <a:pPr algn="l"/>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794398A-2D90-EB8C-E9F6-7C7190E5AE14}"/>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52004CD1-4665-230B-AEE2-EDB2BD152AF9}"/>
              </a:ext>
            </a:extLst>
          </p:cNvPr>
          <p:cNvSpPr>
            <a:spLocks noGrp="1"/>
          </p:cNvSpPr>
          <p:nvPr>
            <p:ph type="sldNum" sz="quarter" idx="12"/>
          </p:nvPr>
        </p:nvSpPr>
        <p:spPr/>
        <p:txBody>
          <a:bodyPr/>
          <a:lstStyle/>
          <a:p>
            <a:fld id="{0FD323F0-2125-4505-822B-C2047871690B}" type="slidenum">
              <a:rPr lang="en-US" smtClean="0"/>
              <a:t>5</a:t>
            </a:fld>
            <a:endParaRPr lang="en-US" dirty="0"/>
          </a:p>
        </p:txBody>
      </p:sp>
      <p:sp>
        <p:nvSpPr>
          <p:cNvPr id="6" name="Date Placeholder 5">
            <a:extLst>
              <a:ext uri="{FF2B5EF4-FFF2-40B4-BE49-F238E27FC236}">
                <a16:creationId xmlns:a16="http://schemas.microsoft.com/office/drawing/2014/main" id="{1708C7E5-6958-2AD9-519F-3FEFA11D2775}"/>
              </a:ext>
            </a:extLst>
          </p:cNvPr>
          <p:cNvSpPr>
            <a:spLocks noGrp="1"/>
          </p:cNvSpPr>
          <p:nvPr>
            <p:ph type="dt" sz="half" idx="10"/>
          </p:nvPr>
        </p:nvSpPr>
        <p:spPr/>
        <p:txBody>
          <a:bodyPr/>
          <a:lstStyle/>
          <a:p>
            <a:fld id="{B1FBCFEA-07F7-4144-A9F6-138376EBF654}" type="datetime2">
              <a:rPr lang="en-US" smtClean="0"/>
              <a:t>Wednesday, August 14, 2024</a:t>
            </a:fld>
            <a:endParaRPr lang="en-US" dirty="0"/>
          </a:p>
        </p:txBody>
      </p:sp>
    </p:spTree>
    <p:extLst>
      <p:ext uri="{BB962C8B-B14F-4D97-AF65-F5344CB8AC3E}">
        <p14:creationId xmlns:p14="http://schemas.microsoft.com/office/powerpoint/2010/main" val="3795996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lnSpcReduction="10000"/>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You can find out whether you have a 64-bit or 32-bit operating system there. Then, download the WampServer file that matches your setup.</a:t>
            </a:r>
          </a:p>
          <a:p>
            <a:pPr algn="l"/>
            <a:r>
              <a:rPr lang="en-US" b="0" i="0" dirty="0">
                <a:solidFill>
                  <a:srgbClr val="36344D"/>
                </a:solidFill>
                <a:effectLst/>
                <a:latin typeface="Times New Roman" panose="02020603050405020304" pitchFamily="18" charset="0"/>
                <a:cs typeface="Times New Roman" panose="02020603050405020304" pitchFamily="18" charset="0"/>
              </a:rPr>
              <a:t> </a:t>
            </a:r>
          </a:p>
          <a:p>
            <a:pPr algn="l"/>
            <a:r>
              <a:rPr lang="en-US" b="1" i="0" dirty="0">
                <a:solidFill>
                  <a:srgbClr val="36344D"/>
                </a:solidFill>
                <a:effectLst/>
                <a:latin typeface="Times New Roman" panose="02020603050405020304" pitchFamily="18" charset="0"/>
                <a:cs typeface="Times New Roman" panose="02020603050405020304" pitchFamily="18" charset="0"/>
              </a:rPr>
              <a:t>2. Define Your Default Browser</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After downloading the appropriate file, open the saved folder. Click on the WampServer execution file to start the process. This will open the installation wizard.</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48A684C-2664-15BA-D15C-9B8E7CA72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8"/>
            <a:ext cx="10949288" cy="2882900"/>
          </a:xfrm>
          <a:prstGeom prst="rect">
            <a:avLst/>
          </a:prstGeom>
        </p:spPr>
      </p:pic>
      <p:sp>
        <p:nvSpPr>
          <p:cNvPr id="5" name="Footer Placeholder 4">
            <a:extLst>
              <a:ext uri="{FF2B5EF4-FFF2-40B4-BE49-F238E27FC236}">
                <a16:creationId xmlns:a16="http://schemas.microsoft.com/office/drawing/2014/main" id="{64CB033F-C64A-EACF-FA0F-A3B448EF1CAC}"/>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8185E56-002B-54D0-8E2D-E91F3644D8FB}"/>
              </a:ext>
            </a:extLst>
          </p:cNvPr>
          <p:cNvSpPr>
            <a:spLocks noGrp="1"/>
          </p:cNvSpPr>
          <p:nvPr>
            <p:ph type="sldNum" sz="quarter" idx="12"/>
          </p:nvPr>
        </p:nvSpPr>
        <p:spPr/>
        <p:txBody>
          <a:bodyPr/>
          <a:lstStyle/>
          <a:p>
            <a:fld id="{0FD323F0-2125-4505-822B-C2047871690B}" type="slidenum">
              <a:rPr lang="en-US" smtClean="0"/>
              <a:t>50</a:t>
            </a:fld>
            <a:endParaRPr lang="en-US" dirty="0"/>
          </a:p>
        </p:txBody>
      </p:sp>
      <p:sp>
        <p:nvSpPr>
          <p:cNvPr id="8" name="Date Placeholder 7">
            <a:extLst>
              <a:ext uri="{FF2B5EF4-FFF2-40B4-BE49-F238E27FC236}">
                <a16:creationId xmlns:a16="http://schemas.microsoft.com/office/drawing/2014/main" id="{7D0FA185-D6B8-1467-2C75-902CBFF946E5}"/>
              </a:ext>
            </a:extLst>
          </p:cNvPr>
          <p:cNvSpPr>
            <a:spLocks noGrp="1"/>
          </p:cNvSpPr>
          <p:nvPr>
            <p:ph type="dt" sz="half" idx="10"/>
          </p:nvPr>
        </p:nvSpPr>
        <p:spPr/>
        <p:txBody>
          <a:bodyPr/>
          <a:lstStyle/>
          <a:p>
            <a:fld id="{6139A558-F1BF-4ED9-B794-2B89998ED2B6}" type="datetime2">
              <a:rPr lang="en-US" smtClean="0"/>
              <a:t>Wednesday, August 14, 2024</a:t>
            </a:fld>
            <a:endParaRPr lang="en-US" dirty="0"/>
          </a:p>
        </p:txBody>
      </p:sp>
    </p:spTree>
    <p:extLst>
      <p:ext uri="{BB962C8B-B14F-4D97-AF65-F5344CB8AC3E}">
        <p14:creationId xmlns:p14="http://schemas.microsoft.com/office/powerpoint/2010/main" val="3966645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D2FF061-79B9-C506-4385-F5D383643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81" y="1377538"/>
            <a:ext cx="11331038" cy="5480463"/>
          </a:xfrm>
          <a:prstGeom prst="rect">
            <a:avLst/>
          </a:prstGeom>
        </p:spPr>
      </p:pic>
      <p:sp>
        <p:nvSpPr>
          <p:cNvPr id="5" name="Footer Placeholder 4">
            <a:extLst>
              <a:ext uri="{FF2B5EF4-FFF2-40B4-BE49-F238E27FC236}">
                <a16:creationId xmlns:a16="http://schemas.microsoft.com/office/drawing/2014/main" id="{A354D362-6790-C903-D52F-0E18C4DF179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5465D1AE-CEB4-B79B-3522-D0AC4326ABA2}"/>
              </a:ext>
            </a:extLst>
          </p:cNvPr>
          <p:cNvSpPr>
            <a:spLocks noGrp="1"/>
          </p:cNvSpPr>
          <p:nvPr>
            <p:ph type="sldNum" sz="quarter" idx="12"/>
          </p:nvPr>
        </p:nvSpPr>
        <p:spPr/>
        <p:txBody>
          <a:bodyPr/>
          <a:lstStyle/>
          <a:p>
            <a:fld id="{0FD323F0-2125-4505-822B-C2047871690B}" type="slidenum">
              <a:rPr lang="en-US" smtClean="0"/>
              <a:t>51</a:t>
            </a:fld>
            <a:endParaRPr lang="en-US" dirty="0"/>
          </a:p>
        </p:txBody>
      </p:sp>
      <p:sp>
        <p:nvSpPr>
          <p:cNvPr id="8" name="Date Placeholder 7">
            <a:extLst>
              <a:ext uri="{FF2B5EF4-FFF2-40B4-BE49-F238E27FC236}">
                <a16:creationId xmlns:a16="http://schemas.microsoft.com/office/drawing/2014/main" id="{E4C4E941-3BDA-B526-97CC-F0071562F790}"/>
              </a:ext>
            </a:extLst>
          </p:cNvPr>
          <p:cNvSpPr>
            <a:spLocks noGrp="1"/>
          </p:cNvSpPr>
          <p:nvPr>
            <p:ph type="dt" sz="half" idx="10"/>
          </p:nvPr>
        </p:nvSpPr>
        <p:spPr/>
        <p:txBody>
          <a:bodyPr/>
          <a:lstStyle/>
          <a:p>
            <a:fld id="{12F8EF87-2BDD-483A-9080-F8C1ED72B9D8}" type="datetime2">
              <a:rPr lang="en-US" smtClean="0"/>
              <a:t>Wednesday, August 14, 2024</a:t>
            </a:fld>
            <a:endParaRPr lang="en-US" dirty="0"/>
          </a:p>
        </p:txBody>
      </p:sp>
    </p:spTree>
    <p:extLst>
      <p:ext uri="{BB962C8B-B14F-4D97-AF65-F5344CB8AC3E}">
        <p14:creationId xmlns:p14="http://schemas.microsoft.com/office/powerpoint/2010/main" val="4177110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Then follow the installation instructions, which include accepting the License Agreement. You’ll also need to set a destination location to install WampServer.</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2728A58-9189-40AB-1D40-1451ED77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360449"/>
            <a:ext cx="10014427" cy="4513158"/>
          </a:xfrm>
          <a:prstGeom prst="rect">
            <a:avLst/>
          </a:prstGeom>
        </p:spPr>
      </p:pic>
      <p:sp>
        <p:nvSpPr>
          <p:cNvPr id="5" name="Footer Placeholder 4">
            <a:extLst>
              <a:ext uri="{FF2B5EF4-FFF2-40B4-BE49-F238E27FC236}">
                <a16:creationId xmlns:a16="http://schemas.microsoft.com/office/drawing/2014/main" id="{0868E195-0362-71C2-04E3-178D7B4D07DA}"/>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45A0035-1CFF-8B12-AC54-E4B9647BF09F}"/>
              </a:ext>
            </a:extLst>
          </p:cNvPr>
          <p:cNvSpPr>
            <a:spLocks noGrp="1"/>
          </p:cNvSpPr>
          <p:nvPr>
            <p:ph type="sldNum" sz="quarter" idx="12"/>
          </p:nvPr>
        </p:nvSpPr>
        <p:spPr/>
        <p:txBody>
          <a:bodyPr/>
          <a:lstStyle/>
          <a:p>
            <a:fld id="{0FD323F0-2125-4505-822B-C2047871690B}" type="slidenum">
              <a:rPr lang="en-US" smtClean="0"/>
              <a:t>52</a:t>
            </a:fld>
            <a:endParaRPr lang="en-US" dirty="0"/>
          </a:p>
        </p:txBody>
      </p:sp>
      <p:sp>
        <p:nvSpPr>
          <p:cNvPr id="8" name="Date Placeholder 7">
            <a:extLst>
              <a:ext uri="{FF2B5EF4-FFF2-40B4-BE49-F238E27FC236}">
                <a16:creationId xmlns:a16="http://schemas.microsoft.com/office/drawing/2014/main" id="{C6CC5045-2252-0A85-8EE9-E513C029388E}"/>
              </a:ext>
            </a:extLst>
          </p:cNvPr>
          <p:cNvSpPr>
            <a:spLocks noGrp="1"/>
          </p:cNvSpPr>
          <p:nvPr>
            <p:ph type="dt" sz="half" idx="10"/>
          </p:nvPr>
        </p:nvSpPr>
        <p:spPr/>
        <p:txBody>
          <a:bodyPr/>
          <a:lstStyle/>
          <a:p>
            <a:fld id="{7462B42D-F6EE-473D-8856-12700B1D29F0}" type="datetime2">
              <a:rPr lang="en-US" smtClean="0"/>
              <a:t>Wednesday, August 14, 2024</a:t>
            </a:fld>
            <a:endParaRPr lang="en-US" dirty="0"/>
          </a:p>
        </p:txBody>
      </p:sp>
    </p:spTree>
    <p:extLst>
      <p:ext uri="{BB962C8B-B14F-4D97-AF65-F5344CB8AC3E}">
        <p14:creationId xmlns:p14="http://schemas.microsoft.com/office/powerpoint/2010/main" val="3394255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Proceed through the installation wizard until you reach a screen where you can confirm your choices. Then click on </a:t>
            </a:r>
            <a:r>
              <a:rPr lang="en-US" b="1" i="0" dirty="0">
                <a:solidFill>
                  <a:srgbClr val="36344D"/>
                </a:solidFill>
                <a:effectLst/>
                <a:latin typeface="Times New Roman" panose="02020603050405020304" pitchFamily="18" charset="0"/>
                <a:cs typeface="Times New Roman" panose="02020603050405020304" pitchFamily="18" charset="0"/>
              </a:rPr>
              <a:t>Install</a:t>
            </a:r>
            <a:r>
              <a:rPr lang="en-US" b="0" i="0" dirty="0">
                <a:solidFill>
                  <a:srgbClr val="36344D"/>
                </a:solidFill>
                <a:effectLst/>
                <a:latin typeface="Times New Roman" panose="02020603050405020304" pitchFamily="18" charset="0"/>
                <a:cs typeface="Times New Roman" panose="02020603050405020304" pitchFamily="18" charset="0"/>
              </a:rPr>
              <a:t>. This will begin extracting files and sending them to your set destination:</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2293112-DBE4-67C6-D3FF-EBFE3FB3A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456760"/>
            <a:ext cx="9321304" cy="4401239"/>
          </a:xfrm>
          <a:prstGeom prst="rect">
            <a:avLst/>
          </a:prstGeom>
        </p:spPr>
      </p:pic>
      <p:sp>
        <p:nvSpPr>
          <p:cNvPr id="5" name="Footer Placeholder 4">
            <a:extLst>
              <a:ext uri="{FF2B5EF4-FFF2-40B4-BE49-F238E27FC236}">
                <a16:creationId xmlns:a16="http://schemas.microsoft.com/office/drawing/2014/main" id="{0D65534A-3BCA-C6CC-3415-152D39E2CEC5}"/>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85BA19D-88A0-C99B-E9D7-F9D9C4DCC4CD}"/>
              </a:ext>
            </a:extLst>
          </p:cNvPr>
          <p:cNvSpPr>
            <a:spLocks noGrp="1"/>
          </p:cNvSpPr>
          <p:nvPr>
            <p:ph type="sldNum" sz="quarter" idx="12"/>
          </p:nvPr>
        </p:nvSpPr>
        <p:spPr/>
        <p:txBody>
          <a:bodyPr/>
          <a:lstStyle/>
          <a:p>
            <a:fld id="{0FD323F0-2125-4505-822B-C2047871690B}" type="slidenum">
              <a:rPr lang="en-US" smtClean="0"/>
              <a:t>53</a:t>
            </a:fld>
            <a:endParaRPr lang="en-US" dirty="0"/>
          </a:p>
        </p:txBody>
      </p:sp>
      <p:sp>
        <p:nvSpPr>
          <p:cNvPr id="8" name="Date Placeholder 7">
            <a:extLst>
              <a:ext uri="{FF2B5EF4-FFF2-40B4-BE49-F238E27FC236}">
                <a16:creationId xmlns:a16="http://schemas.microsoft.com/office/drawing/2014/main" id="{43BD1D52-7A2F-EA08-8294-4509F447FA3F}"/>
              </a:ext>
            </a:extLst>
          </p:cNvPr>
          <p:cNvSpPr>
            <a:spLocks noGrp="1"/>
          </p:cNvSpPr>
          <p:nvPr>
            <p:ph type="dt" sz="half" idx="10"/>
          </p:nvPr>
        </p:nvSpPr>
        <p:spPr/>
        <p:txBody>
          <a:bodyPr/>
          <a:lstStyle/>
          <a:p>
            <a:fld id="{F86CABAE-C2E1-43F2-BB81-1F83CD063CB4}" type="datetime2">
              <a:rPr lang="en-US" smtClean="0"/>
              <a:t>Wednesday, August 14, 2024</a:t>
            </a:fld>
            <a:endParaRPr lang="en-US" dirty="0"/>
          </a:p>
        </p:txBody>
      </p:sp>
    </p:spTree>
    <p:extLst>
      <p:ext uri="{BB962C8B-B14F-4D97-AF65-F5344CB8AC3E}">
        <p14:creationId xmlns:p14="http://schemas.microsoft.com/office/powerpoint/2010/main" val="449633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WampServer will ask you to confirm what default web browser you want it to use during installation. The program defaults to Internet Explorer, but you can designate whatever you prefer.</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6041F33-E5B6-95EB-0FCE-877758E6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84" y="2478797"/>
            <a:ext cx="10014427" cy="4456322"/>
          </a:xfrm>
          <a:prstGeom prst="rect">
            <a:avLst/>
          </a:prstGeom>
        </p:spPr>
      </p:pic>
      <p:sp>
        <p:nvSpPr>
          <p:cNvPr id="5" name="Footer Placeholder 4">
            <a:extLst>
              <a:ext uri="{FF2B5EF4-FFF2-40B4-BE49-F238E27FC236}">
                <a16:creationId xmlns:a16="http://schemas.microsoft.com/office/drawing/2014/main" id="{208F9681-6331-915A-9E8A-09C0741E20A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63744765-D1D4-D6B6-52C3-5DFBE3A298E4}"/>
              </a:ext>
            </a:extLst>
          </p:cNvPr>
          <p:cNvSpPr>
            <a:spLocks noGrp="1"/>
          </p:cNvSpPr>
          <p:nvPr>
            <p:ph type="sldNum" sz="quarter" idx="12"/>
          </p:nvPr>
        </p:nvSpPr>
        <p:spPr/>
        <p:txBody>
          <a:bodyPr/>
          <a:lstStyle/>
          <a:p>
            <a:fld id="{0FD323F0-2125-4505-822B-C2047871690B}" type="slidenum">
              <a:rPr lang="en-US" smtClean="0"/>
              <a:t>54</a:t>
            </a:fld>
            <a:endParaRPr lang="en-US" dirty="0"/>
          </a:p>
        </p:txBody>
      </p:sp>
      <p:sp>
        <p:nvSpPr>
          <p:cNvPr id="8" name="Date Placeholder 7">
            <a:extLst>
              <a:ext uri="{FF2B5EF4-FFF2-40B4-BE49-F238E27FC236}">
                <a16:creationId xmlns:a16="http://schemas.microsoft.com/office/drawing/2014/main" id="{DA35678D-1545-8B9A-24B9-FE5DFB00F1F1}"/>
              </a:ext>
            </a:extLst>
          </p:cNvPr>
          <p:cNvSpPr>
            <a:spLocks noGrp="1"/>
          </p:cNvSpPr>
          <p:nvPr>
            <p:ph type="dt" sz="half" idx="10"/>
          </p:nvPr>
        </p:nvSpPr>
        <p:spPr/>
        <p:txBody>
          <a:bodyPr/>
          <a:lstStyle/>
          <a:p>
            <a:fld id="{C5028AB3-0E04-4AFA-A712-F4244B02C04C}" type="datetime2">
              <a:rPr lang="en-US" smtClean="0"/>
              <a:t>Wednesday, August 14, 2024</a:t>
            </a:fld>
            <a:endParaRPr lang="en-US" dirty="0"/>
          </a:p>
        </p:txBody>
      </p:sp>
    </p:spTree>
    <p:extLst>
      <p:ext uri="{BB962C8B-B14F-4D97-AF65-F5344CB8AC3E}">
        <p14:creationId xmlns:p14="http://schemas.microsoft.com/office/powerpoint/2010/main" val="2230476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Once the installation process is complete, WampServer will show you a brief instruction screen explaining how to interact with the software. We’ll be showing you how to do that in the next step.</a:t>
            </a:r>
          </a:p>
          <a:p>
            <a:pPr algn="l"/>
            <a:r>
              <a:rPr lang="en-US" b="1" i="0" dirty="0">
                <a:solidFill>
                  <a:srgbClr val="36344D"/>
                </a:solidFill>
                <a:effectLst/>
                <a:latin typeface="Times New Roman" panose="02020603050405020304" pitchFamily="18" charset="0"/>
                <a:cs typeface="Times New Roman" panose="02020603050405020304" pitchFamily="18" charset="0"/>
              </a:rPr>
              <a:t>3. Launch phpMyAdmin and Log In</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If this is your first time using WampServer, you’ll need to launch the program from the </a:t>
            </a:r>
            <a:r>
              <a:rPr lang="en-US" b="1" i="0" dirty="0">
                <a:solidFill>
                  <a:srgbClr val="36344D"/>
                </a:solidFill>
                <a:effectLst/>
                <a:latin typeface="Times New Roman" panose="02020603050405020304" pitchFamily="18" charset="0"/>
                <a:cs typeface="Times New Roman" panose="02020603050405020304" pitchFamily="18" charset="0"/>
              </a:rPr>
              <a:t>Start</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menu</a:t>
            </a:r>
            <a:r>
              <a:rPr lang="en-US" b="0" i="0" dirty="0">
                <a:solidFill>
                  <a:srgbClr val="36344D"/>
                </a:solidFill>
                <a:effectLst/>
                <a:latin typeface="Times New Roman" panose="02020603050405020304" pitchFamily="18" charset="0"/>
                <a:cs typeface="Times New Roman" panose="02020603050405020304" pitchFamily="18" charset="0"/>
              </a:rPr>
              <a:t>. After you do this, a new icon will appear in the taskbar.</a:t>
            </a:r>
          </a:p>
          <a:p>
            <a:pPr algn="l"/>
            <a:r>
              <a:rPr lang="en-US" b="0" i="0" dirty="0">
                <a:solidFill>
                  <a:srgbClr val="36344D"/>
                </a:solidFill>
                <a:effectLst/>
                <a:latin typeface="Times New Roman" panose="02020603050405020304" pitchFamily="18" charset="0"/>
                <a:cs typeface="Times New Roman" panose="02020603050405020304" pitchFamily="18" charset="0"/>
              </a:rPr>
              <a:t>Make sure the icon is green, which means that everything is functioning correctly. If you see a red or yellow icon, you’ll need to resolve the problem by restarting the program.</a:t>
            </a:r>
          </a:p>
          <a:p>
            <a:pPr algn="l"/>
            <a:r>
              <a:rPr lang="en-US" b="0" i="0" dirty="0">
                <a:solidFill>
                  <a:srgbClr val="36344D"/>
                </a:solidFill>
                <a:effectLst/>
                <a:latin typeface="Times New Roman" panose="02020603050405020304" pitchFamily="18" charset="0"/>
                <a:cs typeface="Times New Roman" panose="02020603050405020304" pitchFamily="18" charset="0"/>
              </a:rPr>
              <a:t>Then click on </a:t>
            </a:r>
            <a:r>
              <a:rPr lang="en-US" b="1" i="0" dirty="0">
                <a:solidFill>
                  <a:srgbClr val="36344D"/>
                </a:solidFill>
                <a:effectLst/>
                <a:latin typeface="Times New Roman" panose="02020603050405020304" pitchFamily="18" charset="0"/>
                <a:cs typeface="Times New Roman" panose="02020603050405020304" pitchFamily="18" charset="0"/>
              </a:rPr>
              <a:t>phpMyAdmin</a:t>
            </a:r>
            <a:r>
              <a:rPr lang="en-US" b="0" i="0" dirty="0">
                <a:solidFill>
                  <a:srgbClr val="36344D"/>
                </a:solidFill>
                <a:effectLst/>
                <a:latin typeface="Times New Roman" panose="02020603050405020304" pitchFamily="18" charset="0"/>
                <a:cs typeface="Times New Roman" panose="02020603050405020304" pitchFamily="18" charset="0"/>
              </a:rPr>
              <a:t>, which we will use to manage the MySQL database. You can also access the phpMyAdmin screen by opening your browser and typing in </a:t>
            </a:r>
            <a:r>
              <a:rPr lang="en-US" b="1" i="0" dirty="0">
                <a:solidFill>
                  <a:srgbClr val="36344D"/>
                </a:solidFill>
                <a:effectLst/>
                <a:latin typeface="Times New Roman" panose="02020603050405020304" pitchFamily="18" charset="0"/>
                <a:cs typeface="Times New Roman" panose="02020603050405020304" pitchFamily="18" charset="0"/>
              </a:rPr>
              <a:t>localhost</a:t>
            </a:r>
            <a:r>
              <a:rPr lang="en-US" b="0" i="0" dirty="0">
                <a:solidFill>
                  <a:srgbClr val="36344D"/>
                </a:solidFill>
                <a:effectLst/>
                <a:latin typeface="Times New Roman" panose="02020603050405020304" pitchFamily="18" charset="0"/>
                <a:cs typeface="Times New Roman" panose="02020603050405020304" pitchFamily="18" charset="0"/>
              </a:rPr>
              <a:t>. That will open the WampServer server configuration page.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B0212354-E861-AD87-6A8C-9B43F184FEE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EBE59AD-3EBE-FE1C-8BDE-A4B1A07EA5FE}"/>
              </a:ext>
            </a:extLst>
          </p:cNvPr>
          <p:cNvSpPr>
            <a:spLocks noGrp="1"/>
          </p:cNvSpPr>
          <p:nvPr>
            <p:ph type="sldNum" sz="quarter" idx="12"/>
          </p:nvPr>
        </p:nvSpPr>
        <p:spPr/>
        <p:txBody>
          <a:bodyPr/>
          <a:lstStyle/>
          <a:p>
            <a:fld id="{0FD323F0-2125-4505-822B-C2047871690B}" type="slidenum">
              <a:rPr lang="en-US" smtClean="0"/>
              <a:t>55</a:t>
            </a:fld>
            <a:endParaRPr lang="en-US" dirty="0"/>
          </a:p>
        </p:txBody>
      </p:sp>
      <p:sp>
        <p:nvSpPr>
          <p:cNvPr id="7" name="Date Placeholder 6">
            <a:extLst>
              <a:ext uri="{FF2B5EF4-FFF2-40B4-BE49-F238E27FC236}">
                <a16:creationId xmlns:a16="http://schemas.microsoft.com/office/drawing/2014/main" id="{B48079CC-28B0-CA03-45BE-D8F2DDA58EE2}"/>
              </a:ext>
            </a:extLst>
          </p:cNvPr>
          <p:cNvSpPr>
            <a:spLocks noGrp="1"/>
          </p:cNvSpPr>
          <p:nvPr>
            <p:ph type="dt" sz="half" idx="10"/>
          </p:nvPr>
        </p:nvSpPr>
        <p:spPr/>
        <p:txBody>
          <a:bodyPr/>
          <a:lstStyle/>
          <a:p>
            <a:fld id="{14FDDFC6-7546-4A09-959C-692056517F2D}" type="datetime2">
              <a:rPr lang="en-US" smtClean="0"/>
              <a:t>Wednesday, August 14, 2024</a:t>
            </a:fld>
            <a:endParaRPr lang="en-US" dirty="0"/>
          </a:p>
        </p:txBody>
      </p:sp>
    </p:spTree>
    <p:extLst>
      <p:ext uri="{BB962C8B-B14F-4D97-AF65-F5344CB8AC3E}">
        <p14:creationId xmlns:p14="http://schemas.microsoft.com/office/powerpoint/2010/main" val="995777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D868968-712C-2B7F-7DAA-126C9E981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8"/>
            <a:ext cx="11094079" cy="5607585"/>
          </a:xfrm>
          <a:prstGeom prst="rect">
            <a:avLst/>
          </a:prstGeom>
        </p:spPr>
      </p:pic>
      <p:sp>
        <p:nvSpPr>
          <p:cNvPr id="5" name="Footer Placeholder 4">
            <a:extLst>
              <a:ext uri="{FF2B5EF4-FFF2-40B4-BE49-F238E27FC236}">
                <a16:creationId xmlns:a16="http://schemas.microsoft.com/office/drawing/2014/main" id="{B0127F83-3444-D81A-9ACD-885CD1500BCC}"/>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5DBF622-DD87-CB7C-F38F-2907B035E083}"/>
              </a:ext>
            </a:extLst>
          </p:cNvPr>
          <p:cNvSpPr>
            <a:spLocks noGrp="1"/>
          </p:cNvSpPr>
          <p:nvPr>
            <p:ph type="sldNum" sz="quarter" idx="12"/>
          </p:nvPr>
        </p:nvSpPr>
        <p:spPr/>
        <p:txBody>
          <a:bodyPr/>
          <a:lstStyle/>
          <a:p>
            <a:fld id="{0FD323F0-2125-4505-822B-C2047871690B}" type="slidenum">
              <a:rPr lang="en-US" smtClean="0"/>
              <a:t>56</a:t>
            </a:fld>
            <a:endParaRPr lang="en-US" dirty="0"/>
          </a:p>
        </p:txBody>
      </p:sp>
      <p:sp>
        <p:nvSpPr>
          <p:cNvPr id="8" name="Date Placeholder 7">
            <a:extLst>
              <a:ext uri="{FF2B5EF4-FFF2-40B4-BE49-F238E27FC236}">
                <a16:creationId xmlns:a16="http://schemas.microsoft.com/office/drawing/2014/main" id="{B3E3EFCE-7C95-9B09-CD38-6C578EC4D206}"/>
              </a:ext>
            </a:extLst>
          </p:cNvPr>
          <p:cNvSpPr>
            <a:spLocks noGrp="1"/>
          </p:cNvSpPr>
          <p:nvPr>
            <p:ph type="dt" sz="half" idx="10"/>
          </p:nvPr>
        </p:nvSpPr>
        <p:spPr/>
        <p:txBody>
          <a:bodyPr/>
          <a:lstStyle/>
          <a:p>
            <a:fld id="{B0B67455-D47C-4834-921F-D06C9C2BECE8}" type="datetime2">
              <a:rPr lang="en-US" smtClean="0"/>
              <a:t>Wednesday, August 14, 2024</a:t>
            </a:fld>
            <a:endParaRPr lang="en-US" dirty="0"/>
          </a:p>
        </p:txBody>
      </p:sp>
    </p:spTree>
    <p:extLst>
      <p:ext uri="{BB962C8B-B14F-4D97-AF65-F5344CB8AC3E}">
        <p14:creationId xmlns:p14="http://schemas.microsoft.com/office/powerpoint/2010/main" val="2199243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On your phpMyAdmin login screen, enter </a:t>
            </a:r>
            <a:r>
              <a:rPr lang="en-US" b="1" i="0" dirty="0">
                <a:solidFill>
                  <a:srgbClr val="36344D"/>
                </a:solidFill>
                <a:effectLst/>
                <a:latin typeface="Times New Roman" panose="02020603050405020304" pitchFamily="18" charset="0"/>
                <a:cs typeface="Times New Roman" panose="02020603050405020304" pitchFamily="18" charset="0"/>
              </a:rPr>
              <a:t>“root” </a:t>
            </a:r>
            <a:r>
              <a:rPr lang="en-US" b="0" i="0" dirty="0">
                <a:solidFill>
                  <a:srgbClr val="36344D"/>
                </a:solidFill>
                <a:effectLst/>
                <a:latin typeface="Times New Roman" panose="02020603050405020304" pitchFamily="18" charset="0"/>
                <a:cs typeface="Times New Roman" panose="02020603050405020304" pitchFamily="18" charset="0"/>
              </a:rPr>
              <a:t>under the username section. Leave the </a:t>
            </a:r>
            <a:r>
              <a:rPr lang="en-US" b="1" i="0" dirty="0">
                <a:solidFill>
                  <a:srgbClr val="36344D"/>
                </a:solidFill>
                <a:effectLst/>
                <a:latin typeface="Times New Roman" panose="02020603050405020304" pitchFamily="18" charset="0"/>
                <a:cs typeface="Times New Roman" panose="02020603050405020304" pitchFamily="18" charset="0"/>
              </a:rPr>
              <a:t>password</a:t>
            </a:r>
            <a:r>
              <a:rPr lang="en-US" b="0" i="0" dirty="0">
                <a:solidFill>
                  <a:srgbClr val="36344D"/>
                </a:solidFill>
                <a:effectLst/>
                <a:latin typeface="Times New Roman" panose="02020603050405020304" pitchFamily="18" charset="0"/>
                <a:cs typeface="Times New Roman" panose="02020603050405020304" pitchFamily="18" charset="0"/>
              </a:rPr>
              <a:t> field blank. After this, click on </a:t>
            </a:r>
            <a:r>
              <a:rPr lang="en-US" b="1" i="0" dirty="0">
                <a:solidFill>
                  <a:srgbClr val="36344D"/>
                </a:solidFill>
                <a:effectLst/>
                <a:latin typeface="Times New Roman" panose="02020603050405020304" pitchFamily="18" charset="0"/>
                <a:cs typeface="Times New Roman" panose="02020603050405020304" pitchFamily="18" charset="0"/>
              </a:rPr>
              <a:t>Go</a:t>
            </a:r>
            <a:r>
              <a:rPr lang="en-US" b="0" i="0" dirty="0">
                <a:solidFill>
                  <a:srgbClr val="36344D"/>
                </a:solidFill>
                <a:effectLst/>
                <a:latin typeface="Times New Roman" panose="02020603050405020304" pitchFamily="18" charset="0"/>
                <a:cs typeface="Times New Roman" panose="02020603050405020304" pitchFamily="18" charset="0"/>
              </a:rPr>
              <a:t> to access the phpMyAdmin dashboard.</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4AE8B85-5377-EA3B-D8AD-6E52C27AD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12" y="2258458"/>
            <a:ext cx="7767521" cy="4599542"/>
          </a:xfrm>
          <a:prstGeom prst="rect">
            <a:avLst/>
          </a:prstGeom>
        </p:spPr>
      </p:pic>
      <p:sp>
        <p:nvSpPr>
          <p:cNvPr id="5" name="Footer Placeholder 4">
            <a:extLst>
              <a:ext uri="{FF2B5EF4-FFF2-40B4-BE49-F238E27FC236}">
                <a16:creationId xmlns:a16="http://schemas.microsoft.com/office/drawing/2014/main" id="{CDE6EE92-1578-541C-4F4B-C85FD96E83DF}"/>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750022A0-F73B-9F77-11CE-1F13D8176D93}"/>
              </a:ext>
            </a:extLst>
          </p:cNvPr>
          <p:cNvSpPr>
            <a:spLocks noGrp="1"/>
          </p:cNvSpPr>
          <p:nvPr>
            <p:ph type="sldNum" sz="quarter" idx="12"/>
          </p:nvPr>
        </p:nvSpPr>
        <p:spPr/>
        <p:txBody>
          <a:bodyPr/>
          <a:lstStyle/>
          <a:p>
            <a:fld id="{0FD323F0-2125-4505-822B-C2047871690B}" type="slidenum">
              <a:rPr lang="en-US" smtClean="0"/>
              <a:t>57</a:t>
            </a:fld>
            <a:endParaRPr lang="en-US" dirty="0"/>
          </a:p>
        </p:txBody>
      </p:sp>
      <p:sp>
        <p:nvSpPr>
          <p:cNvPr id="8" name="Date Placeholder 7">
            <a:extLst>
              <a:ext uri="{FF2B5EF4-FFF2-40B4-BE49-F238E27FC236}">
                <a16:creationId xmlns:a16="http://schemas.microsoft.com/office/drawing/2014/main" id="{91942748-EDE4-D6ED-66AA-2DEEC3518398}"/>
              </a:ext>
            </a:extLst>
          </p:cNvPr>
          <p:cNvSpPr>
            <a:spLocks noGrp="1"/>
          </p:cNvSpPr>
          <p:nvPr>
            <p:ph type="dt" sz="half" idx="10"/>
          </p:nvPr>
        </p:nvSpPr>
        <p:spPr/>
        <p:txBody>
          <a:bodyPr/>
          <a:lstStyle/>
          <a:p>
            <a:fld id="{09ED8EDA-E5A3-4081-B6CB-9A82FCEB494D}" type="datetime2">
              <a:rPr lang="en-US" smtClean="0"/>
              <a:t>Wednesday, August 14, 2024</a:t>
            </a:fld>
            <a:endParaRPr lang="en-US" dirty="0"/>
          </a:p>
        </p:txBody>
      </p:sp>
    </p:spTree>
    <p:extLst>
      <p:ext uri="{BB962C8B-B14F-4D97-AF65-F5344CB8AC3E}">
        <p14:creationId xmlns:p14="http://schemas.microsoft.com/office/powerpoint/2010/main" val="36738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4. Create a Database and Install WordPress</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Among the tabs at the top of the page, choose </a:t>
            </a:r>
            <a:r>
              <a:rPr lang="en-US" b="1" i="0" dirty="0">
                <a:solidFill>
                  <a:srgbClr val="36344D"/>
                </a:solidFill>
                <a:effectLst/>
                <a:latin typeface="Times New Roman" panose="02020603050405020304" pitchFamily="18" charset="0"/>
                <a:cs typeface="Times New Roman" panose="02020603050405020304" pitchFamily="18" charset="0"/>
              </a:rPr>
              <a:t>Databases</a:t>
            </a:r>
            <a:r>
              <a:rPr lang="en-US" b="0" i="0" dirty="0">
                <a:solidFill>
                  <a:srgbClr val="36344D"/>
                </a:solidFill>
                <a:effectLst/>
                <a:latin typeface="Times New Roman" panose="02020603050405020304" pitchFamily="18" charset="0"/>
                <a:cs typeface="Times New Roman" panose="02020603050405020304" pitchFamily="18" charset="0"/>
              </a:rPr>
              <a:t>. To create a new database for your WordPress site, enter a name into the textbox and select </a:t>
            </a:r>
            <a:r>
              <a:rPr lang="en-US" b="1" i="0" dirty="0">
                <a:solidFill>
                  <a:srgbClr val="36344D"/>
                </a:solidFill>
                <a:effectLst/>
                <a:latin typeface="Times New Roman" panose="02020603050405020304" pitchFamily="18" charset="0"/>
                <a:cs typeface="Times New Roman" panose="02020603050405020304" pitchFamily="18" charset="0"/>
              </a:rPr>
              <a:t>Collation</a:t>
            </a:r>
            <a:r>
              <a:rPr lang="en-US" b="0" i="0" dirty="0">
                <a:solidFill>
                  <a:srgbClr val="36344D"/>
                </a:solidFill>
                <a:effectLst/>
                <a:latin typeface="Times New Roman" panose="02020603050405020304" pitchFamily="18" charset="0"/>
                <a:cs typeface="Times New Roman" panose="02020603050405020304" pitchFamily="18" charset="0"/>
              </a:rPr>
              <a:t> in the following drop-down menu.</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F0EA494-1C15-2145-57D1-F1587BEA8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9" y="3013495"/>
            <a:ext cx="11620500" cy="4025900"/>
          </a:xfrm>
          <a:prstGeom prst="rect">
            <a:avLst/>
          </a:prstGeom>
        </p:spPr>
      </p:pic>
      <p:sp>
        <p:nvSpPr>
          <p:cNvPr id="5" name="Footer Placeholder 4">
            <a:extLst>
              <a:ext uri="{FF2B5EF4-FFF2-40B4-BE49-F238E27FC236}">
                <a16:creationId xmlns:a16="http://schemas.microsoft.com/office/drawing/2014/main" id="{3C386BF5-8B15-CB77-EE9C-5BEBB801D6BD}"/>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20177A0-CF30-0D23-D270-636161EE4C9E}"/>
              </a:ext>
            </a:extLst>
          </p:cNvPr>
          <p:cNvSpPr>
            <a:spLocks noGrp="1"/>
          </p:cNvSpPr>
          <p:nvPr>
            <p:ph type="sldNum" sz="quarter" idx="12"/>
          </p:nvPr>
        </p:nvSpPr>
        <p:spPr/>
        <p:txBody>
          <a:bodyPr/>
          <a:lstStyle/>
          <a:p>
            <a:fld id="{0FD323F0-2125-4505-822B-C2047871690B}" type="slidenum">
              <a:rPr lang="en-US" smtClean="0"/>
              <a:t>58</a:t>
            </a:fld>
            <a:endParaRPr lang="en-US" dirty="0"/>
          </a:p>
        </p:txBody>
      </p:sp>
      <p:sp>
        <p:nvSpPr>
          <p:cNvPr id="8" name="Date Placeholder 7">
            <a:extLst>
              <a:ext uri="{FF2B5EF4-FFF2-40B4-BE49-F238E27FC236}">
                <a16:creationId xmlns:a16="http://schemas.microsoft.com/office/drawing/2014/main" id="{7D7EBB40-AF27-0079-2342-6FA8663A2096}"/>
              </a:ext>
            </a:extLst>
          </p:cNvPr>
          <p:cNvSpPr>
            <a:spLocks noGrp="1"/>
          </p:cNvSpPr>
          <p:nvPr>
            <p:ph type="dt" sz="half" idx="10"/>
          </p:nvPr>
        </p:nvSpPr>
        <p:spPr/>
        <p:txBody>
          <a:bodyPr/>
          <a:lstStyle/>
          <a:p>
            <a:fld id="{62A041CC-9AD2-4550-B0C0-4EF4BF10F5C2}" type="datetime2">
              <a:rPr lang="en-US" smtClean="0"/>
              <a:t>Wednesday, August 14, 2024</a:t>
            </a:fld>
            <a:endParaRPr lang="en-US" dirty="0"/>
          </a:p>
        </p:txBody>
      </p:sp>
    </p:spTree>
    <p:extLst>
      <p:ext uri="{BB962C8B-B14F-4D97-AF65-F5344CB8AC3E}">
        <p14:creationId xmlns:p14="http://schemas.microsoft.com/office/powerpoint/2010/main" val="4151542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Now you’ll need to download the platform. Go to the </a:t>
            </a:r>
            <a:r>
              <a:rPr lang="en-US" b="1" i="0" dirty="0">
                <a:solidFill>
                  <a:srgbClr val="6747C7"/>
                </a:solidFill>
                <a:effectLst/>
                <a:latin typeface="Times New Roman" panose="02020603050405020304" pitchFamily="18" charset="0"/>
                <a:cs typeface="Times New Roman" panose="02020603050405020304" pitchFamily="18" charset="0"/>
                <a:hlinkClick r:id="rId2"/>
              </a:rPr>
              <a:t>WordPress.org</a:t>
            </a:r>
            <a:r>
              <a:rPr lang="en-US" b="0" i="0" dirty="0">
                <a:solidFill>
                  <a:srgbClr val="36344D"/>
                </a:solidFill>
                <a:effectLst/>
                <a:latin typeface="Times New Roman" panose="02020603050405020304" pitchFamily="18" charset="0"/>
                <a:cs typeface="Times New Roman" panose="02020603050405020304" pitchFamily="18" charset="0"/>
              </a:rPr>
              <a:t> website and choose </a:t>
            </a:r>
            <a:r>
              <a:rPr lang="en-US" b="1" i="0" dirty="0">
                <a:solidFill>
                  <a:srgbClr val="36344D"/>
                </a:solidFill>
                <a:effectLst/>
                <a:latin typeface="Times New Roman" panose="02020603050405020304" pitchFamily="18" charset="0"/>
                <a:cs typeface="Times New Roman" panose="02020603050405020304" pitchFamily="18" charset="0"/>
              </a:rPr>
              <a:t>Get WordPress</a:t>
            </a:r>
            <a:r>
              <a:rPr lang="en-US" b="0" i="0" dirty="0">
                <a:solidFill>
                  <a:srgbClr val="36344D"/>
                </a:solidFill>
                <a:effectLst/>
                <a:latin typeface="Times New Roman" panose="02020603050405020304" pitchFamily="18" charset="0"/>
                <a:cs typeface="Times New Roman" panose="02020603050405020304" pitchFamily="18" charset="0"/>
              </a:rPr>
              <a:t>.</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B0E5B93-97F5-CF85-4353-BFB8B3BCA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2" y="2157312"/>
            <a:ext cx="11532919" cy="5584031"/>
          </a:xfrm>
          <a:prstGeom prst="rect">
            <a:avLst/>
          </a:prstGeom>
        </p:spPr>
      </p:pic>
      <p:sp>
        <p:nvSpPr>
          <p:cNvPr id="5" name="Footer Placeholder 4">
            <a:extLst>
              <a:ext uri="{FF2B5EF4-FFF2-40B4-BE49-F238E27FC236}">
                <a16:creationId xmlns:a16="http://schemas.microsoft.com/office/drawing/2014/main" id="{CF8AD7E7-1226-0603-3C18-86B061BB04E2}"/>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0B9365C5-EB7E-35E4-07F8-528457C0F1B9}"/>
              </a:ext>
            </a:extLst>
          </p:cNvPr>
          <p:cNvSpPr>
            <a:spLocks noGrp="1"/>
          </p:cNvSpPr>
          <p:nvPr>
            <p:ph type="sldNum" sz="quarter" idx="12"/>
          </p:nvPr>
        </p:nvSpPr>
        <p:spPr/>
        <p:txBody>
          <a:bodyPr/>
          <a:lstStyle/>
          <a:p>
            <a:fld id="{0FD323F0-2125-4505-822B-C2047871690B}" type="slidenum">
              <a:rPr lang="en-US" smtClean="0"/>
              <a:t>59</a:t>
            </a:fld>
            <a:endParaRPr lang="en-US" dirty="0"/>
          </a:p>
        </p:txBody>
      </p:sp>
      <p:sp>
        <p:nvSpPr>
          <p:cNvPr id="8" name="Date Placeholder 7">
            <a:extLst>
              <a:ext uri="{FF2B5EF4-FFF2-40B4-BE49-F238E27FC236}">
                <a16:creationId xmlns:a16="http://schemas.microsoft.com/office/drawing/2014/main" id="{057DA20B-C4DD-18B8-CB79-0B3987FD8EA0}"/>
              </a:ext>
            </a:extLst>
          </p:cNvPr>
          <p:cNvSpPr>
            <a:spLocks noGrp="1"/>
          </p:cNvSpPr>
          <p:nvPr>
            <p:ph type="dt" sz="half" idx="10"/>
          </p:nvPr>
        </p:nvSpPr>
        <p:spPr/>
        <p:txBody>
          <a:bodyPr/>
          <a:lstStyle/>
          <a:p>
            <a:fld id="{CA395C42-BFDF-4629-AEE4-77E195EBAD19}" type="datetime2">
              <a:rPr lang="en-US" smtClean="0"/>
              <a:t>Wednesday, August 14, 2024</a:t>
            </a:fld>
            <a:endParaRPr lang="en-US" dirty="0"/>
          </a:p>
        </p:txBody>
      </p:sp>
    </p:spTree>
    <p:extLst>
      <p:ext uri="{BB962C8B-B14F-4D97-AF65-F5344CB8AC3E}">
        <p14:creationId xmlns:p14="http://schemas.microsoft.com/office/powerpoint/2010/main" val="24255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Plugins, Extensions, and Themes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0" i="0" dirty="0">
                <a:solidFill>
                  <a:srgbClr val="36344D"/>
                </a:solidFill>
                <a:effectLst/>
                <a:latin typeface="Muli"/>
              </a:rPr>
              <a:t>By default, content management systems allow you to create posts and pages and modify the overall design of your website. Additional features like </a:t>
            </a:r>
            <a:r>
              <a:rPr lang="en-US" b="1" i="0" dirty="0">
                <a:solidFill>
                  <a:srgbClr val="6747C7"/>
                </a:solidFill>
                <a:effectLst/>
                <a:latin typeface="Muli"/>
                <a:hlinkClick r:id="rId2"/>
              </a:rPr>
              <a:t>search engine optimization (SEO)</a:t>
            </a:r>
            <a:r>
              <a:rPr lang="en-US" b="0" i="0" dirty="0">
                <a:solidFill>
                  <a:srgbClr val="36344D"/>
                </a:solidFill>
                <a:effectLst/>
                <a:latin typeface="Muli"/>
              </a:rPr>
              <a:t>, search functions, security, and other customizations are available via extensions such as </a:t>
            </a:r>
            <a:r>
              <a:rPr lang="en-US" b="1" i="0" dirty="0">
                <a:solidFill>
                  <a:srgbClr val="6747C7"/>
                </a:solidFill>
                <a:effectLst/>
                <a:latin typeface="Muli"/>
                <a:hlinkClick r:id="rId3"/>
              </a:rPr>
              <a:t>plugins</a:t>
            </a:r>
            <a:r>
              <a:rPr lang="en-US" b="0" i="0" dirty="0">
                <a:solidFill>
                  <a:srgbClr val="36344D"/>
                </a:solidFill>
                <a:effectLst/>
                <a:latin typeface="Muli"/>
              </a:rPr>
              <a:t> and themes.</a:t>
            </a:r>
          </a:p>
          <a:p>
            <a:pPr algn="l"/>
            <a:r>
              <a:rPr lang="en-US" b="0" i="0" dirty="0">
                <a:solidFill>
                  <a:srgbClr val="36344D"/>
                </a:solidFill>
                <a:effectLst/>
                <a:latin typeface="Muli"/>
              </a:rPr>
              <a:t>An extension or a plugin is a software component that carries a specific functionality. Adding it to a website will expand its capabilities or integrate the website’s system with a third-party service.</a:t>
            </a:r>
          </a:p>
          <a:p>
            <a:pPr algn="l"/>
            <a:r>
              <a:rPr lang="en-US" b="0" i="0" dirty="0">
                <a:solidFill>
                  <a:srgbClr val="36344D"/>
                </a:solidFill>
                <a:effectLst/>
                <a:latin typeface="Muli"/>
              </a:rPr>
              <a:t>Most CMS platforms have their own extension or plugin directories. For instance, WordPress has thousands of </a:t>
            </a:r>
            <a:r>
              <a:rPr lang="en-US" b="1" i="0" dirty="0">
                <a:solidFill>
                  <a:srgbClr val="36344D"/>
                </a:solidFill>
                <a:effectLst/>
                <a:latin typeface="Muli"/>
              </a:rPr>
              <a:t>free</a:t>
            </a:r>
            <a:r>
              <a:rPr lang="en-US" b="0" i="0" dirty="0">
                <a:solidFill>
                  <a:srgbClr val="36344D"/>
                </a:solidFill>
                <a:effectLst/>
                <a:latin typeface="Muli"/>
              </a:rPr>
              <a:t> plugins in their</a:t>
            </a:r>
            <a:r>
              <a:rPr lang="en-US" b="1" i="0" dirty="0">
                <a:solidFill>
                  <a:srgbClr val="6747C7"/>
                </a:solidFill>
                <a:effectLst/>
                <a:latin typeface="Muli"/>
                <a:hlinkClick r:id="rId4"/>
              </a:rPr>
              <a:t> official plugin directory</a:t>
            </a:r>
            <a:r>
              <a:rPr lang="en-US" b="0" i="0" dirty="0">
                <a:solidFill>
                  <a:srgbClr val="36344D"/>
                </a:solidFill>
                <a:effectLst/>
                <a:latin typeface="Muli"/>
              </a:rPr>
              <a:t>. Some CMSs also let you purchase them from third-party plugin marketplaces like </a:t>
            </a:r>
            <a:r>
              <a:rPr lang="en-US" b="1" i="0" dirty="0" err="1">
                <a:solidFill>
                  <a:srgbClr val="6747C7"/>
                </a:solidFill>
                <a:effectLst/>
                <a:latin typeface="Muli"/>
                <a:hlinkClick r:id="rId5"/>
              </a:rPr>
              <a:t>CodeCanyon</a:t>
            </a:r>
            <a:r>
              <a:rPr lang="en-US" b="0" i="0" dirty="0">
                <a:solidFill>
                  <a:srgbClr val="36344D"/>
                </a:solidFill>
                <a:effectLst/>
                <a:latin typeface="Muli"/>
              </a:rPr>
              <a:t> and </a:t>
            </a:r>
            <a:r>
              <a:rPr lang="en-US" b="1" i="0" dirty="0">
                <a:solidFill>
                  <a:srgbClr val="6747C7"/>
                </a:solidFill>
                <a:effectLst/>
                <a:latin typeface="Muli"/>
                <a:hlinkClick r:id="rId6"/>
              </a:rPr>
              <a:t>Mojo Marketplace</a:t>
            </a:r>
            <a:r>
              <a:rPr lang="en-US" b="0" i="0" dirty="0">
                <a:solidFill>
                  <a:srgbClr val="36344D"/>
                </a:solidFill>
                <a:effectLst/>
                <a:latin typeface="Muli"/>
              </a:rPr>
              <a:t>.</a:t>
            </a:r>
          </a:p>
        </p:txBody>
      </p:sp>
      <p:sp>
        <p:nvSpPr>
          <p:cNvPr id="4" name="Footer Placeholder 3">
            <a:extLst>
              <a:ext uri="{FF2B5EF4-FFF2-40B4-BE49-F238E27FC236}">
                <a16:creationId xmlns:a16="http://schemas.microsoft.com/office/drawing/2014/main" id="{D1A3CC2C-EE6D-199A-6B15-69E04EA883E5}"/>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40F2A068-CD97-C8D7-37FB-967FA8705B82}"/>
              </a:ext>
            </a:extLst>
          </p:cNvPr>
          <p:cNvSpPr>
            <a:spLocks noGrp="1"/>
          </p:cNvSpPr>
          <p:nvPr>
            <p:ph type="sldNum" sz="quarter" idx="12"/>
          </p:nvPr>
        </p:nvSpPr>
        <p:spPr/>
        <p:txBody>
          <a:bodyPr/>
          <a:lstStyle/>
          <a:p>
            <a:fld id="{0FD323F0-2125-4505-822B-C2047871690B}" type="slidenum">
              <a:rPr lang="en-US" smtClean="0"/>
              <a:t>6</a:t>
            </a:fld>
            <a:endParaRPr lang="en-US" dirty="0"/>
          </a:p>
        </p:txBody>
      </p:sp>
      <p:sp>
        <p:nvSpPr>
          <p:cNvPr id="6" name="Date Placeholder 5">
            <a:extLst>
              <a:ext uri="{FF2B5EF4-FFF2-40B4-BE49-F238E27FC236}">
                <a16:creationId xmlns:a16="http://schemas.microsoft.com/office/drawing/2014/main" id="{568202E3-6389-1003-2810-C67390F80569}"/>
              </a:ext>
            </a:extLst>
          </p:cNvPr>
          <p:cNvSpPr>
            <a:spLocks noGrp="1"/>
          </p:cNvSpPr>
          <p:nvPr>
            <p:ph type="dt" sz="half" idx="10"/>
          </p:nvPr>
        </p:nvSpPr>
        <p:spPr/>
        <p:txBody>
          <a:bodyPr/>
          <a:lstStyle/>
          <a:p>
            <a:fld id="{2EEC01DA-FD2E-4D71-A371-53EC53EE06D4}" type="datetime2">
              <a:rPr lang="en-US" smtClean="0"/>
              <a:t>Wednesday, August 14, 2024</a:t>
            </a:fld>
            <a:endParaRPr lang="en-US" dirty="0"/>
          </a:p>
        </p:txBody>
      </p:sp>
    </p:spTree>
    <p:extLst>
      <p:ext uri="{BB962C8B-B14F-4D97-AF65-F5344CB8AC3E}">
        <p14:creationId xmlns:p14="http://schemas.microsoft.com/office/powerpoint/2010/main" val="3711401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Once it downloads as a </a:t>
            </a:r>
            <a:r>
              <a:rPr lang="en-US" b="1" i="0" dirty="0">
                <a:solidFill>
                  <a:srgbClr val="36344D"/>
                </a:solidFill>
                <a:effectLst/>
                <a:latin typeface="Times New Roman" panose="02020603050405020304" pitchFamily="18" charset="0"/>
                <a:cs typeface="Times New Roman" panose="02020603050405020304" pitchFamily="18" charset="0"/>
              </a:rPr>
              <a:t>ZIP</a:t>
            </a:r>
            <a:r>
              <a:rPr lang="en-US" b="0" i="0" dirty="0">
                <a:solidFill>
                  <a:srgbClr val="36344D"/>
                </a:solidFill>
                <a:effectLst/>
                <a:latin typeface="Times New Roman" panose="02020603050405020304" pitchFamily="18" charset="0"/>
                <a:cs typeface="Times New Roman" panose="02020603050405020304" pitchFamily="18" charset="0"/>
              </a:rPr>
              <a:t> file, extract the WordPress folder and copy it. Then, locate the folder where WAMP is installed – in our case, it’s in </a:t>
            </a:r>
            <a:r>
              <a:rPr lang="en-US" b="1" i="0" dirty="0">
                <a:solidFill>
                  <a:srgbClr val="36344D"/>
                </a:solidFill>
                <a:effectLst/>
                <a:latin typeface="Times New Roman" panose="02020603050405020304" pitchFamily="18" charset="0"/>
                <a:cs typeface="Times New Roman" panose="02020603050405020304" pitchFamily="18" charset="0"/>
              </a:rPr>
              <a:t>C:\wamp\www</a:t>
            </a:r>
            <a:r>
              <a:rPr lang="en-US" b="0" i="0" dirty="0">
                <a:solidFill>
                  <a:srgbClr val="36344D"/>
                </a:solidFill>
                <a:effectLst/>
                <a:latin typeface="Times New Roman" panose="02020603050405020304" pitchFamily="18" charset="0"/>
                <a:cs typeface="Times New Roman" panose="02020603050405020304" pitchFamily="18" charset="0"/>
              </a:rPr>
              <a:t>. Paste the WordPress folder there. Rename the WordPress folder to anything you want. For example, you might call it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mytestingsite</a:t>
            </a:r>
            <a:r>
              <a:rPr lang="en-US" b="1" i="0" dirty="0">
                <a:solidFill>
                  <a:srgbClr val="36344D"/>
                </a:solidFill>
                <a:effectLst/>
                <a:latin typeface="Times New Roman" panose="02020603050405020304" pitchFamily="18" charset="0"/>
                <a:cs typeface="Times New Roman" panose="02020603050405020304" pitchFamily="18" charset="0"/>
              </a:rPr>
              <a:t>”</a:t>
            </a:r>
            <a:r>
              <a:rPr lang="en-US" b="0" i="0" dirty="0">
                <a:solidFill>
                  <a:srgbClr val="36344D"/>
                </a:solidFill>
                <a:effectLst/>
                <a:latin typeface="Times New Roman" panose="02020603050405020304" pitchFamily="18" charset="0"/>
                <a:cs typeface="Times New Roman" panose="02020603050405020304" pitchFamily="18" charset="0"/>
              </a:rPr>
              <a:t>. Since this will become the URL and title of your local WordPress site, make sure that it is clear and descriptive. </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8B03A91-558E-2160-FC6E-302FF814D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3429000"/>
            <a:ext cx="9385300" cy="3340100"/>
          </a:xfrm>
          <a:prstGeom prst="rect">
            <a:avLst/>
          </a:prstGeom>
        </p:spPr>
      </p:pic>
      <p:sp>
        <p:nvSpPr>
          <p:cNvPr id="5" name="Footer Placeholder 4">
            <a:extLst>
              <a:ext uri="{FF2B5EF4-FFF2-40B4-BE49-F238E27FC236}">
                <a16:creationId xmlns:a16="http://schemas.microsoft.com/office/drawing/2014/main" id="{A0CAD9E2-06F2-A439-BABB-DA282B0CF574}"/>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A281C66-1841-7DA9-022D-C87B8E9C5783}"/>
              </a:ext>
            </a:extLst>
          </p:cNvPr>
          <p:cNvSpPr>
            <a:spLocks noGrp="1"/>
          </p:cNvSpPr>
          <p:nvPr>
            <p:ph type="sldNum" sz="quarter" idx="12"/>
          </p:nvPr>
        </p:nvSpPr>
        <p:spPr/>
        <p:txBody>
          <a:bodyPr/>
          <a:lstStyle/>
          <a:p>
            <a:fld id="{0FD323F0-2125-4505-822B-C2047871690B}" type="slidenum">
              <a:rPr lang="en-US" smtClean="0"/>
              <a:t>60</a:t>
            </a:fld>
            <a:endParaRPr lang="en-US" dirty="0"/>
          </a:p>
        </p:txBody>
      </p:sp>
      <p:sp>
        <p:nvSpPr>
          <p:cNvPr id="8" name="Date Placeholder 7">
            <a:extLst>
              <a:ext uri="{FF2B5EF4-FFF2-40B4-BE49-F238E27FC236}">
                <a16:creationId xmlns:a16="http://schemas.microsoft.com/office/drawing/2014/main" id="{5D46DE23-331B-7CB9-3D69-282F25BDFDDC}"/>
              </a:ext>
            </a:extLst>
          </p:cNvPr>
          <p:cNvSpPr>
            <a:spLocks noGrp="1"/>
          </p:cNvSpPr>
          <p:nvPr>
            <p:ph type="dt" sz="half" idx="10"/>
          </p:nvPr>
        </p:nvSpPr>
        <p:spPr/>
        <p:txBody>
          <a:bodyPr/>
          <a:lstStyle/>
          <a:p>
            <a:fld id="{319FC130-A3EA-44E0-B83F-F77973DAB006}" type="datetime2">
              <a:rPr lang="en-US" smtClean="0"/>
              <a:t>Wednesday, August 14, 2024</a:t>
            </a:fld>
            <a:endParaRPr lang="en-US" dirty="0"/>
          </a:p>
        </p:txBody>
      </p:sp>
    </p:spTree>
    <p:extLst>
      <p:ext uri="{BB962C8B-B14F-4D97-AF65-F5344CB8AC3E}">
        <p14:creationId xmlns:p14="http://schemas.microsoft.com/office/powerpoint/2010/main" val="1384293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5. Visit Your Testing Site</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To finish installing a WampServer WordPress, open your web browser and go to </a:t>
            </a:r>
            <a:r>
              <a:rPr lang="en-US" b="1" i="0" dirty="0">
                <a:solidFill>
                  <a:srgbClr val="36344D"/>
                </a:solidFill>
                <a:effectLst/>
                <a:latin typeface="Times New Roman" panose="02020603050405020304" pitchFamily="18" charset="0"/>
                <a:cs typeface="Times New Roman" panose="02020603050405020304" pitchFamily="18" charset="0"/>
              </a:rPr>
              <a:t>http://localhost/mytestingsite</a:t>
            </a:r>
            <a:r>
              <a:rPr lang="en-US" b="0" i="0" dirty="0">
                <a:solidFill>
                  <a:srgbClr val="36344D"/>
                </a:solidFill>
                <a:effectLst/>
                <a:latin typeface="Times New Roman" panose="02020603050405020304" pitchFamily="18" charset="0"/>
                <a:cs typeface="Times New Roman" panose="02020603050405020304" pitchFamily="18" charset="0"/>
              </a:rPr>
              <a:t>. Replace </a:t>
            </a:r>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mytestingsite</a:t>
            </a:r>
            <a:r>
              <a:rPr lang="en-US" b="1" i="0" dirty="0">
                <a:solidFill>
                  <a:srgbClr val="36344D"/>
                </a:solidFill>
                <a:effectLst/>
                <a:latin typeface="Times New Roman" panose="02020603050405020304" pitchFamily="18" charset="0"/>
                <a:cs typeface="Times New Roman" panose="02020603050405020304" pitchFamily="18" charset="0"/>
              </a:rPr>
              <a:t>”</a:t>
            </a:r>
            <a:r>
              <a:rPr lang="en-US" b="0" i="0" dirty="0">
                <a:solidFill>
                  <a:srgbClr val="36344D"/>
                </a:solidFill>
                <a:effectLst/>
                <a:latin typeface="Times New Roman" panose="02020603050405020304" pitchFamily="18" charset="0"/>
                <a:cs typeface="Times New Roman" panose="02020603050405020304" pitchFamily="18" charset="0"/>
              </a:rPr>
              <a:t> with the name you chose in the previous step.</a:t>
            </a:r>
          </a:p>
          <a:p>
            <a:pPr algn="l"/>
            <a:r>
              <a:rPr lang="en-US" b="0" i="0" dirty="0">
                <a:solidFill>
                  <a:srgbClr val="36344D"/>
                </a:solidFill>
                <a:effectLst/>
                <a:latin typeface="Times New Roman" panose="02020603050405020304" pitchFamily="18" charset="0"/>
                <a:cs typeface="Times New Roman" panose="02020603050405020304" pitchFamily="18" charset="0"/>
              </a:rPr>
              <a:t>To start setting up WordPress, you’ll need to choose a language. When filling out the database details, use </a:t>
            </a:r>
            <a:r>
              <a:rPr lang="en-US" b="1" i="0" dirty="0">
                <a:solidFill>
                  <a:srgbClr val="36344D"/>
                </a:solidFill>
                <a:effectLst/>
                <a:latin typeface="Times New Roman" panose="02020603050405020304" pitchFamily="18" charset="0"/>
                <a:cs typeface="Times New Roman" panose="02020603050405020304" pitchFamily="18" charset="0"/>
              </a:rPr>
              <a:t>“root”</a:t>
            </a:r>
            <a:r>
              <a:rPr lang="en-US" b="0" i="0" dirty="0">
                <a:solidFill>
                  <a:srgbClr val="36344D"/>
                </a:solidFill>
                <a:effectLst/>
                <a:latin typeface="Times New Roman" panose="02020603050405020304" pitchFamily="18" charset="0"/>
                <a:cs typeface="Times New Roman" panose="02020603050405020304" pitchFamily="18" charset="0"/>
              </a:rPr>
              <a:t> as your username and leave the password space blank.</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After this, WordPress will connect to your database, and you can continue to run the installation process. Enter the site’s title, username, password, and email address for your WordPress account when you see a welcome screen.</a:t>
            </a:r>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1764311-9F83-8659-9607-5561B7C97D2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A5292E18-2F4D-3F3F-ACB1-1C8180902B94}"/>
              </a:ext>
            </a:extLst>
          </p:cNvPr>
          <p:cNvSpPr>
            <a:spLocks noGrp="1"/>
          </p:cNvSpPr>
          <p:nvPr>
            <p:ph type="sldNum" sz="quarter" idx="12"/>
          </p:nvPr>
        </p:nvSpPr>
        <p:spPr/>
        <p:txBody>
          <a:bodyPr/>
          <a:lstStyle/>
          <a:p>
            <a:fld id="{0FD323F0-2125-4505-822B-C2047871690B}" type="slidenum">
              <a:rPr lang="en-US" smtClean="0"/>
              <a:t>61</a:t>
            </a:fld>
            <a:endParaRPr lang="en-US" dirty="0"/>
          </a:p>
        </p:txBody>
      </p:sp>
      <p:sp>
        <p:nvSpPr>
          <p:cNvPr id="7" name="Date Placeholder 6">
            <a:extLst>
              <a:ext uri="{FF2B5EF4-FFF2-40B4-BE49-F238E27FC236}">
                <a16:creationId xmlns:a16="http://schemas.microsoft.com/office/drawing/2014/main" id="{2E143B99-F7D2-F6A1-485B-8892C2528445}"/>
              </a:ext>
            </a:extLst>
          </p:cNvPr>
          <p:cNvSpPr>
            <a:spLocks noGrp="1"/>
          </p:cNvSpPr>
          <p:nvPr>
            <p:ph type="dt" sz="half" idx="10"/>
          </p:nvPr>
        </p:nvSpPr>
        <p:spPr/>
        <p:txBody>
          <a:bodyPr/>
          <a:lstStyle/>
          <a:p>
            <a:fld id="{46E6CDF7-137B-48D3-BBE4-E0417B706D54}" type="datetime2">
              <a:rPr lang="en-US" smtClean="0"/>
              <a:t>Wednesday, August 14, 2024</a:t>
            </a:fld>
            <a:endParaRPr lang="en-US" dirty="0"/>
          </a:p>
        </p:txBody>
      </p:sp>
    </p:spTree>
    <p:extLst>
      <p:ext uri="{BB962C8B-B14F-4D97-AF65-F5344CB8AC3E}">
        <p14:creationId xmlns:p14="http://schemas.microsoft.com/office/powerpoint/2010/main" val="2689762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E93171D-166E-5EE6-5E82-E53E6822D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81" y="1377537"/>
            <a:ext cx="11331038" cy="5480463"/>
          </a:xfrm>
          <a:prstGeom prst="rect">
            <a:avLst/>
          </a:prstGeom>
        </p:spPr>
      </p:pic>
      <p:sp>
        <p:nvSpPr>
          <p:cNvPr id="5" name="Footer Placeholder 4">
            <a:extLst>
              <a:ext uri="{FF2B5EF4-FFF2-40B4-BE49-F238E27FC236}">
                <a16:creationId xmlns:a16="http://schemas.microsoft.com/office/drawing/2014/main" id="{3A138C03-C95D-03F4-6421-3C8B6F67788C}"/>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9BA3726-840E-0260-9396-7604E05B4AAD}"/>
              </a:ext>
            </a:extLst>
          </p:cNvPr>
          <p:cNvSpPr>
            <a:spLocks noGrp="1"/>
          </p:cNvSpPr>
          <p:nvPr>
            <p:ph type="sldNum" sz="quarter" idx="12"/>
          </p:nvPr>
        </p:nvSpPr>
        <p:spPr/>
        <p:txBody>
          <a:bodyPr/>
          <a:lstStyle/>
          <a:p>
            <a:fld id="{0FD323F0-2125-4505-822B-C2047871690B}" type="slidenum">
              <a:rPr lang="en-US" smtClean="0"/>
              <a:t>62</a:t>
            </a:fld>
            <a:endParaRPr lang="en-US" dirty="0"/>
          </a:p>
        </p:txBody>
      </p:sp>
      <p:sp>
        <p:nvSpPr>
          <p:cNvPr id="8" name="Date Placeholder 7">
            <a:extLst>
              <a:ext uri="{FF2B5EF4-FFF2-40B4-BE49-F238E27FC236}">
                <a16:creationId xmlns:a16="http://schemas.microsoft.com/office/drawing/2014/main" id="{71650FB3-CCD4-BD1D-D741-B2421E4E7D06}"/>
              </a:ext>
            </a:extLst>
          </p:cNvPr>
          <p:cNvSpPr>
            <a:spLocks noGrp="1"/>
          </p:cNvSpPr>
          <p:nvPr>
            <p:ph type="dt" sz="half" idx="10"/>
          </p:nvPr>
        </p:nvSpPr>
        <p:spPr/>
        <p:txBody>
          <a:bodyPr/>
          <a:lstStyle/>
          <a:p>
            <a:fld id="{DB06756A-B57B-4D5A-A525-AA3D447E5DFE}" type="datetime2">
              <a:rPr lang="en-US" smtClean="0"/>
              <a:t>Wednesday, August 14, 2024</a:t>
            </a:fld>
            <a:endParaRPr lang="en-US" dirty="0"/>
          </a:p>
        </p:txBody>
      </p:sp>
    </p:spTree>
    <p:extLst>
      <p:ext uri="{BB962C8B-B14F-4D97-AF65-F5344CB8AC3E}">
        <p14:creationId xmlns:p14="http://schemas.microsoft.com/office/powerpoint/2010/main" val="704820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7748441-5EC7-194E-0C55-B438ABFB3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97000"/>
            <a:ext cx="10753159" cy="5220380"/>
          </a:xfrm>
          <a:prstGeom prst="rect">
            <a:avLst/>
          </a:prstGeom>
        </p:spPr>
      </p:pic>
      <p:sp>
        <p:nvSpPr>
          <p:cNvPr id="5" name="Footer Placeholder 4">
            <a:extLst>
              <a:ext uri="{FF2B5EF4-FFF2-40B4-BE49-F238E27FC236}">
                <a16:creationId xmlns:a16="http://schemas.microsoft.com/office/drawing/2014/main" id="{89BACB52-5C5F-C8D4-BF82-1479911EA5FF}"/>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3001A577-B3D1-770C-F2DE-D872C72D0486}"/>
              </a:ext>
            </a:extLst>
          </p:cNvPr>
          <p:cNvSpPr>
            <a:spLocks noGrp="1"/>
          </p:cNvSpPr>
          <p:nvPr>
            <p:ph type="sldNum" sz="quarter" idx="12"/>
          </p:nvPr>
        </p:nvSpPr>
        <p:spPr/>
        <p:txBody>
          <a:bodyPr/>
          <a:lstStyle/>
          <a:p>
            <a:fld id="{0FD323F0-2125-4505-822B-C2047871690B}" type="slidenum">
              <a:rPr lang="en-US" smtClean="0"/>
              <a:t>63</a:t>
            </a:fld>
            <a:endParaRPr lang="en-US" dirty="0"/>
          </a:p>
        </p:txBody>
      </p:sp>
      <p:sp>
        <p:nvSpPr>
          <p:cNvPr id="8" name="Date Placeholder 7">
            <a:extLst>
              <a:ext uri="{FF2B5EF4-FFF2-40B4-BE49-F238E27FC236}">
                <a16:creationId xmlns:a16="http://schemas.microsoft.com/office/drawing/2014/main" id="{7011F8C3-EF95-4F81-8CC9-0DBA95EA2D60}"/>
              </a:ext>
            </a:extLst>
          </p:cNvPr>
          <p:cNvSpPr>
            <a:spLocks noGrp="1"/>
          </p:cNvSpPr>
          <p:nvPr>
            <p:ph type="dt" sz="half" idx="10"/>
          </p:nvPr>
        </p:nvSpPr>
        <p:spPr/>
        <p:txBody>
          <a:bodyPr/>
          <a:lstStyle/>
          <a:p>
            <a:fld id="{0334EE64-2E98-4B69-BA58-9DD3DA1D92AA}" type="datetime2">
              <a:rPr lang="en-US" smtClean="0"/>
              <a:t>Wednesday, August 14, 2024</a:t>
            </a:fld>
            <a:endParaRPr lang="en-US" dirty="0"/>
          </a:p>
        </p:txBody>
      </p:sp>
    </p:spTree>
    <p:extLst>
      <p:ext uri="{BB962C8B-B14F-4D97-AF65-F5344CB8AC3E}">
        <p14:creationId xmlns:p14="http://schemas.microsoft.com/office/powerpoint/2010/main" val="4009840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Finally, click </a:t>
            </a:r>
            <a:r>
              <a:rPr lang="en-US" b="1" i="0" dirty="0">
                <a:solidFill>
                  <a:srgbClr val="36344D"/>
                </a:solidFill>
                <a:effectLst/>
                <a:latin typeface="Times New Roman" panose="02020603050405020304" pitchFamily="18" charset="0"/>
                <a:cs typeface="Times New Roman" panose="02020603050405020304" pitchFamily="18" charset="0"/>
              </a:rPr>
              <a:t>Log in</a:t>
            </a:r>
            <a:r>
              <a:rPr lang="en-US" b="0" i="0" dirty="0">
                <a:solidFill>
                  <a:srgbClr val="36344D"/>
                </a:solidFill>
                <a:effectLst/>
                <a:latin typeface="Times New Roman" panose="02020603050405020304" pitchFamily="18" charset="0"/>
                <a:cs typeface="Times New Roman" panose="02020603050405020304" pitchFamily="18" charset="0"/>
              </a:rPr>
              <a:t> to access the WordPress dashboard of your local site. After that, you’re ready to start conducting any testing and/or troubleshooting you like.</a:t>
            </a:r>
          </a:p>
          <a:p>
            <a:pPr algn="l"/>
            <a:r>
              <a:rPr lang="en-US" b="0" i="0" dirty="0">
                <a:solidFill>
                  <a:srgbClr val="36344D"/>
                </a:solidFill>
                <a:effectLst/>
                <a:latin typeface="Times New Roman" panose="02020603050405020304" pitchFamily="18" charset="0"/>
                <a:cs typeface="Times New Roman" panose="02020603050405020304" pitchFamily="18" charset="0"/>
              </a:rPr>
              <a:t>If you encounter any functional issues that prevent you from going through these steps, you can read through the </a:t>
            </a:r>
            <a:r>
              <a:rPr lang="en-US" b="1" i="0" dirty="0">
                <a:solidFill>
                  <a:srgbClr val="6747C7"/>
                </a:solidFill>
                <a:effectLst/>
                <a:latin typeface="Times New Roman" panose="02020603050405020304" pitchFamily="18" charset="0"/>
                <a:cs typeface="Times New Roman" panose="02020603050405020304" pitchFamily="18" charset="0"/>
                <a:hlinkClick r:id="rId2"/>
              </a:rPr>
              <a:t>WampServer support forums</a:t>
            </a:r>
            <a:r>
              <a:rPr lang="en-US" b="0" i="0" dirty="0">
                <a:solidFill>
                  <a:srgbClr val="36344D"/>
                </a:solidFill>
                <a:effectLst/>
                <a:latin typeface="Times New Roman" panose="02020603050405020304" pitchFamily="18" charset="0"/>
                <a:cs typeface="Times New Roman" panose="02020603050405020304" pitchFamily="18" charset="0"/>
              </a:rPr>
              <a:t> for troubleshooting tips. There, you can find resolutions to many common WAMP server problems. </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a:p>
            <a:pPr algn="l"/>
            <a:r>
              <a:rPr lang="en-US" b="1" i="0" dirty="0">
                <a:solidFill>
                  <a:srgbClr val="2F1C6A"/>
                </a:solidFill>
                <a:effectLst/>
                <a:latin typeface="Times New Roman" panose="02020603050405020304" pitchFamily="18" charset="0"/>
                <a:cs typeface="Times New Roman" panose="02020603050405020304" pitchFamily="18" charset="0"/>
              </a:rPr>
              <a:t>Expert Tip</a:t>
            </a:r>
          </a:p>
          <a:p>
            <a:pPr algn="l"/>
            <a:r>
              <a:rPr lang="en-US" b="0" i="0" dirty="0">
                <a:solidFill>
                  <a:srgbClr val="36344D"/>
                </a:solidFill>
                <a:effectLst/>
                <a:latin typeface="Times New Roman" panose="02020603050405020304" pitchFamily="18" charset="0"/>
                <a:cs typeface="Times New Roman" panose="02020603050405020304" pitchFamily="18" charset="0"/>
              </a:rPr>
              <a:t>While a local test environment gives you control over your WordPress setup, online sandboxes and test sites are gaining traction for quick testing, such as </a:t>
            </a:r>
            <a:r>
              <a:rPr lang="en-US" b="1" i="0" dirty="0">
                <a:solidFill>
                  <a:srgbClr val="6747C7"/>
                </a:solidFill>
                <a:effectLst/>
                <a:latin typeface="Times New Roman" panose="02020603050405020304" pitchFamily="18" charset="0"/>
                <a:cs typeface="Times New Roman" panose="02020603050405020304" pitchFamily="18" charset="0"/>
                <a:hlinkClick r:id="rId3"/>
              </a:rPr>
              <a:t>WordPress Playground</a:t>
            </a:r>
            <a:r>
              <a:rPr lang="en-US" b="0" i="0" dirty="0">
                <a:solidFill>
                  <a:srgbClr val="36344D"/>
                </a:solidFill>
                <a:effectLst/>
                <a:latin typeface="Times New Roman" panose="02020603050405020304" pitchFamily="18" charset="0"/>
                <a:cs typeface="Times New Roman" panose="02020603050405020304" pitchFamily="18" charset="0"/>
              </a:rPr>
              <a:t>. </a:t>
            </a:r>
            <a:r>
              <a:rPr lang="en-US" b="0" i="0" dirty="0" err="1">
                <a:solidFill>
                  <a:srgbClr val="36344D"/>
                </a:solidFill>
                <a:effectLst/>
                <a:latin typeface="Times New Roman" panose="02020603050405020304" pitchFamily="18" charset="0"/>
                <a:cs typeface="Times New Roman" panose="02020603050405020304" pitchFamily="18" charset="0"/>
              </a:rPr>
              <a:t>Opt</a:t>
            </a:r>
            <a:r>
              <a:rPr lang="en-US" b="0" i="0" dirty="0">
                <a:solidFill>
                  <a:srgbClr val="36344D"/>
                </a:solidFill>
                <a:effectLst/>
                <a:latin typeface="Times New Roman" panose="02020603050405020304" pitchFamily="18" charset="0"/>
                <a:cs typeface="Times New Roman" panose="02020603050405020304" pitchFamily="18" charset="0"/>
              </a:rPr>
              <a:t> for these if you want a fast solution without the technical hassle.</a:t>
            </a:r>
          </a:p>
          <a:p>
            <a:pPr algn="l"/>
            <a:endParaRPr lang="en-US"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CE3EE2E8-1257-972D-4785-02BD13170B4D}"/>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48657C7-16FB-229C-4A0C-459FE8D32C85}"/>
              </a:ext>
            </a:extLst>
          </p:cNvPr>
          <p:cNvSpPr>
            <a:spLocks noGrp="1"/>
          </p:cNvSpPr>
          <p:nvPr>
            <p:ph type="sldNum" sz="quarter" idx="12"/>
          </p:nvPr>
        </p:nvSpPr>
        <p:spPr/>
        <p:txBody>
          <a:bodyPr/>
          <a:lstStyle/>
          <a:p>
            <a:fld id="{0FD323F0-2125-4505-822B-C2047871690B}" type="slidenum">
              <a:rPr lang="en-US" smtClean="0"/>
              <a:t>64</a:t>
            </a:fld>
            <a:endParaRPr lang="en-US" dirty="0"/>
          </a:p>
        </p:txBody>
      </p:sp>
      <p:sp>
        <p:nvSpPr>
          <p:cNvPr id="7" name="Date Placeholder 6">
            <a:extLst>
              <a:ext uri="{FF2B5EF4-FFF2-40B4-BE49-F238E27FC236}">
                <a16:creationId xmlns:a16="http://schemas.microsoft.com/office/drawing/2014/main" id="{4AEF18DB-5114-0F88-338E-6665CE1F7235}"/>
              </a:ext>
            </a:extLst>
          </p:cNvPr>
          <p:cNvSpPr>
            <a:spLocks noGrp="1"/>
          </p:cNvSpPr>
          <p:nvPr>
            <p:ph type="dt" sz="half" idx="10"/>
          </p:nvPr>
        </p:nvSpPr>
        <p:spPr/>
        <p:txBody>
          <a:bodyPr/>
          <a:lstStyle/>
          <a:p>
            <a:fld id="{CE9E903A-A306-48D7-AD0B-A1973425EFC4}" type="datetime2">
              <a:rPr lang="en-US" smtClean="0"/>
              <a:t>Wednesday, August 14, 2024</a:t>
            </a:fld>
            <a:endParaRPr lang="en-US" dirty="0"/>
          </a:p>
        </p:txBody>
      </p:sp>
    </p:spTree>
    <p:extLst>
      <p:ext uri="{BB962C8B-B14F-4D97-AF65-F5344CB8AC3E}">
        <p14:creationId xmlns:p14="http://schemas.microsoft.com/office/powerpoint/2010/main" val="517552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Method 2: Install WordPress Locally on macOS</a:t>
            </a:r>
          </a:p>
          <a:p>
            <a:pPr algn="l"/>
            <a:r>
              <a:rPr lang="en-US" b="0" i="0" dirty="0">
                <a:solidFill>
                  <a:srgbClr val="36344D"/>
                </a:solidFill>
                <a:effectLst/>
                <a:latin typeface="Times New Roman" panose="02020603050405020304" pitchFamily="18" charset="0"/>
                <a:cs typeface="Times New Roman" panose="02020603050405020304" pitchFamily="18" charset="0"/>
              </a:rPr>
              <a:t>To install WordPress for Mac locally, you’ll need compatible software. To start installing WordPress locally, we recommend using </a:t>
            </a:r>
            <a:r>
              <a:rPr lang="en-US" b="1" i="0" dirty="0">
                <a:solidFill>
                  <a:srgbClr val="6747C7"/>
                </a:solidFill>
                <a:effectLst/>
                <a:latin typeface="Times New Roman" panose="02020603050405020304" pitchFamily="18" charset="0"/>
                <a:cs typeface="Times New Roman" panose="02020603050405020304" pitchFamily="18" charset="0"/>
                <a:hlinkClick r:id="rId2"/>
              </a:rPr>
              <a:t>MAMP</a:t>
            </a:r>
            <a:r>
              <a:rPr lang="en-US" b="0" i="0" dirty="0">
                <a:solidFill>
                  <a:srgbClr val="36344D"/>
                </a:solidFill>
                <a:effectLst/>
                <a:latin typeface="Times New Roman" panose="02020603050405020304" pitchFamily="18" charset="0"/>
                <a:cs typeface="Times New Roman" panose="02020603050405020304" pitchFamily="18" charset="0"/>
              </a:rPr>
              <a:t>. This is one of the best tools to create a local WordPress site on macOS systems.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1E081C9-A351-9F9F-007D-8DBCD777D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2" y="2963537"/>
            <a:ext cx="10976811" cy="3894463"/>
          </a:xfrm>
          <a:prstGeom prst="rect">
            <a:avLst/>
          </a:prstGeom>
        </p:spPr>
      </p:pic>
      <p:sp>
        <p:nvSpPr>
          <p:cNvPr id="5" name="Footer Placeholder 4">
            <a:extLst>
              <a:ext uri="{FF2B5EF4-FFF2-40B4-BE49-F238E27FC236}">
                <a16:creationId xmlns:a16="http://schemas.microsoft.com/office/drawing/2014/main" id="{F144D7B5-7EFB-4F91-41E0-20EFC52BB3DB}"/>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9D36BD35-9FF1-5D06-819C-524C2CF2CFD7}"/>
              </a:ext>
            </a:extLst>
          </p:cNvPr>
          <p:cNvSpPr>
            <a:spLocks noGrp="1"/>
          </p:cNvSpPr>
          <p:nvPr>
            <p:ph type="sldNum" sz="quarter" idx="12"/>
          </p:nvPr>
        </p:nvSpPr>
        <p:spPr/>
        <p:txBody>
          <a:bodyPr/>
          <a:lstStyle/>
          <a:p>
            <a:fld id="{0FD323F0-2125-4505-822B-C2047871690B}" type="slidenum">
              <a:rPr lang="en-US" smtClean="0"/>
              <a:t>65</a:t>
            </a:fld>
            <a:endParaRPr lang="en-US" dirty="0"/>
          </a:p>
        </p:txBody>
      </p:sp>
      <p:sp>
        <p:nvSpPr>
          <p:cNvPr id="8" name="Date Placeholder 7">
            <a:extLst>
              <a:ext uri="{FF2B5EF4-FFF2-40B4-BE49-F238E27FC236}">
                <a16:creationId xmlns:a16="http://schemas.microsoft.com/office/drawing/2014/main" id="{DF638A12-472B-33D6-0C7D-010AB219B3FC}"/>
              </a:ext>
            </a:extLst>
          </p:cNvPr>
          <p:cNvSpPr>
            <a:spLocks noGrp="1"/>
          </p:cNvSpPr>
          <p:nvPr>
            <p:ph type="dt" sz="half" idx="10"/>
          </p:nvPr>
        </p:nvSpPr>
        <p:spPr/>
        <p:txBody>
          <a:bodyPr/>
          <a:lstStyle/>
          <a:p>
            <a:fld id="{7FEB1C3D-D369-4B75-927F-800B1F602CE0}" type="datetime2">
              <a:rPr lang="en-US" smtClean="0"/>
              <a:t>Wednesday, August 14, 2024</a:t>
            </a:fld>
            <a:endParaRPr lang="en-US" dirty="0"/>
          </a:p>
        </p:txBody>
      </p:sp>
    </p:spTree>
    <p:extLst>
      <p:ext uri="{BB962C8B-B14F-4D97-AF65-F5344CB8AC3E}">
        <p14:creationId xmlns:p14="http://schemas.microsoft.com/office/powerpoint/2010/main" val="3873133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MAMP</a:t>
            </a:r>
            <a:r>
              <a:rPr lang="en-US" b="0" i="0" dirty="0">
                <a:solidFill>
                  <a:srgbClr val="36344D"/>
                </a:solidFill>
                <a:effectLst/>
                <a:latin typeface="Times New Roman" panose="02020603050405020304" pitchFamily="18" charset="0"/>
                <a:cs typeface="Times New Roman" panose="02020603050405020304" pitchFamily="18" charset="0"/>
              </a:rPr>
              <a:t> is a combined software package. In other words, you’ll have all the tools you need to create a local WordPress environment. It follows a similar setup process to WAMP, except that it has options to support macOS-based software.</a:t>
            </a:r>
          </a:p>
          <a:p>
            <a:pPr algn="l"/>
            <a:r>
              <a:rPr lang="en-US" b="0" i="0" dirty="0">
                <a:solidFill>
                  <a:srgbClr val="36344D"/>
                </a:solidFill>
                <a:effectLst/>
                <a:latin typeface="Times New Roman" panose="02020603050405020304" pitchFamily="18" charset="0"/>
                <a:cs typeface="Times New Roman" panose="02020603050405020304" pitchFamily="18" charset="0"/>
              </a:rPr>
              <a:t>Using </a:t>
            </a:r>
            <a:r>
              <a:rPr lang="en-US" b="1" i="0" dirty="0">
                <a:solidFill>
                  <a:srgbClr val="36344D"/>
                </a:solidFill>
                <a:effectLst/>
                <a:latin typeface="Times New Roman" panose="02020603050405020304" pitchFamily="18" charset="0"/>
                <a:cs typeface="Times New Roman" panose="02020603050405020304" pitchFamily="18" charset="0"/>
              </a:rPr>
              <a:t>MAMP</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PRO</a:t>
            </a:r>
            <a:r>
              <a:rPr lang="en-US" b="0" i="0" dirty="0">
                <a:solidFill>
                  <a:srgbClr val="36344D"/>
                </a:solidFill>
                <a:effectLst/>
                <a:latin typeface="Times New Roman" panose="02020603050405020304" pitchFamily="18" charset="0"/>
                <a:cs typeface="Times New Roman" panose="02020603050405020304" pitchFamily="18" charset="0"/>
              </a:rPr>
              <a:t>, you can even test your WordPress site on a mobile device. With its </a:t>
            </a:r>
            <a:r>
              <a:rPr lang="en-US" b="1" i="0" dirty="0">
                <a:solidFill>
                  <a:srgbClr val="6747C7"/>
                </a:solidFill>
                <a:effectLst/>
                <a:latin typeface="Times New Roman" panose="02020603050405020304" pitchFamily="18" charset="0"/>
                <a:cs typeface="Times New Roman" panose="02020603050405020304" pitchFamily="18" charset="0"/>
                <a:hlinkClick r:id="rId2"/>
              </a:rPr>
              <a:t>NAMO application</a:t>
            </a:r>
            <a:r>
              <a:rPr lang="en-US" b="0" i="0" dirty="0">
                <a:solidFill>
                  <a:srgbClr val="36344D"/>
                </a:solidFill>
                <a:effectLst/>
                <a:latin typeface="Times New Roman" panose="02020603050405020304" pitchFamily="18" charset="0"/>
                <a:cs typeface="Times New Roman" panose="02020603050405020304" pitchFamily="18" charset="0"/>
              </a:rPr>
              <a:t>, you can edit your website on different devices, such as your smartphone or tablet.</a:t>
            </a:r>
          </a:p>
          <a:p>
            <a:pPr algn="l"/>
            <a:r>
              <a:rPr lang="en-US" b="0" i="0" dirty="0">
                <a:solidFill>
                  <a:srgbClr val="36344D"/>
                </a:solidFill>
                <a:effectLst/>
                <a:latin typeface="Times New Roman" panose="02020603050405020304" pitchFamily="18" charset="0"/>
                <a:cs typeface="Times New Roman" panose="02020603050405020304" pitchFamily="18" charset="0"/>
              </a:rPr>
              <a:t>Another benefit of MAMP is that you won’t have to start a script or change any configuration files. Since MAMP does not modify any existing systems, you can simply delete the app once you’re finished using it. </a:t>
            </a:r>
          </a:p>
          <a:p>
            <a:pPr algn="l"/>
            <a:r>
              <a:rPr lang="en-US" b="1" i="0" dirty="0">
                <a:solidFill>
                  <a:srgbClr val="36344D"/>
                </a:solidFill>
                <a:effectLst/>
                <a:latin typeface="Times New Roman" panose="02020603050405020304" pitchFamily="18" charset="0"/>
                <a:cs typeface="Times New Roman" panose="02020603050405020304" pitchFamily="18" charset="0"/>
              </a:rPr>
              <a:t>1. Download and Install MAMP</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First, go to the </a:t>
            </a:r>
            <a:r>
              <a:rPr lang="en-US" b="1" i="0" dirty="0">
                <a:solidFill>
                  <a:srgbClr val="6747C7"/>
                </a:solidFill>
                <a:effectLst/>
                <a:latin typeface="Times New Roman" panose="02020603050405020304" pitchFamily="18" charset="0"/>
                <a:cs typeface="Times New Roman" panose="02020603050405020304" pitchFamily="18" charset="0"/>
                <a:hlinkClick r:id="rId3"/>
              </a:rPr>
              <a:t>MAMP website</a:t>
            </a:r>
            <a:r>
              <a:rPr lang="en-US" b="0" i="0" dirty="0">
                <a:solidFill>
                  <a:srgbClr val="36344D"/>
                </a:solidFill>
                <a:effectLst/>
                <a:latin typeface="Times New Roman" panose="02020603050405020304" pitchFamily="18" charset="0"/>
                <a:cs typeface="Times New Roman" panose="02020603050405020304" pitchFamily="18" charset="0"/>
              </a:rPr>
              <a:t> and click on </a:t>
            </a:r>
            <a:r>
              <a:rPr lang="en-US" b="1" i="0" dirty="0">
                <a:solidFill>
                  <a:srgbClr val="36344D"/>
                </a:solidFill>
                <a:effectLst/>
                <a:latin typeface="Times New Roman" panose="02020603050405020304" pitchFamily="18" charset="0"/>
                <a:cs typeface="Times New Roman" panose="02020603050405020304" pitchFamily="18" charset="0"/>
              </a:rPr>
              <a:t>Free Download</a:t>
            </a:r>
            <a:r>
              <a:rPr lang="en-US" b="0" i="0" dirty="0">
                <a:solidFill>
                  <a:srgbClr val="36344D"/>
                </a:solidFill>
                <a:effectLst/>
                <a:latin typeface="Times New Roman" panose="02020603050405020304" pitchFamily="18" charset="0"/>
                <a:cs typeface="Times New Roman" panose="02020603050405020304" pitchFamily="18" charset="0"/>
              </a:rPr>
              <a:t>. Windows users will see an option to download MAMP for their operating system. However, Mac-based users should choose one of the macOS versions.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6FAFA70-9BCB-1E4D-0FD6-8C2AD5ADE26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F5ED454F-5940-0BBE-2CAB-3BA1C6571241}"/>
              </a:ext>
            </a:extLst>
          </p:cNvPr>
          <p:cNvSpPr>
            <a:spLocks noGrp="1"/>
          </p:cNvSpPr>
          <p:nvPr>
            <p:ph type="sldNum" sz="quarter" idx="12"/>
          </p:nvPr>
        </p:nvSpPr>
        <p:spPr/>
        <p:txBody>
          <a:bodyPr/>
          <a:lstStyle/>
          <a:p>
            <a:fld id="{0FD323F0-2125-4505-822B-C2047871690B}" type="slidenum">
              <a:rPr lang="en-US" smtClean="0"/>
              <a:t>66</a:t>
            </a:fld>
            <a:endParaRPr lang="en-US" dirty="0"/>
          </a:p>
        </p:txBody>
      </p:sp>
      <p:sp>
        <p:nvSpPr>
          <p:cNvPr id="7" name="Date Placeholder 6">
            <a:extLst>
              <a:ext uri="{FF2B5EF4-FFF2-40B4-BE49-F238E27FC236}">
                <a16:creationId xmlns:a16="http://schemas.microsoft.com/office/drawing/2014/main" id="{EDB245E1-939E-250A-2A15-833160D98D46}"/>
              </a:ext>
            </a:extLst>
          </p:cNvPr>
          <p:cNvSpPr>
            <a:spLocks noGrp="1"/>
          </p:cNvSpPr>
          <p:nvPr>
            <p:ph type="dt" sz="half" idx="10"/>
          </p:nvPr>
        </p:nvSpPr>
        <p:spPr/>
        <p:txBody>
          <a:bodyPr/>
          <a:lstStyle/>
          <a:p>
            <a:fld id="{81AB7A2B-F473-41DA-8089-CF26055AC875}" type="datetime2">
              <a:rPr lang="en-US" smtClean="0"/>
              <a:t>Wednesday, August 14, 2024</a:t>
            </a:fld>
            <a:endParaRPr lang="en-US" dirty="0"/>
          </a:p>
        </p:txBody>
      </p:sp>
    </p:spTree>
    <p:extLst>
      <p:ext uri="{BB962C8B-B14F-4D97-AF65-F5344CB8AC3E}">
        <p14:creationId xmlns:p14="http://schemas.microsoft.com/office/powerpoint/2010/main" val="3606100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C9137CE-F4FA-EE6B-D23E-7AE9B622A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6"/>
            <a:ext cx="11309267" cy="5480463"/>
          </a:xfrm>
          <a:prstGeom prst="rect">
            <a:avLst/>
          </a:prstGeom>
        </p:spPr>
      </p:pic>
      <p:sp>
        <p:nvSpPr>
          <p:cNvPr id="5" name="Footer Placeholder 4">
            <a:extLst>
              <a:ext uri="{FF2B5EF4-FFF2-40B4-BE49-F238E27FC236}">
                <a16:creationId xmlns:a16="http://schemas.microsoft.com/office/drawing/2014/main" id="{24863D71-8DC5-F561-FA97-D304A241CFA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42269448-45EA-7259-348C-B7B459C6957D}"/>
              </a:ext>
            </a:extLst>
          </p:cNvPr>
          <p:cNvSpPr>
            <a:spLocks noGrp="1"/>
          </p:cNvSpPr>
          <p:nvPr>
            <p:ph type="sldNum" sz="quarter" idx="12"/>
          </p:nvPr>
        </p:nvSpPr>
        <p:spPr/>
        <p:txBody>
          <a:bodyPr/>
          <a:lstStyle/>
          <a:p>
            <a:fld id="{0FD323F0-2125-4505-822B-C2047871690B}" type="slidenum">
              <a:rPr lang="en-US" smtClean="0"/>
              <a:t>67</a:t>
            </a:fld>
            <a:endParaRPr lang="en-US" dirty="0"/>
          </a:p>
        </p:txBody>
      </p:sp>
      <p:sp>
        <p:nvSpPr>
          <p:cNvPr id="8" name="Date Placeholder 7">
            <a:extLst>
              <a:ext uri="{FF2B5EF4-FFF2-40B4-BE49-F238E27FC236}">
                <a16:creationId xmlns:a16="http://schemas.microsoft.com/office/drawing/2014/main" id="{D45FA5ED-A545-5126-88B7-F8BE178FB13E}"/>
              </a:ext>
            </a:extLst>
          </p:cNvPr>
          <p:cNvSpPr>
            <a:spLocks noGrp="1"/>
          </p:cNvSpPr>
          <p:nvPr>
            <p:ph type="dt" sz="half" idx="10"/>
          </p:nvPr>
        </p:nvSpPr>
        <p:spPr/>
        <p:txBody>
          <a:bodyPr/>
          <a:lstStyle/>
          <a:p>
            <a:fld id="{4A98FC1C-CADA-4364-93DD-ECAB76CB2FC3}" type="datetime2">
              <a:rPr lang="en-US" smtClean="0"/>
              <a:t>Wednesday, August 14, 2024</a:t>
            </a:fld>
            <a:endParaRPr lang="en-US" dirty="0"/>
          </a:p>
        </p:txBody>
      </p:sp>
    </p:spTree>
    <p:extLst>
      <p:ext uri="{BB962C8B-B14F-4D97-AF65-F5344CB8AC3E}">
        <p14:creationId xmlns:p14="http://schemas.microsoft.com/office/powerpoint/2010/main" val="1932288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When downloading any of these options, you’ll be able to access both MAMP and MAMP PRO. However, you can delete MAMP PRO to only use the free version. </a:t>
            </a:r>
          </a:p>
          <a:p>
            <a:pPr algn="l"/>
            <a:r>
              <a:rPr lang="en-US" b="0" i="0" dirty="0">
                <a:solidFill>
                  <a:srgbClr val="36344D"/>
                </a:solidFill>
                <a:effectLst/>
                <a:latin typeface="Times New Roman" panose="02020603050405020304" pitchFamily="18" charset="0"/>
                <a:cs typeface="Times New Roman" panose="02020603050405020304" pitchFamily="18" charset="0"/>
              </a:rPr>
              <a:t>Then, open the downloaded MAMP file. This will launch the step-by-step installation instructions.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F075499-8BD0-1A94-52BA-B7AF2FC84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0" y="2674594"/>
            <a:ext cx="7835900" cy="3998788"/>
          </a:xfrm>
          <a:prstGeom prst="rect">
            <a:avLst/>
          </a:prstGeom>
        </p:spPr>
      </p:pic>
      <p:sp>
        <p:nvSpPr>
          <p:cNvPr id="5" name="Footer Placeholder 4">
            <a:extLst>
              <a:ext uri="{FF2B5EF4-FFF2-40B4-BE49-F238E27FC236}">
                <a16:creationId xmlns:a16="http://schemas.microsoft.com/office/drawing/2014/main" id="{DC220CDD-47BC-44D3-FD0A-FF018110DB06}"/>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BE06B40-0060-B5CE-E320-5D4951FD88B5}"/>
              </a:ext>
            </a:extLst>
          </p:cNvPr>
          <p:cNvSpPr>
            <a:spLocks noGrp="1"/>
          </p:cNvSpPr>
          <p:nvPr>
            <p:ph type="sldNum" sz="quarter" idx="12"/>
          </p:nvPr>
        </p:nvSpPr>
        <p:spPr/>
        <p:txBody>
          <a:bodyPr/>
          <a:lstStyle/>
          <a:p>
            <a:fld id="{0FD323F0-2125-4505-822B-C2047871690B}" type="slidenum">
              <a:rPr lang="en-US" smtClean="0"/>
              <a:t>68</a:t>
            </a:fld>
            <a:endParaRPr lang="en-US" dirty="0"/>
          </a:p>
        </p:txBody>
      </p:sp>
      <p:sp>
        <p:nvSpPr>
          <p:cNvPr id="8" name="Date Placeholder 7">
            <a:extLst>
              <a:ext uri="{FF2B5EF4-FFF2-40B4-BE49-F238E27FC236}">
                <a16:creationId xmlns:a16="http://schemas.microsoft.com/office/drawing/2014/main" id="{DB9ED2D8-28D5-8A71-9675-608AB344FBB8}"/>
              </a:ext>
            </a:extLst>
          </p:cNvPr>
          <p:cNvSpPr>
            <a:spLocks noGrp="1"/>
          </p:cNvSpPr>
          <p:nvPr>
            <p:ph type="dt" sz="half" idx="10"/>
          </p:nvPr>
        </p:nvSpPr>
        <p:spPr/>
        <p:txBody>
          <a:bodyPr/>
          <a:lstStyle/>
          <a:p>
            <a:fld id="{48784812-A414-4A1A-90C9-0F2EB709A888}" type="datetime2">
              <a:rPr lang="en-US" smtClean="0"/>
              <a:t>Wednesday, August 14, 2024</a:t>
            </a:fld>
            <a:endParaRPr lang="en-US" dirty="0"/>
          </a:p>
        </p:txBody>
      </p:sp>
    </p:spTree>
    <p:extLst>
      <p:ext uri="{BB962C8B-B14F-4D97-AF65-F5344CB8AC3E}">
        <p14:creationId xmlns:p14="http://schemas.microsoft.com/office/powerpoint/2010/main" val="391151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Start by accepting the license agreement and choosing the disk you want to install MAMP on. Before installation, the program will tell you exactly how much storage space the software uses.</a:t>
            </a:r>
          </a:p>
          <a:p>
            <a:pPr algn="l"/>
            <a:r>
              <a:rPr lang="en-US" b="0" i="0" dirty="0">
                <a:solidFill>
                  <a:srgbClr val="36344D"/>
                </a:solidFill>
                <a:effectLst/>
                <a:latin typeface="Times New Roman" panose="02020603050405020304" pitchFamily="18" charset="0"/>
                <a:cs typeface="Times New Roman" panose="02020603050405020304" pitchFamily="18" charset="0"/>
              </a:rPr>
              <a:t>After you follow the installation guide, you should receive a success message telling you that the installation was successful. Once you see this, you are free to close the installation wizard.</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7A89CE3-6B53-C8E5-CC7D-2FBC1839F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3276600"/>
            <a:ext cx="7823200" cy="3674125"/>
          </a:xfrm>
          <a:prstGeom prst="rect">
            <a:avLst/>
          </a:prstGeom>
        </p:spPr>
      </p:pic>
      <p:sp>
        <p:nvSpPr>
          <p:cNvPr id="5" name="Footer Placeholder 4">
            <a:extLst>
              <a:ext uri="{FF2B5EF4-FFF2-40B4-BE49-F238E27FC236}">
                <a16:creationId xmlns:a16="http://schemas.microsoft.com/office/drawing/2014/main" id="{F8BCDCB0-F883-4D12-49A6-70F3160CD9F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34BB41A7-2297-F6C8-0307-2703C3DA108A}"/>
              </a:ext>
            </a:extLst>
          </p:cNvPr>
          <p:cNvSpPr>
            <a:spLocks noGrp="1"/>
          </p:cNvSpPr>
          <p:nvPr>
            <p:ph type="sldNum" sz="quarter" idx="12"/>
          </p:nvPr>
        </p:nvSpPr>
        <p:spPr/>
        <p:txBody>
          <a:bodyPr/>
          <a:lstStyle/>
          <a:p>
            <a:fld id="{0FD323F0-2125-4505-822B-C2047871690B}" type="slidenum">
              <a:rPr lang="en-US" smtClean="0"/>
              <a:t>69</a:t>
            </a:fld>
            <a:endParaRPr lang="en-US" dirty="0"/>
          </a:p>
        </p:txBody>
      </p:sp>
      <p:sp>
        <p:nvSpPr>
          <p:cNvPr id="8" name="Date Placeholder 7">
            <a:extLst>
              <a:ext uri="{FF2B5EF4-FFF2-40B4-BE49-F238E27FC236}">
                <a16:creationId xmlns:a16="http://schemas.microsoft.com/office/drawing/2014/main" id="{E709DCB5-FD0A-C442-A9CA-FF4D260B73D7}"/>
              </a:ext>
            </a:extLst>
          </p:cNvPr>
          <p:cNvSpPr>
            <a:spLocks noGrp="1"/>
          </p:cNvSpPr>
          <p:nvPr>
            <p:ph type="dt" sz="half" idx="10"/>
          </p:nvPr>
        </p:nvSpPr>
        <p:spPr/>
        <p:txBody>
          <a:bodyPr/>
          <a:lstStyle/>
          <a:p>
            <a:fld id="{10F75D21-80EA-4368-97B9-C3C2CC946E41}" type="datetime2">
              <a:rPr lang="en-US" smtClean="0"/>
              <a:t>Wednesday, August 14, 2024</a:t>
            </a:fld>
            <a:endParaRPr lang="en-US" dirty="0"/>
          </a:p>
        </p:txBody>
      </p:sp>
    </p:spTree>
    <p:extLst>
      <p:ext uri="{BB962C8B-B14F-4D97-AF65-F5344CB8AC3E}">
        <p14:creationId xmlns:p14="http://schemas.microsoft.com/office/powerpoint/2010/main" val="277239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Plugins, Extensions, and Themes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0" i="0" dirty="0">
                <a:solidFill>
                  <a:srgbClr val="36344D"/>
                </a:solidFill>
                <a:effectLst/>
                <a:latin typeface="Muli"/>
              </a:rPr>
              <a:t>As for changing your website’s appearance, you can do so by </a:t>
            </a:r>
            <a:r>
              <a:rPr lang="en-US" b="1" i="0" dirty="0">
                <a:solidFill>
                  <a:srgbClr val="6747C7"/>
                </a:solidFill>
                <a:effectLst/>
                <a:latin typeface="Muli"/>
                <a:hlinkClick r:id="rId2"/>
              </a:rPr>
              <a:t>installing a theme</a:t>
            </a:r>
            <a:r>
              <a:rPr lang="en-US" b="0" i="0" dirty="0">
                <a:solidFill>
                  <a:srgbClr val="36344D"/>
                </a:solidFill>
                <a:effectLst/>
                <a:latin typeface="Muli"/>
              </a:rPr>
              <a:t>. It’s a bundle of template files that provide a site with a consistent visual interface without affecting its core functionality. </a:t>
            </a:r>
          </a:p>
          <a:p>
            <a:pPr algn="l"/>
            <a:r>
              <a:rPr lang="en-US" b="0" i="0" dirty="0">
                <a:solidFill>
                  <a:srgbClr val="36344D"/>
                </a:solidFill>
                <a:effectLst/>
                <a:latin typeface="Muli"/>
              </a:rPr>
              <a:t>Keep in mind that a theme generally caters to a specific niche when it comes to the design and functions. However, you may edit the files to add or remove some visuals and graphics and modify the color scheme. </a:t>
            </a:r>
          </a:p>
          <a:p>
            <a:pPr algn="l"/>
            <a:r>
              <a:rPr lang="en-US" b="0" i="0" dirty="0">
                <a:solidFill>
                  <a:srgbClr val="36344D"/>
                </a:solidFill>
                <a:effectLst/>
                <a:latin typeface="Muli"/>
              </a:rPr>
              <a:t>Like plugins, themes are available for download via the CMS’s theme directory or third-party marketplaces. </a:t>
            </a:r>
          </a:p>
          <a:p>
            <a:pPr algn="l"/>
            <a:r>
              <a:rPr lang="en-US" b="0" i="0" dirty="0">
                <a:solidFill>
                  <a:srgbClr val="36344D"/>
                </a:solidFill>
                <a:effectLst/>
                <a:latin typeface="Muli"/>
              </a:rPr>
              <a:t>The installation process of both components is relatively straightforward. Configuring and modifying them may need some basic technical knowledge, but they’re easier to learn compared to learning how to code from scratch. </a:t>
            </a:r>
          </a:p>
        </p:txBody>
      </p:sp>
      <p:sp>
        <p:nvSpPr>
          <p:cNvPr id="4" name="Footer Placeholder 3">
            <a:extLst>
              <a:ext uri="{FF2B5EF4-FFF2-40B4-BE49-F238E27FC236}">
                <a16:creationId xmlns:a16="http://schemas.microsoft.com/office/drawing/2014/main" id="{B5B11589-F85C-D494-4DC3-9018A49804B7}"/>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D78EB468-FD6B-5DC3-54C7-C385E1F8F980}"/>
              </a:ext>
            </a:extLst>
          </p:cNvPr>
          <p:cNvSpPr>
            <a:spLocks noGrp="1"/>
          </p:cNvSpPr>
          <p:nvPr>
            <p:ph type="sldNum" sz="quarter" idx="12"/>
          </p:nvPr>
        </p:nvSpPr>
        <p:spPr/>
        <p:txBody>
          <a:bodyPr/>
          <a:lstStyle/>
          <a:p>
            <a:fld id="{0FD323F0-2125-4505-822B-C2047871690B}" type="slidenum">
              <a:rPr lang="en-US" smtClean="0"/>
              <a:t>7</a:t>
            </a:fld>
            <a:endParaRPr lang="en-US" dirty="0"/>
          </a:p>
        </p:txBody>
      </p:sp>
      <p:sp>
        <p:nvSpPr>
          <p:cNvPr id="6" name="Date Placeholder 5">
            <a:extLst>
              <a:ext uri="{FF2B5EF4-FFF2-40B4-BE49-F238E27FC236}">
                <a16:creationId xmlns:a16="http://schemas.microsoft.com/office/drawing/2014/main" id="{077D7C1A-ACB0-372E-E4DB-AFB88A998970}"/>
              </a:ext>
            </a:extLst>
          </p:cNvPr>
          <p:cNvSpPr>
            <a:spLocks noGrp="1"/>
          </p:cNvSpPr>
          <p:nvPr>
            <p:ph type="dt" sz="half" idx="10"/>
          </p:nvPr>
        </p:nvSpPr>
        <p:spPr/>
        <p:txBody>
          <a:bodyPr/>
          <a:lstStyle/>
          <a:p>
            <a:fld id="{3C081EB7-22C8-4921-8EA2-438DC516AED1}" type="datetime2">
              <a:rPr lang="en-US" smtClean="0"/>
              <a:t>Wednesday, August 14, 2024</a:t>
            </a:fld>
            <a:endParaRPr lang="en-US" dirty="0"/>
          </a:p>
        </p:txBody>
      </p:sp>
    </p:spTree>
    <p:extLst>
      <p:ext uri="{BB962C8B-B14F-4D97-AF65-F5344CB8AC3E}">
        <p14:creationId xmlns:p14="http://schemas.microsoft.com/office/powerpoint/2010/main" val="2066533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Muli"/>
              </a:rPr>
              <a:t>2. Customize Your Preferences</a:t>
            </a:r>
            <a:endParaRPr lang="en-US" b="0" i="0" dirty="0">
              <a:solidFill>
                <a:srgbClr val="36344D"/>
              </a:solidFill>
              <a:effectLst/>
              <a:latin typeface="Muli"/>
            </a:endParaRPr>
          </a:p>
          <a:p>
            <a:pPr algn="l"/>
            <a:r>
              <a:rPr lang="en-US" b="0" i="0" dirty="0">
                <a:solidFill>
                  <a:srgbClr val="36344D"/>
                </a:solidFill>
                <a:effectLst/>
                <a:latin typeface="Muli"/>
              </a:rPr>
              <a:t>Now, launch the MAMP app by double-clicking on its icon. Find the </a:t>
            </a:r>
            <a:r>
              <a:rPr lang="en-US" b="1" i="0" dirty="0">
                <a:solidFill>
                  <a:srgbClr val="36344D"/>
                </a:solidFill>
                <a:effectLst/>
                <a:latin typeface="Muli"/>
              </a:rPr>
              <a:t>Preferences</a:t>
            </a:r>
            <a:r>
              <a:rPr lang="en-US" b="0" i="0" dirty="0">
                <a:solidFill>
                  <a:srgbClr val="36344D"/>
                </a:solidFill>
                <a:effectLst/>
                <a:latin typeface="Muli"/>
              </a:rPr>
              <a:t> menu in the upper left-hand corner, and select the </a:t>
            </a:r>
            <a:r>
              <a:rPr lang="en-US" b="1" i="0" dirty="0">
                <a:solidFill>
                  <a:srgbClr val="36344D"/>
                </a:solidFill>
                <a:effectLst/>
                <a:latin typeface="Muli"/>
              </a:rPr>
              <a:t>Ports</a:t>
            </a:r>
            <a:r>
              <a:rPr lang="en-US" b="0" i="0" dirty="0">
                <a:solidFill>
                  <a:srgbClr val="36344D"/>
                </a:solidFill>
                <a:effectLst/>
                <a:latin typeface="Muli"/>
              </a:rPr>
              <a:t> tab.</a:t>
            </a:r>
          </a:p>
          <a:p>
            <a:pPr algn="l"/>
            <a:endParaRPr lang="en-US" b="0" i="0" dirty="0">
              <a:solidFill>
                <a:srgbClr val="36344D"/>
              </a:solidFill>
              <a:effectLst/>
              <a:latin typeface="Muli"/>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B1E4A25-4EFC-F2F3-084A-50B66528A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110" y="2666081"/>
            <a:ext cx="6705600" cy="4054207"/>
          </a:xfrm>
          <a:prstGeom prst="rect">
            <a:avLst/>
          </a:prstGeom>
        </p:spPr>
      </p:pic>
      <p:sp>
        <p:nvSpPr>
          <p:cNvPr id="5" name="Footer Placeholder 4">
            <a:extLst>
              <a:ext uri="{FF2B5EF4-FFF2-40B4-BE49-F238E27FC236}">
                <a16:creationId xmlns:a16="http://schemas.microsoft.com/office/drawing/2014/main" id="{EE7A634B-B37A-404E-9159-4ABF22712EE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033DD3C-043C-2120-064A-CBE394BA02B5}"/>
              </a:ext>
            </a:extLst>
          </p:cNvPr>
          <p:cNvSpPr>
            <a:spLocks noGrp="1"/>
          </p:cNvSpPr>
          <p:nvPr>
            <p:ph type="sldNum" sz="quarter" idx="12"/>
          </p:nvPr>
        </p:nvSpPr>
        <p:spPr/>
        <p:txBody>
          <a:bodyPr/>
          <a:lstStyle/>
          <a:p>
            <a:fld id="{0FD323F0-2125-4505-822B-C2047871690B}" type="slidenum">
              <a:rPr lang="en-US" smtClean="0"/>
              <a:t>70</a:t>
            </a:fld>
            <a:endParaRPr lang="en-US" dirty="0"/>
          </a:p>
        </p:txBody>
      </p:sp>
      <p:sp>
        <p:nvSpPr>
          <p:cNvPr id="8" name="Date Placeholder 7">
            <a:extLst>
              <a:ext uri="{FF2B5EF4-FFF2-40B4-BE49-F238E27FC236}">
                <a16:creationId xmlns:a16="http://schemas.microsoft.com/office/drawing/2014/main" id="{5ECDE5B1-9003-BFC6-6203-38931707640C}"/>
              </a:ext>
            </a:extLst>
          </p:cNvPr>
          <p:cNvSpPr>
            <a:spLocks noGrp="1"/>
          </p:cNvSpPr>
          <p:nvPr>
            <p:ph type="dt" sz="half" idx="10"/>
          </p:nvPr>
        </p:nvSpPr>
        <p:spPr/>
        <p:txBody>
          <a:bodyPr/>
          <a:lstStyle/>
          <a:p>
            <a:fld id="{CA9DD2C9-7CF8-4DB9-950B-514BA229BCA3}" type="datetime2">
              <a:rPr lang="en-US" smtClean="0"/>
              <a:t>Wednesday, August 14, 2024</a:t>
            </a:fld>
            <a:endParaRPr lang="en-US" dirty="0"/>
          </a:p>
        </p:txBody>
      </p:sp>
    </p:spTree>
    <p:extLst>
      <p:ext uri="{BB962C8B-B14F-4D97-AF65-F5344CB8AC3E}">
        <p14:creationId xmlns:p14="http://schemas.microsoft.com/office/powerpoint/2010/main" val="2796692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In the Apache Port section, enter </a:t>
            </a:r>
            <a:r>
              <a:rPr lang="en-US" b="1" i="0" dirty="0">
                <a:solidFill>
                  <a:srgbClr val="36344D"/>
                </a:solidFill>
                <a:effectLst/>
                <a:latin typeface="Times New Roman" panose="02020603050405020304" pitchFamily="18" charset="0"/>
                <a:cs typeface="Times New Roman" panose="02020603050405020304" pitchFamily="18" charset="0"/>
              </a:rPr>
              <a:t>“80”</a:t>
            </a:r>
            <a:r>
              <a:rPr lang="en-US" b="0" i="0" dirty="0">
                <a:solidFill>
                  <a:srgbClr val="36344D"/>
                </a:solidFill>
                <a:effectLst/>
                <a:latin typeface="Times New Roman" panose="02020603050405020304" pitchFamily="18" charset="0"/>
                <a:cs typeface="Times New Roman" panose="02020603050405020304" pitchFamily="18" charset="0"/>
              </a:rPr>
              <a:t>. This enables you to access your local site using the URL </a:t>
            </a:r>
            <a:r>
              <a:rPr lang="en-US" b="1" i="0" dirty="0">
                <a:solidFill>
                  <a:srgbClr val="36344D"/>
                </a:solidFill>
                <a:effectLst/>
                <a:latin typeface="Times New Roman" panose="02020603050405020304" pitchFamily="18" charset="0"/>
                <a:cs typeface="Times New Roman" panose="02020603050405020304" pitchFamily="18" charset="0"/>
              </a:rPr>
              <a:t>http://localhost</a:t>
            </a:r>
            <a:r>
              <a:rPr lang="en-US" b="0" i="0" dirty="0">
                <a:solidFill>
                  <a:srgbClr val="36344D"/>
                </a:solidFill>
                <a:effectLst/>
                <a:latin typeface="Times New Roman" panose="02020603050405020304" pitchFamily="18" charset="0"/>
                <a:cs typeface="Times New Roman" panose="02020603050405020304" pitchFamily="18" charset="0"/>
              </a:rPr>
              <a:t> instead of </a:t>
            </a:r>
            <a:r>
              <a:rPr lang="en-US" b="1" i="0" dirty="0">
                <a:solidFill>
                  <a:srgbClr val="36344D"/>
                </a:solidFill>
                <a:effectLst/>
                <a:latin typeface="Times New Roman" panose="02020603050405020304" pitchFamily="18" charset="0"/>
                <a:cs typeface="Times New Roman" panose="02020603050405020304" pitchFamily="18" charset="0"/>
              </a:rPr>
              <a:t>http://localhost:8888</a:t>
            </a:r>
            <a:r>
              <a:rPr lang="en-US" b="0" i="0" dirty="0">
                <a:solidFill>
                  <a:srgbClr val="36344D"/>
                </a:solidFill>
                <a:effectLst/>
                <a:latin typeface="Times New Roman" panose="02020603050405020304" pitchFamily="18" charset="0"/>
                <a:cs typeface="Times New Roman" panose="02020603050405020304" pitchFamily="18" charset="0"/>
              </a:rPr>
              <a:t>. However, keep in mind that using “80” as your Apache port will always prompt you for your password.</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FCFC9DD-C305-5E1C-7E60-F3F506D49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2566930"/>
            <a:ext cx="6667500" cy="4291070"/>
          </a:xfrm>
          <a:prstGeom prst="rect">
            <a:avLst/>
          </a:prstGeom>
        </p:spPr>
      </p:pic>
      <p:sp>
        <p:nvSpPr>
          <p:cNvPr id="5" name="Footer Placeholder 4">
            <a:extLst>
              <a:ext uri="{FF2B5EF4-FFF2-40B4-BE49-F238E27FC236}">
                <a16:creationId xmlns:a16="http://schemas.microsoft.com/office/drawing/2014/main" id="{67797D2F-C68C-EFAE-173E-0A16CE557E9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65F2C562-8328-664E-8AFF-5FD6A82643B3}"/>
              </a:ext>
            </a:extLst>
          </p:cNvPr>
          <p:cNvSpPr>
            <a:spLocks noGrp="1"/>
          </p:cNvSpPr>
          <p:nvPr>
            <p:ph type="sldNum" sz="quarter" idx="12"/>
          </p:nvPr>
        </p:nvSpPr>
        <p:spPr/>
        <p:txBody>
          <a:bodyPr/>
          <a:lstStyle/>
          <a:p>
            <a:fld id="{0FD323F0-2125-4505-822B-C2047871690B}" type="slidenum">
              <a:rPr lang="en-US" smtClean="0"/>
              <a:t>71</a:t>
            </a:fld>
            <a:endParaRPr lang="en-US" dirty="0"/>
          </a:p>
        </p:txBody>
      </p:sp>
      <p:sp>
        <p:nvSpPr>
          <p:cNvPr id="8" name="Date Placeholder 7">
            <a:extLst>
              <a:ext uri="{FF2B5EF4-FFF2-40B4-BE49-F238E27FC236}">
                <a16:creationId xmlns:a16="http://schemas.microsoft.com/office/drawing/2014/main" id="{BAE06C56-52AB-6077-044B-26452D9654E0}"/>
              </a:ext>
            </a:extLst>
          </p:cNvPr>
          <p:cNvSpPr>
            <a:spLocks noGrp="1"/>
          </p:cNvSpPr>
          <p:nvPr>
            <p:ph type="dt" sz="half" idx="10"/>
          </p:nvPr>
        </p:nvSpPr>
        <p:spPr/>
        <p:txBody>
          <a:bodyPr/>
          <a:lstStyle/>
          <a:p>
            <a:fld id="{7FCEB98C-D544-4E0E-82D3-73697512D608}" type="datetime2">
              <a:rPr lang="en-US" smtClean="0"/>
              <a:t>Wednesday, August 14, 2024</a:t>
            </a:fld>
            <a:endParaRPr lang="en-US" dirty="0"/>
          </a:p>
        </p:txBody>
      </p:sp>
    </p:spTree>
    <p:extLst>
      <p:ext uri="{BB962C8B-B14F-4D97-AF65-F5344CB8AC3E}">
        <p14:creationId xmlns:p14="http://schemas.microsoft.com/office/powerpoint/2010/main" val="459826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Keep the </a:t>
            </a:r>
            <a:r>
              <a:rPr lang="en-US" b="1" i="0" dirty="0">
                <a:solidFill>
                  <a:srgbClr val="36344D"/>
                </a:solidFill>
                <a:effectLst/>
                <a:latin typeface="Times New Roman" panose="02020603050405020304" pitchFamily="18" charset="0"/>
                <a:cs typeface="Times New Roman" panose="02020603050405020304" pitchFamily="18" charset="0"/>
              </a:rPr>
              <a:t>Nginx</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Port</a:t>
            </a:r>
            <a:r>
              <a:rPr lang="en-US" b="0" i="0" dirty="0">
                <a:solidFill>
                  <a:srgbClr val="36344D"/>
                </a:solidFill>
                <a:effectLst/>
                <a:latin typeface="Times New Roman" panose="02020603050405020304" pitchFamily="18" charset="0"/>
                <a:cs typeface="Times New Roman" panose="02020603050405020304" pitchFamily="18" charset="0"/>
              </a:rPr>
              <a:t> at </a:t>
            </a:r>
            <a:r>
              <a:rPr lang="en-US" b="1" i="0" dirty="0">
                <a:solidFill>
                  <a:srgbClr val="36344D"/>
                </a:solidFill>
                <a:effectLst/>
                <a:latin typeface="Times New Roman" panose="02020603050405020304" pitchFamily="18" charset="0"/>
                <a:cs typeface="Times New Roman" panose="02020603050405020304" pitchFamily="18" charset="0"/>
              </a:rPr>
              <a:t>“8888”</a:t>
            </a:r>
            <a:r>
              <a:rPr lang="en-US" b="0" i="0" dirty="0">
                <a:solidFill>
                  <a:srgbClr val="36344D"/>
                </a:solidFill>
                <a:effectLst/>
                <a:latin typeface="Times New Roman" panose="02020603050405020304" pitchFamily="18" charset="0"/>
                <a:cs typeface="Times New Roman" panose="02020603050405020304" pitchFamily="18" charset="0"/>
              </a:rPr>
              <a:t> and the </a:t>
            </a:r>
          </a:p>
          <a:p>
            <a:pPr algn="l"/>
            <a:r>
              <a:rPr lang="en-US" b="1" i="0" dirty="0">
                <a:solidFill>
                  <a:srgbClr val="36344D"/>
                </a:solidFill>
                <a:effectLst/>
                <a:latin typeface="Times New Roman" panose="02020603050405020304" pitchFamily="18" charset="0"/>
                <a:cs typeface="Times New Roman" panose="02020603050405020304" pitchFamily="18" charset="0"/>
              </a:rPr>
              <a:t>MySQL</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Port</a:t>
            </a:r>
            <a:r>
              <a:rPr lang="en-US" b="0" i="0" dirty="0">
                <a:solidFill>
                  <a:srgbClr val="36344D"/>
                </a:solidFill>
                <a:effectLst/>
                <a:latin typeface="Times New Roman" panose="02020603050405020304" pitchFamily="18" charset="0"/>
                <a:cs typeface="Times New Roman" panose="02020603050405020304" pitchFamily="18" charset="0"/>
              </a:rPr>
              <a:t> at </a:t>
            </a:r>
            <a:r>
              <a:rPr lang="en-US" b="1" i="0" dirty="0">
                <a:solidFill>
                  <a:srgbClr val="36344D"/>
                </a:solidFill>
                <a:effectLst/>
                <a:latin typeface="Times New Roman" panose="02020603050405020304" pitchFamily="18" charset="0"/>
                <a:cs typeface="Times New Roman" panose="02020603050405020304" pitchFamily="18" charset="0"/>
              </a:rPr>
              <a:t>“8889”</a:t>
            </a:r>
            <a:r>
              <a:rPr lang="en-US" b="0" i="0" dirty="0">
                <a:solidFill>
                  <a:srgbClr val="36344D"/>
                </a:solidFill>
                <a:effectLst/>
                <a:latin typeface="Times New Roman" panose="02020603050405020304" pitchFamily="18" charset="0"/>
                <a:cs typeface="Times New Roman" panose="02020603050405020304" pitchFamily="18" charset="0"/>
              </a:rPr>
              <a:t>. After you’ve </a:t>
            </a:r>
          </a:p>
          <a:p>
            <a:pPr algn="l"/>
            <a:r>
              <a:rPr lang="en-US" b="0" i="0" dirty="0">
                <a:solidFill>
                  <a:srgbClr val="36344D"/>
                </a:solidFill>
                <a:effectLst/>
                <a:latin typeface="Times New Roman" panose="02020603050405020304" pitchFamily="18" charset="0"/>
                <a:cs typeface="Times New Roman" panose="02020603050405020304" pitchFamily="18" charset="0"/>
              </a:rPr>
              <a:t>finished customizing the ports, select </a:t>
            </a:r>
          </a:p>
          <a:p>
            <a:pPr algn="l"/>
            <a:r>
              <a:rPr lang="en-US" b="1" i="0" dirty="0">
                <a:solidFill>
                  <a:srgbClr val="36344D"/>
                </a:solidFill>
                <a:effectLst/>
                <a:latin typeface="Times New Roman" panose="02020603050405020304" pitchFamily="18" charset="0"/>
                <a:cs typeface="Times New Roman" panose="02020603050405020304" pitchFamily="18" charset="0"/>
              </a:rPr>
              <a:t>OK</a:t>
            </a:r>
            <a:r>
              <a:rPr lang="en-US" b="0" i="0" dirty="0">
                <a:solidFill>
                  <a:srgbClr val="36344D"/>
                </a:solidFill>
                <a:effectLst/>
                <a:latin typeface="Times New Roman" panose="02020603050405020304" pitchFamily="18" charset="0"/>
                <a:cs typeface="Times New Roman" panose="02020603050405020304" pitchFamily="18" charset="0"/>
              </a:rPr>
              <a:t>. Then, go to the </a:t>
            </a:r>
            <a:r>
              <a:rPr lang="en-US" b="1" i="0" dirty="0">
                <a:solidFill>
                  <a:srgbClr val="36344D"/>
                </a:solidFill>
                <a:effectLst/>
                <a:latin typeface="Times New Roman" panose="02020603050405020304" pitchFamily="18" charset="0"/>
                <a:cs typeface="Times New Roman" panose="02020603050405020304" pitchFamily="18" charset="0"/>
              </a:rPr>
              <a:t>Web</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Server</a:t>
            </a:r>
            <a:r>
              <a:rPr lang="en-US" b="0" i="0" dirty="0">
                <a:solidFill>
                  <a:srgbClr val="36344D"/>
                </a:solidFill>
                <a:effectLst/>
                <a:latin typeface="Times New Roman" panose="02020603050405020304" pitchFamily="18" charset="0"/>
                <a:cs typeface="Times New Roman" panose="02020603050405020304" pitchFamily="18" charset="0"/>
              </a:rPr>
              <a:t> tab. </a:t>
            </a:r>
          </a:p>
          <a:p>
            <a:pPr algn="l"/>
            <a:r>
              <a:rPr lang="en-US" b="0" i="0" dirty="0">
                <a:solidFill>
                  <a:srgbClr val="36344D"/>
                </a:solidFill>
                <a:effectLst/>
                <a:latin typeface="Times New Roman" panose="02020603050405020304" pitchFamily="18" charset="0"/>
                <a:cs typeface="Times New Roman" panose="02020603050405020304" pitchFamily="18" charset="0"/>
              </a:rPr>
              <a:t>Choose the folder where you want to </a:t>
            </a:r>
          </a:p>
          <a:p>
            <a:pPr algn="l"/>
            <a:r>
              <a:rPr lang="en-US" b="0" i="0" dirty="0">
                <a:solidFill>
                  <a:srgbClr val="36344D"/>
                </a:solidFill>
                <a:effectLst/>
                <a:latin typeface="Times New Roman" panose="02020603050405020304" pitchFamily="18" charset="0"/>
                <a:cs typeface="Times New Roman" panose="02020603050405020304" pitchFamily="18" charset="0"/>
              </a:rPr>
              <a:t>store your website (the default location </a:t>
            </a:r>
          </a:p>
          <a:p>
            <a:pPr algn="l"/>
            <a:r>
              <a:rPr lang="en-US" b="0" i="0" dirty="0">
                <a:solidFill>
                  <a:srgbClr val="36344D"/>
                </a:solidFill>
                <a:effectLst/>
                <a:latin typeface="Times New Roman" panose="02020603050405020304" pitchFamily="18" charset="0"/>
                <a:cs typeface="Times New Roman" panose="02020603050405020304" pitchFamily="18" charset="0"/>
              </a:rPr>
              <a:t>will be </a:t>
            </a:r>
            <a:r>
              <a:rPr lang="en-US" b="1" i="0" dirty="0">
                <a:solidFill>
                  <a:srgbClr val="36344D"/>
                </a:solidFill>
                <a:effectLst/>
                <a:latin typeface="Times New Roman" panose="02020603050405020304" pitchFamily="18" charset="0"/>
                <a:cs typeface="Times New Roman" panose="02020603050405020304" pitchFamily="18" charset="0"/>
              </a:rPr>
              <a:t>Applications/MAMP/</a:t>
            </a:r>
            <a:r>
              <a:rPr lang="en-US" b="1" i="0" dirty="0" err="1">
                <a:solidFill>
                  <a:srgbClr val="36344D"/>
                </a:solidFill>
                <a:effectLst/>
                <a:latin typeface="Times New Roman" panose="02020603050405020304" pitchFamily="18" charset="0"/>
                <a:cs typeface="Times New Roman" panose="02020603050405020304" pitchFamily="18" charset="0"/>
              </a:rPr>
              <a:t>htdocs</a:t>
            </a:r>
            <a:r>
              <a:rPr lang="en-US" b="0" i="0" dirty="0">
                <a:solidFill>
                  <a:srgbClr val="36344D"/>
                </a:solidFill>
                <a:effectLst/>
                <a:latin typeface="Times New Roman" panose="02020603050405020304" pitchFamily="18" charset="0"/>
                <a:cs typeface="Times New Roman" panose="02020603050405020304" pitchFamily="18" charset="0"/>
              </a:rPr>
              <a:t>). </a:t>
            </a:r>
          </a:p>
          <a:p>
            <a:pPr algn="l"/>
            <a:r>
              <a:rPr lang="en-US" b="0" i="0" dirty="0">
                <a:solidFill>
                  <a:srgbClr val="36344D"/>
                </a:solidFill>
                <a:effectLst/>
                <a:latin typeface="Muli"/>
              </a:rPr>
              <a:t>You can choose a new folder and name </a:t>
            </a:r>
          </a:p>
          <a:p>
            <a:pPr algn="l"/>
            <a:r>
              <a:rPr lang="en-US" b="0" i="0" dirty="0">
                <a:solidFill>
                  <a:srgbClr val="36344D"/>
                </a:solidFill>
                <a:effectLst/>
                <a:latin typeface="Muli"/>
              </a:rPr>
              <a:t>it anything you want. For example, your document root could be</a:t>
            </a:r>
          </a:p>
          <a:p>
            <a:pPr algn="l"/>
            <a:r>
              <a:rPr lang="en-US" b="0" i="0" dirty="0">
                <a:solidFill>
                  <a:srgbClr val="36344D"/>
                </a:solidFill>
                <a:effectLst/>
                <a:latin typeface="Muli"/>
              </a:rPr>
              <a:t> </a:t>
            </a:r>
            <a:r>
              <a:rPr lang="en-US" b="1" i="0" dirty="0">
                <a:solidFill>
                  <a:srgbClr val="36344D"/>
                </a:solidFill>
                <a:effectLst/>
                <a:latin typeface="Muli"/>
              </a:rPr>
              <a:t>/Users/Username/Sites/</a:t>
            </a:r>
            <a:r>
              <a:rPr lang="en-US" b="1" i="0" dirty="0" err="1">
                <a:solidFill>
                  <a:srgbClr val="36344D"/>
                </a:solidFill>
                <a:effectLst/>
                <a:latin typeface="Muli"/>
              </a:rPr>
              <a:t>wordpress</a:t>
            </a:r>
            <a:r>
              <a:rPr lang="en-US" b="1" i="0" dirty="0">
                <a:solidFill>
                  <a:srgbClr val="36344D"/>
                </a:solidFill>
                <a:effectLst/>
                <a:latin typeface="Muli"/>
              </a:rPr>
              <a:t>/</a:t>
            </a:r>
            <a:r>
              <a:rPr lang="en-US" b="0" i="0" dirty="0">
                <a:solidFill>
                  <a:srgbClr val="36344D"/>
                </a:solidFill>
                <a:effectLst/>
                <a:latin typeface="Muli"/>
              </a:rPr>
              <a:t>.</a:t>
            </a:r>
          </a:p>
          <a:p>
            <a:pPr algn="l"/>
            <a:r>
              <a:rPr lang="en-US" b="0" i="0" dirty="0">
                <a:solidFill>
                  <a:srgbClr val="36344D"/>
                </a:solidFill>
                <a:effectLst/>
                <a:latin typeface="Muli"/>
              </a:rPr>
              <a:t>After you make your changes, click on </a:t>
            </a:r>
            <a:r>
              <a:rPr lang="en-US" b="1" i="0" dirty="0">
                <a:solidFill>
                  <a:srgbClr val="36344D"/>
                </a:solidFill>
                <a:effectLst/>
                <a:latin typeface="Muli"/>
              </a:rPr>
              <a:t>OK</a:t>
            </a:r>
            <a:endParaRPr lang="en-US" b="0" i="0" dirty="0">
              <a:solidFill>
                <a:srgbClr val="36344D"/>
              </a:solidFill>
              <a:effectLst/>
              <a:latin typeface="Muli"/>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D276946-9931-DBDF-4984-63B84858E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377537"/>
            <a:ext cx="6705600" cy="4549537"/>
          </a:xfrm>
          <a:prstGeom prst="rect">
            <a:avLst/>
          </a:prstGeom>
        </p:spPr>
      </p:pic>
      <p:sp>
        <p:nvSpPr>
          <p:cNvPr id="5" name="Footer Placeholder 4">
            <a:extLst>
              <a:ext uri="{FF2B5EF4-FFF2-40B4-BE49-F238E27FC236}">
                <a16:creationId xmlns:a16="http://schemas.microsoft.com/office/drawing/2014/main" id="{D57690EF-525E-D8D2-734E-45BFFD64786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1D6C906-06B2-9645-2C8E-A5952C182051}"/>
              </a:ext>
            </a:extLst>
          </p:cNvPr>
          <p:cNvSpPr>
            <a:spLocks noGrp="1"/>
          </p:cNvSpPr>
          <p:nvPr>
            <p:ph type="sldNum" sz="quarter" idx="12"/>
          </p:nvPr>
        </p:nvSpPr>
        <p:spPr/>
        <p:txBody>
          <a:bodyPr/>
          <a:lstStyle/>
          <a:p>
            <a:fld id="{0FD323F0-2125-4505-822B-C2047871690B}" type="slidenum">
              <a:rPr lang="en-US" smtClean="0"/>
              <a:t>72</a:t>
            </a:fld>
            <a:endParaRPr lang="en-US" dirty="0"/>
          </a:p>
        </p:txBody>
      </p:sp>
      <p:sp>
        <p:nvSpPr>
          <p:cNvPr id="8" name="Date Placeholder 7">
            <a:extLst>
              <a:ext uri="{FF2B5EF4-FFF2-40B4-BE49-F238E27FC236}">
                <a16:creationId xmlns:a16="http://schemas.microsoft.com/office/drawing/2014/main" id="{BB42DAFD-00FA-F95A-8231-ACB6920359F5}"/>
              </a:ext>
            </a:extLst>
          </p:cNvPr>
          <p:cNvSpPr>
            <a:spLocks noGrp="1"/>
          </p:cNvSpPr>
          <p:nvPr>
            <p:ph type="dt" sz="half" idx="10"/>
          </p:nvPr>
        </p:nvSpPr>
        <p:spPr/>
        <p:txBody>
          <a:bodyPr/>
          <a:lstStyle/>
          <a:p>
            <a:fld id="{430A4AB2-5FE3-4B59-B180-A611836B6ACA}" type="datetime2">
              <a:rPr lang="en-US" smtClean="0"/>
              <a:t>Wednesday, August 14, 2024</a:t>
            </a:fld>
            <a:endParaRPr lang="en-US" dirty="0"/>
          </a:p>
        </p:txBody>
      </p:sp>
    </p:spTree>
    <p:extLst>
      <p:ext uri="{BB962C8B-B14F-4D97-AF65-F5344CB8AC3E}">
        <p14:creationId xmlns:p14="http://schemas.microsoft.com/office/powerpoint/2010/main" val="253016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On your </a:t>
            </a:r>
            <a:r>
              <a:rPr lang="en-US" b="1" i="0" dirty="0">
                <a:solidFill>
                  <a:srgbClr val="36344D"/>
                </a:solidFill>
                <a:effectLst/>
                <a:latin typeface="Times New Roman" panose="02020603050405020304" pitchFamily="18" charset="0"/>
                <a:cs typeface="Times New Roman" panose="02020603050405020304" pitchFamily="18" charset="0"/>
              </a:rPr>
              <a:t>phpMyAdmin</a:t>
            </a:r>
            <a:r>
              <a:rPr lang="en-US" b="0" i="0" dirty="0">
                <a:solidFill>
                  <a:srgbClr val="36344D"/>
                </a:solidFill>
                <a:effectLst/>
                <a:latin typeface="Times New Roman" panose="02020603050405020304" pitchFamily="18" charset="0"/>
                <a:cs typeface="Times New Roman" panose="02020603050405020304" pitchFamily="18" charset="0"/>
              </a:rPr>
              <a:t> page, navigate to the </a:t>
            </a:r>
            <a:r>
              <a:rPr lang="en-US" b="1" i="0" dirty="0">
                <a:solidFill>
                  <a:srgbClr val="36344D"/>
                </a:solidFill>
                <a:effectLst/>
                <a:latin typeface="Times New Roman" panose="02020603050405020304" pitchFamily="18" charset="0"/>
                <a:cs typeface="Times New Roman" panose="02020603050405020304" pitchFamily="18" charset="0"/>
              </a:rPr>
              <a:t>Databases</a:t>
            </a:r>
            <a:r>
              <a:rPr lang="en-US" b="0" i="0" dirty="0">
                <a:solidFill>
                  <a:srgbClr val="36344D"/>
                </a:solidFill>
                <a:effectLst/>
                <a:latin typeface="Times New Roman" panose="02020603050405020304" pitchFamily="18" charset="0"/>
                <a:cs typeface="Times New Roman" panose="02020603050405020304" pitchFamily="18" charset="0"/>
              </a:rPr>
              <a:t> tab. Under the </a:t>
            </a:r>
            <a:r>
              <a:rPr lang="en-US" b="1" i="0" dirty="0">
                <a:solidFill>
                  <a:srgbClr val="36344D"/>
                </a:solidFill>
                <a:effectLst/>
                <a:latin typeface="Times New Roman" panose="02020603050405020304" pitchFamily="18" charset="0"/>
                <a:cs typeface="Times New Roman" panose="02020603050405020304" pitchFamily="18" charset="0"/>
              </a:rPr>
              <a:t>Create Database </a:t>
            </a:r>
            <a:r>
              <a:rPr lang="en-US" b="0" i="0" dirty="0">
                <a:solidFill>
                  <a:srgbClr val="36344D"/>
                </a:solidFill>
                <a:effectLst/>
                <a:latin typeface="Times New Roman" panose="02020603050405020304" pitchFamily="18" charset="0"/>
                <a:cs typeface="Times New Roman" panose="02020603050405020304" pitchFamily="18" charset="0"/>
              </a:rPr>
              <a:t>section, enter a database name. Be sure to choose </a:t>
            </a:r>
            <a:r>
              <a:rPr lang="en-US" b="1" i="0" dirty="0">
                <a:solidFill>
                  <a:srgbClr val="36344D"/>
                </a:solidFill>
                <a:effectLst/>
                <a:latin typeface="Times New Roman" panose="02020603050405020304" pitchFamily="18" charset="0"/>
                <a:cs typeface="Times New Roman" panose="02020603050405020304" pitchFamily="18" charset="0"/>
              </a:rPr>
              <a:t>utf8_general-ci</a:t>
            </a:r>
            <a:r>
              <a:rPr lang="en-US" b="0" i="0" dirty="0">
                <a:solidFill>
                  <a:srgbClr val="36344D"/>
                </a:solidFill>
                <a:effectLst/>
                <a:latin typeface="Times New Roman" panose="02020603050405020304" pitchFamily="18" charset="0"/>
                <a:cs typeface="Times New Roman" panose="02020603050405020304" pitchFamily="18" charset="0"/>
              </a:rPr>
              <a:t> as shown in the following selection.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AFBF941-BD8B-9F26-66CE-C3175EC53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95412"/>
            <a:ext cx="11309267" cy="3762375"/>
          </a:xfrm>
          <a:prstGeom prst="rect">
            <a:avLst/>
          </a:prstGeom>
        </p:spPr>
      </p:pic>
      <p:sp>
        <p:nvSpPr>
          <p:cNvPr id="5" name="Footer Placeholder 4">
            <a:extLst>
              <a:ext uri="{FF2B5EF4-FFF2-40B4-BE49-F238E27FC236}">
                <a16:creationId xmlns:a16="http://schemas.microsoft.com/office/drawing/2014/main" id="{5693D810-C930-5B20-FABB-0C847501AB11}"/>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5D03F659-6971-7359-D2DC-7CB5206740FE}"/>
              </a:ext>
            </a:extLst>
          </p:cNvPr>
          <p:cNvSpPr>
            <a:spLocks noGrp="1"/>
          </p:cNvSpPr>
          <p:nvPr>
            <p:ph type="sldNum" sz="quarter" idx="12"/>
          </p:nvPr>
        </p:nvSpPr>
        <p:spPr/>
        <p:txBody>
          <a:bodyPr/>
          <a:lstStyle/>
          <a:p>
            <a:fld id="{0FD323F0-2125-4505-822B-C2047871690B}" type="slidenum">
              <a:rPr lang="en-US" smtClean="0"/>
              <a:t>73</a:t>
            </a:fld>
            <a:endParaRPr lang="en-US" dirty="0"/>
          </a:p>
        </p:txBody>
      </p:sp>
      <p:sp>
        <p:nvSpPr>
          <p:cNvPr id="8" name="Date Placeholder 7">
            <a:extLst>
              <a:ext uri="{FF2B5EF4-FFF2-40B4-BE49-F238E27FC236}">
                <a16:creationId xmlns:a16="http://schemas.microsoft.com/office/drawing/2014/main" id="{8746529A-7294-D31E-380D-3A885148F984}"/>
              </a:ext>
            </a:extLst>
          </p:cNvPr>
          <p:cNvSpPr>
            <a:spLocks noGrp="1"/>
          </p:cNvSpPr>
          <p:nvPr>
            <p:ph type="dt" sz="half" idx="10"/>
          </p:nvPr>
        </p:nvSpPr>
        <p:spPr/>
        <p:txBody>
          <a:bodyPr/>
          <a:lstStyle/>
          <a:p>
            <a:fld id="{884E07C5-4B40-4757-BDC2-B6603F592CE8}" type="datetime2">
              <a:rPr lang="en-US" smtClean="0"/>
              <a:t>Wednesday, August 14, 2024</a:t>
            </a:fld>
            <a:endParaRPr lang="en-US" dirty="0"/>
          </a:p>
        </p:txBody>
      </p:sp>
    </p:spTree>
    <p:extLst>
      <p:ext uri="{BB962C8B-B14F-4D97-AF65-F5344CB8AC3E}">
        <p14:creationId xmlns:p14="http://schemas.microsoft.com/office/powerpoint/2010/main" val="2146157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After this, click on </a:t>
            </a:r>
            <a:r>
              <a:rPr lang="en-US" b="1" i="0" dirty="0">
                <a:solidFill>
                  <a:srgbClr val="36344D"/>
                </a:solidFill>
                <a:effectLst/>
                <a:latin typeface="Times New Roman" panose="02020603050405020304" pitchFamily="18" charset="0"/>
                <a:cs typeface="Times New Roman" panose="02020603050405020304" pitchFamily="18" charset="0"/>
              </a:rPr>
              <a:t>Create</a:t>
            </a:r>
            <a:r>
              <a:rPr lang="en-US" b="0" i="0" dirty="0">
                <a:solidFill>
                  <a:srgbClr val="36344D"/>
                </a:solidFill>
                <a:effectLst/>
                <a:latin typeface="Times New Roman" panose="02020603050405020304" pitchFamily="18" charset="0"/>
                <a:cs typeface="Times New Roman" panose="02020603050405020304" pitchFamily="18" charset="0"/>
              </a:rPr>
              <a: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6C266B2-C338-1F90-A409-16793F239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74" y="1377538"/>
            <a:ext cx="9486900" cy="4724400"/>
          </a:xfrm>
          <a:prstGeom prst="rect">
            <a:avLst/>
          </a:prstGeom>
        </p:spPr>
      </p:pic>
      <p:sp>
        <p:nvSpPr>
          <p:cNvPr id="5" name="Footer Placeholder 4">
            <a:extLst>
              <a:ext uri="{FF2B5EF4-FFF2-40B4-BE49-F238E27FC236}">
                <a16:creationId xmlns:a16="http://schemas.microsoft.com/office/drawing/2014/main" id="{565FF06B-5098-AECB-18EF-D7AC7596976E}"/>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8B2F47EE-31E9-80D5-5352-90A248F296C5}"/>
              </a:ext>
            </a:extLst>
          </p:cNvPr>
          <p:cNvSpPr>
            <a:spLocks noGrp="1"/>
          </p:cNvSpPr>
          <p:nvPr>
            <p:ph type="sldNum" sz="quarter" idx="12"/>
          </p:nvPr>
        </p:nvSpPr>
        <p:spPr/>
        <p:txBody>
          <a:bodyPr/>
          <a:lstStyle/>
          <a:p>
            <a:fld id="{0FD323F0-2125-4505-822B-C2047871690B}" type="slidenum">
              <a:rPr lang="en-US" smtClean="0"/>
              <a:t>74</a:t>
            </a:fld>
            <a:endParaRPr lang="en-US" dirty="0"/>
          </a:p>
        </p:txBody>
      </p:sp>
      <p:sp>
        <p:nvSpPr>
          <p:cNvPr id="8" name="Date Placeholder 7">
            <a:extLst>
              <a:ext uri="{FF2B5EF4-FFF2-40B4-BE49-F238E27FC236}">
                <a16:creationId xmlns:a16="http://schemas.microsoft.com/office/drawing/2014/main" id="{867D5282-D3DE-D9F7-D194-8A9B079538C0}"/>
              </a:ext>
            </a:extLst>
          </p:cNvPr>
          <p:cNvSpPr>
            <a:spLocks noGrp="1"/>
          </p:cNvSpPr>
          <p:nvPr>
            <p:ph type="dt" sz="half" idx="10"/>
          </p:nvPr>
        </p:nvSpPr>
        <p:spPr/>
        <p:txBody>
          <a:bodyPr/>
          <a:lstStyle/>
          <a:p>
            <a:fld id="{059A2189-D1FC-4823-8831-A385CCA28500}" type="datetime2">
              <a:rPr lang="en-US" smtClean="0"/>
              <a:t>Wednesday, August 14, 2024</a:t>
            </a:fld>
            <a:endParaRPr lang="en-US" dirty="0"/>
          </a:p>
        </p:txBody>
      </p:sp>
    </p:spTree>
    <p:extLst>
      <p:ext uri="{BB962C8B-B14F-4D97-AF65-F5344CB8AC3E}">
        <p14:creationId xmlns:p14="http://schemas.microsoft.com/office/powerpoint/2010/main" val="473788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5. Go to the Testing Site</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Now, let’s install WordPress on localhost. To start, open your web browser and enter </a:t>
            </a:r>
            <a:r>
              <a:rPr lang="en-US" b="1" i="0" dirty="0">
                <a:solidFill>
                  <a:srgbClr val="36344D"/>
                </a:solidFill>
                <a:effectLst/>
                <a:latin typeface="Times New Roman" panose="02020603050405020304" pitchFamily="18" charset="0"/>
                <a:cs typeface="Times New Roman" panose="02020603050405020304" pitchFamily="18" charset="0"/>
              </a:rPr>
              <a:t>http://localhost</a:t>
            </a:r>
            <a:r>
              <a:rPr lang="en-US" b="0" i="0" dirty="0">
                <a:solidFill>
                  <a:srgbClr val="36344D"/>
                </a:solidFill>
                <a:effectLst/>
                <a:latin typeface="Times New Roman" panose="02020603050405020304" pitchFamily="18" charset="0"/>
                <a:cs typeface="Times New Roman" panose="02020603050405020304" pitchFamily="18" charset="0"/>
              </a:rPr>
              <a:t>. If you’ve configured your settings correctly, this will pull up a WordPress welcome page.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70980A8-4E48-5D54-7C15-99F000F50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91" y="2919470"/>
            <a:ext cx="10938617" cy="3938530"/>
          </a:xfrm>
          <a:prstGeom prst="rect">
            <a:avLst/>
          </a:prstGeom>
        </p:spPr>
      </p:pic>
      <p:sp>
        <p:nvSpPr>
          <p:cNvPr id="5" name="Footer Placeholder 4">
            <a:extLst>
              <a:ext uri="{FF2B5EF4-FFF2-40B4-BE49-F238E27FC236}">
                <a16:creationId xmlns:a16="http://schemas.microsoft.com/office/drawing/2014/main" id="{D79962FF-2BA0-B82D-DF4F-0D0F1AAE21DE}"/>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1B873D67-69C4-B5E4-EDD1-84A122F9FA79}"/>
              </a:ext>
            </a:extLst>
          </p:cNvPr>
          <p:cNvSpPr>
            <a:spLocks noGrp="1"/>
          </p:cNvSpPr>
          <p:nvPr>
            <p:ph type="sldNum" sz="quarter" idx="12"/>
          </p:nvPr>
        </p:nvSpPr>
        <p:spPr/>
        <p:txBody>
          <a:bodyPr/>
          <a:lstStyle/>
          <a:p>
            <a:fld id="{0FD323F0-2125-4505-822B-C2047871690B}" type="slidenum">
              <a:rPr lang="en-US" smtClean="0"/>
              <a:t>75</a:t>
            </a:fld>
            <a:endParaRPr lang="en-US" dirty="0"/>
          </a:p>
        </p:txBody>
      </p:sp>
      <p:sp>
        <p:nvSpPr>
          <p:cNvPr id="8" name="Date Placeholder 7">
            <a:extLst>
              <a:ext uri="{FF2B5EF4-FFF2-40B4-BE49-F238E27FC236}">
                <a16:creationId xmlns:a16="http://schemas.microsoft.com/office/drawing/2014/main" id="{C4AB28CF-16C4-4481-3A78-91C0419D4BAC}"/>
              </a:ext>
            </a:extLst>
          </p:cNvPr>
          <p:cNvSpPr>
            <a:spLocks noGrp="1"/>
          </p:cNvSpPr>
          <p:nvPr>
            <p:ph type="dt" sz="half" idx="10"/>
          </p:nvPr>
        </p:nvSpPr>
        <p:spPr/>
        <p:txBody>
          <a:bodyPr/>
          <a:lstStyle/>
          <a:p>
            <a:fld id="{3E360399-41B4-4A84-B31C-303D0F3E3BAC}" type="datetime2">
              <a:rPr lang="en-US" smtClean="0"/>
              <a:t>Wednesday, August 14, 2024</a:t>
            </a:fld>
            <a:endParaRPr lang="en-US" dirty="0"/>
          </a:p>
        </p:txBody>
      </p:sp>
    </p:spTree>
    <p:extLst>
      <p:ext uri="{BB962C8B-B14F-4D97-AF65-F5344CB8AC3E}">
        <p14:creationId xmlns:p14="http://schemas.microsoft.com/office/powerpoint/2010/main" val="961052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Now you’ll need to enter your database information. Start by identifying your database name. Then enter the same username and password we used previously, and add </a:t>
            </a:r>
            <a:r>
              <a:rPr lang="en-US" b="1" i="0" dirty="0">
                <a:solidFill>
                  <a:srgbClr val="36344D"/>
                </a:solidFill>
                <a:effectLst/>
                <a:latin typeface="Times New Roman" panose="02020603050405020304" pitchFamily="18" charset="0"/>
                <a:cs typeface="Times New Roman" panose="02020603050405020304" pitchFamily="18" charset="0"/>
              </a:rPr>
              <a:t>“localhost”</a:t>
            </a:r>
            <a:r>
              <a:rPr lang="en-US" b="0" i="0" dirty="0">
                <a:solidFill>
                  <a:srgbClr val="36344D"/>
                </a:solidFill>
                <a:effectLst/>
                <a:latin typeface="Times New Roman" panose="02020603050405020304" pitchFamily="18" charset="0"/>
                <a:cs typeface="Times New Roman" panose="02020603050405020304" pitchFamily="18" charset="0"/>
              </a:rPr>
              <a:t> to the </a:t>
            </a:r>
            <a:r>
              <a:rPr lang="en-US" b="1" i="0" dirty="0">
                <a:solidFill>
                  <a:srgbClr val="36344D"/>
                </a:solidFill>
                <a:effectLst/>
                <a:latin typeface="Times New Roman" panose="02020603050405020304" pitchFamily="18" charset="0"/>
                <a:cs typeface="Times New Roman" panose="02020603050405020304" pitchFamily="18" charset="0"/>
              </a:rPr>
              <a:t>Database</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Host</a:t>
            </a:r>
            <a:r>
              <a:rPr lang="en-US" b="0" i="0" dirty="0">
                <a:solidFill>
                  <a:srgbClr val="36344D"/>
                </a:solidFill>
                <a:effectLst/>
                <a:latin typeface="Times New Roman" panose="02020603050405020304" pitchFamily="18" charset="0"/>
                <a:cs typeface="Times New Roman" panose="02020603050405020304" pitchFamily="18" charset="0"/>
              </a:rPr>
              <a: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5734685-D7E9-B63A-7E99-E883FA887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82" y="2555912"/>
            <a:ext cx="11056608" cy="4302087"/>
          </a:xfrm>
          <a:prstGeom prst="rect">
            <a:avLst/>
          </a:prstGeom>
        </p:spPr>
      </p:pic>
      <p:sp>
        <p:nvSpPr>
          <p:cNvPr id="5" name="Footer Placeholder 4">
            <a:extLst>
              <a:ext uri="{FF2B5EF4-FFF2-40B4-BE49-F238E27FC236}">
                <a16:creationId xmlns:a16="http://schemas.microsoft.com/office/drawing/2014/main" id="{63CB9775-3164-C70C-6596-FA10E249427B}"/>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ED34BF15-1940-9C4C-EE7E-0E726879B4C4}"/>
              </a:ext>
            </a:extLst>
          </p:cNvPr>
          <p:cNvSpPr>
            <a:spLocks noGrp="1"/>
          </p:cNvSpPr>
          <p:nvPr>
            <p:ph type="sldNum" sz="quarter" idx="12"/>
          </p:nvPr>
        </p:nvSpPr>
        <p:spPr/>
        <p:txBody>
          <a:bodyPr/>
          <a:lstStyle/>
          <a:p>
            <a:fld id="{0FD323F0-2125-4505-822B-C2047871690B}" type="slidenum">
              <a:rPr lang="en-US" smtClean="0"/>
              <a:t>76</a:t>
            </a:fld>
            <a:endParaRPr lang="en-US" dirty="0"/>
          </a:p>
        </p:txBody>
      </p:sp>
      <p:sp>
        <p:nvSpPr>
          <p:cNvPr id="8" name="Date Placeholder 7">
            <a:extLst>
              <a:ext uri="{FF2B5EF4-FFF2-40B4-BE49-F238E27FC236}">
                <a16:creationId xmlns:a16="http://schemas.microsoft.com/office/drawing/2014/main" id="{7AB4A4D9-98D4-B642-37C3-BB3C3A4F4694}"/>
              </a:ext>
            </a:extLst>
          </p:cNvPr>
          <p:cNvSpPr>
            <a:spLocks noGrp="1"/>
          </p:cNvSpPr>
          <p:nvPr>
            <p:ph type="dt" sz="half" idx="10"/>
          </p:nvPr>
        </p:nvSpPr>
        <p:spPr/>
        <p:txBody>
          <a:bodyPr/>
          <a:lstStyle/>
          <a:p>
            <a:fld id="{BFE28051-02F9-4614-85C3-5049981C981E}" type="datetime2">
              <a:rPr lang="en-US" smtClean="0"/>
              <a:t>Wednesday, August 14, 2024</a:t>
            </a:fld>
            <a:endParaRPr lang="en-US" dirty="0"/>
          </a:p>
        </p:txBody>
      </p:sp>
    </p:spTree>
    <p:extLst>
      <p:ext uri="{BB962C8B-B14F-4D97-AF65-F5344CB8AC3E}">
        <p14:creationId xmlns:p14="http://schemas.microsoft.com/office/powerpoint/2010/main" val="883958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Next, fill in the username, password, and email address you’ll use for your WordPress site. Give your site a title and click the </a:t>
            </a:r>
            <a:r>
              <a:rPr lang="en-US" b="1" i="0" dirty="0">
                <a:solidFill>
                  <a:srgbClr val="36344D"/>
                </a:solidFill>
                <a:effectLst/>
                <a:latin typeface="Times New Roman" panose="02020603050405020304" pitchFamily="18" charset="0"/>
                <a:cs typeface="Times New Roman" panose="02020603050405020304" pitchFamily="18" charset="0"/>
              </a:rPr>
              <a:t>Install</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WordPress </a:t>
            </a:r>
            <a:r>
              <a:rPr lang="en-US" b="0" i="0" dirty="0">
                <a:solidFill>
                  <a:srgbClr val="36344D"/>
                </a:solidFill>
                <a:effectLst/>
                <a:latin typeface="Times New Roman" panose="02020603050405020304" pitchFamily="18" charset="0"/>
                <a:cs typeface="Times New Roman" panose="02020603050405020304" pitchFamily="18" charset="0"/>
              </a:rPr>
              <a:t>button.</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C2ECC67-09B9-6EB0-1209-2E4A87140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973" y="2170322"/>
            <a:ext cx="7208874" cy="4224969"/>
          </a:xfrm>
          <a:prstGeom prst="rect">
            <a:avLst/>
          </a:prstGeom>
        </p:spPr>
      </p:pic>
      <p:sp>
        <p:nvSpPr>
          <p:cNvPr id="5" name="Footer Placeholder 4">
            <a:extLst>
              <a:ext uri="{FF2B5EF4-FFF2-40B4-BE49-F238E27FC236}">
                <a16:creationId xmlns:a16="http://schemas.microsoft.com/office/drawing/2014/main" id="{1141EB59-6909-FE82-40F0-018C2FCF893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6622461-4328-4B39-4967-01687C527044}"/>
              </a:ext>
            </a:extLst>
          </p:cNvPr>
          <p:cNvSpPr>
            <a:spLocks noGrp="1"/>
          </p:cNvSpPr>
          <p:nvPr>
            <p:ph type="sldNum" sz="quarter" idx="12"/>
          </p:nvPr>
        </p:nvSpPr>
        <p:spPr/>
        <p:txBody>
          <a:bodyPr/>
          <a:lstStyle/>
          <a:p>
            <a:fld id="{0FD323F0-2125-4505-822B-C2047871690B}" type="slidenum">
              <a:rPr lang="en-US" smtClean="0"/>
              <a:t>77</a:t>
            </a:fld>
            <a:endParaRPr lang="en-US" dirty="0"/>
          </a:p>
        </p:txBody>
      </p:sp>
      <p:sp>
        <p:nvSpPr>
          <p:cNvPr id="8" name="Date Placeholder 7">
            <a:extLst>
              <a:ext uri="{FF2B5EF4-FFF2-40B4-BE49-F238E27FC236}">
                <a16:creationId xmlns:a16="http://schemas.microsoft.com/office/drawing/2014/main" id="{1CB9664A-9C24-A4F2-9156-35ADE6813D3B}"/>
              </a:ext>
            </a:extLst>
          </p:cNvPr>
          <p:cNvSpPr>
            <a:spLocks noGrp="1"/>
          </p:cNvSpPr>
          <p:nvPr>
            <p:ph type="dt" sz="half" idx="10"/>
          </p:nvPr>
        </p:nvSpPr>
        <p:spPr/>
        <p:txBody>
          <a:bodyPr/>
          <a:lstStyle/>
          <a:p>
            <a:fld id="{73B82A09-A49A-49E2-994A-618F1C86C9CA}" type="datetime2">
              <a:rPr lang="en-US" smtClean="0"/>
              <a:t>Wednesday, August 14, 2024</a:t>
            </a:fld>
            <a:endParaRPr lang="en-US" dirty="0"/>
          </a:p>
        </p:txBody>
      </p:sp>
    </p:spTree>
    <p:extLst>
      <p:ext uri="{BB962C8B-B14F-4D97-AF65-F5344CB8AC3E}">
        <p14:creationId xmlns:p14="http://schemas.microsoft.com/office/powerpoint/2010/main" val="2580075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Next, fill in the username, password, and email</a:t>
            </a:r>
          </a:p>
          <a:p>
            <a:pPr algn="l"/>
            <a:r>
              <a:rPr lang="en-US" b="0" i="0" dirty="0">
                <a:solidFill>
                  <a:srgbClr val="36344D"/>
                </a:solidFill>
                <a:effectLst/>
                <a:latin typeface="Times New Roman" panose="02020603050405020304" pitchFamily="18" charset="0"/>
                <a:cs typeface="Times New Roman" panose="02020603050405020304" pitchFamily="18" charset="0"/>
              </a:rPr>
              <a:t>address you’ll use for your WordPress site. </a:t>
            </a:r>
          </a:p>
          <a:p>
            <a:pPr algn="l"/>
            <a:r>
              <a:rPr lang="en-US" b="0" i="0" dirty="0">
                <a:solidFill>
                  <a:srgbClr val="36344D"/>
                </a:solidFill>
                <a:effectLst/>
                <a:latin typeface="Times New Roman" panose="02020603050405020304" pitchFamily="18" charset="0"/>
                <a:cs typeface="Times New Roman" panose="02020603050405020304" pitchFamily="18" charset="0"/>
              </a:rPr>
              <a:t>Give your site a title and click the </a:t>
            </a:r>
            <a:r>
              <a:rPr lang="en-US" b="1" i="0" dirty="0">
                <a:solidFill>
                  <a:srgbClr val="36344D"/>
                </a:solidFill>
                <a:effectLst/>
                <a:latin typeface="Times New Roman" panose="02020603050405020304" pitchFamily="18" charset="0"/>
                <a:cs typeface="Times New Roman" panose="02020603050405020304" pitchFamily="18" charset="0"/>
              </a:rPr>
              <a:t>Install</a:t>
            </a:r>
            <a:r>
              <a:rPr lang="en-US" b="0" i="1" dirty="0">
                <a:solidFill>
                  <a:srgbClr val="36344D"/>
                </a:solidFill>
                <a:effectLst/>
                <a:latin typeface="Times New Roman" panose="02020603050405020304" pitchFamily="18" charset="0"/>
                <a:cs typeface="Times New Roman" panose="02020603050405020304" pitchFamily="18" charset="0"/>
              </a:rPr>
              <a:t> </a:t>
            </a:r>
          </a:p>
          <a:p>
            <a:pPr algn="l"/>
            <a:r>
              <a:rPr lang="en-US" b="1" i="0" dirty="0">
                <a:solidFill>
                  <a:srgbClr val="36344D"/>
                </a:solidFill>
                <a:effectLst/>
                <a:latin typeface="Times New Roman" panose="02020603050405020304" pitchFamily="18" charset="0"/>
                <a:cs typeface="Times New Roman" panose="02020603050405020304" pitchFamily="18" charset="0"/>
              </a:rPr>
              <a:t>WordPress </a:t>
            </a:r>
            <a:r>
              <a:rPr lang="en-US" b="0" i="0" dirty="0">
                <a:solidFill>
                  <a:srgbClr val="36344D"/>
                </a:solidFill>
                <a:effectLst/>
                <a:latin typeface="Times New Roman" panose="02020603050405020304" pitchFamily="18" charset="0"/>
                <a:cs typeface="Times New Roman" panose="02020603050405020304" pitchFamily="18" charset="0"/>
              </a:rPr>
              <a:t>button.</a:t>
            </a:r>
          </a:p>
          <a:p>
            <a:pPr algn="l"/>
            <a:r>
              <a:rPr lang="en-US" b="0" i="0" dirty="0">
                <a:solidFill>
                  <a:srgbClr val="36344D"/>
                </a:solidFill>
                <a:effectLst/>
                <a:latin typeface="Times New Roman" panose="02020603050405020304" pitchFamily="18" charset="0"/>
                <a:cs typeface="Times New Roman" panose="02020603050405020304" pitchFamily="18" charset="0"/>
              </a:rPr>
              <a:t>Finally, click the </a:t>
            </a:r>
            <a:r>
              <a:rPr lang="en-US" b="1" i="0" dirty="0">
                <a:solidFill>
                  <a:srgbClr val="36344D"/>
                </a:solidFill>
                <a:effectLst/>
                <a:latin typeface="Times New Roman" panose="02020603050405020304" pitchFamily="18" charset="0"/>
                <a:cs typeface="Times New Roman" panose="02020603050405020304" pitchFamily="18" charset="0"/>
              </a:rPr>
              <a:t>Log</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In</a:t>
            </a:r>
            <a:r>
              <a:rPr lang="en-US" b="0" i="0" dirty="0">
                <a:solidFill>
                  <a:srgbClr val="36344D"/>
                </a:solidFill>
                <a:effectLst/>
                <a:latin typeface="Times New Roman" panose="02020603050405020304" pitchFamily="18" charset="0"/>
                <a:cs typeface="Times New Roman" panose="02020603050405020304" pitchFamily="18" charset="0"/>
              </a:rPr>
              <a:t> button to access your </a:t>
            </a:r>
          </a:p>
          <a:p>
            <a:pPr algn="l"/>
            <a:r>
              <a:rPr lang="en-US" b="0" i="0" dirty="0">
                <a:solidFill>
                  <a:srgbClr val="36344D"/>
                </a:solidFill>
                <a:effectLst/>
                <a:latin typeface="Times New Roman" panose="02020603050405020304" pitchFamily="18" charset="0"/>
                <a:cs typeface="Times New Roman" panose="02020603050405020304" pitchFamily="18" charset="0"/>
              </a:rPr>
              <a:t>testing site! </a:t>
            </a:r>
          </a:p>
          <a:p>
            <a:pPr algn="l"/>
            <a:r>
              <a:rPr lang="en-US" b="0" i="0" dirty="0">
                <a:solidFill>
                  <a:srgbClr val="36344D"/>
                </a:solidFill>
                <a:effectLst/>
                <a:latin typeface="Times New Roman" panose="02020603050405020304" pitchFamily="18" charset="0"/>
                <a:cs typeface="Times New Roman" panose="02020603050405020304" pitchFamily="18" charset="0"/>
              </a:rPr>
              <a:t>If you face any problems when completing </a:t>
            </a:r>
          </a:p>
          <a:p>
            <a:pPr algn="l"/>
            <a:r>
              <a:rPr lang="en-US" b="0" i="0" dirty="0">
                <a:solidFill>
                  <a:srgbClr val="36344D"/>
                </a:solidFill>
                <a:effectLst/>
                <a:latin typeface="Times New Roman" panose="02020603050405020304" pitchFamily="18" charset="0"/>
                <a:cs typeface="Times New Roman" panose="02020603050405020304" pitchFamily="18" charset="0"/>
              </a:rPr>
              <a:t>these setup steps, consider looking through </a:t>
            </a:r>
          </a:p>
          <a:p>
            <a:pPr algn="l"/>
            <a:r>
              <a:rPr lang="en-US" b="1" i="0" dirty="0">
                <a:solidFill>
                  <a:srgbClr val="6747C7"/>
                </a:solidFill>
                <a:effectLst/>
                <a:latin typeface="Times New Roman" panose="02020603050405020304" pitchFamily="18" charset="0"/>
                <a:cs typeface="Times New Roman" panose="02020603050405020304" pitchFamily="18" charset="0"/>
                <a:hlinkClick r:id="rId2"/>
              </a:rPr>
              <a:t>MAMP support forums</a:t>
            </a:r>
            <a:r>
              <a:rPr lang="en-US" b="0" i="0" dirty="0">
                <a:solidFill>
                  <a:srgbClr val="36344D"/>
                </a:solidFill>
                <a:effectLst/>
                <a:latin typeface="Times New Roman" panose="02020603050405020304" pitchFamily="18" charset="0"/>
                <a:cs typeface="Times New Roman" panose="02020603050405020304" pitchFamily="18" charset="0"/>
              </a:rPr>
              <a:t> to find specific advice </a:t>
            </a:r>
          </a:p>
          <a:p>
            <a:pPr algn="l"/>
            <a:r>
              <a:rPr lang="en-US" b="0" i="0" dirty="0">
                <a:solidFill>
                  <a:srgbClr val="36344D"/>
                </a:solidFill>
                <a:effectLst/>
                <a:latin typeface="Times New Roman" panose="02020603050405020304" pitchFamily="18" charset="0"/>
                <a:cs typeface="Times New Roman" panose="02020603050405020304" pitchFamily="18" charset="0"/>
              </a:rPr>
              <a:t>about troubleshooting and solving common </a:t>
            </a:r>
          </a:p>
          <a:p>
            <a:pPr algn="l"/>
            <a:r>
              <a:rPr lang="en-US" b="0" i="0" dirty="0">
                <a:solidFill>
                  <a:srgbClr val="36344D"/>
                </a:solidFill>
                <a:effectLst/>
                <a:latin typeface="Times New Roman" panose="02020603050405020304" pitchFamily="18" charset="0"/>
                <a:cs typeface="Times New Roman" panose="02020603050405020304" pitchFamily="18" charset="0"/>
              </a:rPr>
              <a:t>issues.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C2ECC67-09B9-6EB0-1209-2E4A87140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551" y="1056903"/>
            <a:ext cx="5870239" cy="5560477"/>
          </a:xfrm>
          <a:prstGeom prst="rect">
            <a:avLst/>
          </a:prstGeom>
        </p:spPr>
      </p:pic>
      <p:sp>
        <p:nvSpPr>
          <p:cNvPr id="6" name="Footer Placeholder 5">
            <a:extLst>
              <a:ext uri="{FF2B5EF4-FFF2-40B4-BE49-F238E27FC236}">
                <a16:creationId xmlns:a16="http://schemas.microsoft.com/office/drawing/2014/main" id="{7AA78669-D773-8A3B-ED7C-C52DAD754CDE}"/>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E6199407-547A-2523-1315-B408858A659E}"/>
              </a:ext>
            </a:extLst>
          </p:cNvPr>
          <p:cNvSpPr>
            <a:spLocks noGrp="1"/>
          </p:cNvSpPr>
          <p:nvPr>
            <p:ph type="sldNum" sz="quarter" idx="12"/>
          </p:nvPr>
        </p:nvSpPr>
        <p:spPr/>
        <p:txBody>
          <a:bodyPr/>
          <a:lstStyle/>
          <a:p>
            <a:fld id="{0FD323F0-2125-4505-822B-C2047871690B}" type="slidenum">
              <a:rPr lang="en-US" smtClean="0"/>
              <a:t>78</a:t>
            </a:fld>
            <a:endParaRPr lang="en-US" dirty="0"/>
          </a:p>
        </p:txBody>
      </p:sp>
      <p:sp>
        <p:nvSpPr>
          <p:cNvPr id="8" name="Date Placeholder 7">
            <a:extLst>
              <a:ext uri="{FF2B5EF4-FFF2-40B4-BE49-F238E27FC236}">
                <a16:creationId xmlns:a16="http://schemas.microsoft.com/office/drawing/2014/main" id="{04242E53-4BA2-B36A-1778-E80A7A436A79}"/>
              </a:ext>
            </a:extLst>
          </p:cNvPr>
          <p:cNvSpPr>
            <a:spLocks noGrp="1"/>
          </p:cNvSpPr>
          <p:nvPr>
            <p:ph type="dt" sz="half" idx="10"/>
          </p:nvPr>
        </p:nvSpPr>
        <p:spPr/>
        <p:txBody>
          <a:bodyPr/>
          <a:lstStyle/>
          <a:p>
            <a:fld id="{5435DCDB-DB56-462D-9BC9-1D1A7DFE37DA}" type="datetime2">
              <a:rPr lang="en-US" smtClean="0"/>
              <a:t>Wednesday, August 14, 2024</a:t>
            </a:fld>
            <a:endParaRPr lang="en-US" dirty="0"/>
          </a:p>
        </p:txBody>
      </p:sp>
    </p:spTree>
    <p:extLst>
      <p:ext uri="{BB962C8B-B14F-4D97-AF65-F5344CB8AC3E}">
        <p14:creationId xmlns:p14="http://schemas.microsoft.com/office/powerpoint/2010/main" val="2293873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2F1C6A"/>
                </a:solidFill>
                <a:effectLst/>
                <a:latin typeface="Times New Roman" panose="02020603050405020304" pitchFamily="18" charset="0"/>
                <a:cs typeface="Times New Roman" panose="02020603050405020304" pitchFamily="18" charset="0"/>
              </a:rPr>
              <a:t>Method 3: Install WordPress Locally with XAMPP</a:t>
            </a:r>
          </a:p>
          <a:p>
            <a:pPr algn="l"/>
            <a:r>
              <a:rPr lang="en-US" b="0" i="0" dirty="0">
                <a:solidFill>
                  <a:srgbClr val="36344D"/>
                </a:solidFill>
                <a:effectLst/>
                <a:latin typeface="Times New Roman" panose="02020603050405020304" pitchFamily="18" charset="0"/>
                <a:cs typeface="Times New Roman" panose="02020603050405020304" pitchFamily="18" charset="0"/>
              </a:rPr>
              <a:t>Similar to WAMP and MAMP, XAMPP comprises </a:t>
            </a:r>
            <a:r>
              <a:rPr lang="en-US" b="1" i="0" dirty="0">
                <a:solidFill>
                  <a:srgbClr val="36344D"/>
                </a:solidFill>
                <a:effectLst/>
                <a:latin typeface="Times New Roman" panose="02020603050405020304" pitchFamily="18" charset="0"/>
                <a:cs typeface="Times New Roman" panose="02020603050405020304" pitchFamily="18" charset="0"/>
              </a:rPr>
              <a:t>Apache</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HTTP</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Server</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MySQL</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PHP</a:t>
            </a:r>
            <a:r>
              <a:rPr lang="en-US" b="0" i="0" dirty="0">
                <a:solidFill>
                  <a:srgbClr val="36344D"/>
                </a:solidFill>
                <a:effectLst/>
                <a:latin typeface="Times New Roman" panose="02020603050405020304" pitchFamily="18" charset="0"/>
                <a:cs typeface="Times New Roman" panose="02020603050405020304" pitchFamily="18" charset="0"/>
              </a:rPr>
              <a:t> software. All of these software packages are free to download and can effectively install WordPress locally. </a:t>
            </a:r>
          </a:p>
          <a:p>
            <a:pPr algn="l"/>
            <a:r>
              <a:rPr lang="en-US" b="0" i="0" dirty="0">
                <a:solidFill>
                  <a:srgbClr val="36344D"/>
                </a:solidFill>
                <a:effectLst/>
                <a:latin typeface="Times New Roman" panose="02020603050405020304" pitchFamily="18" charset="0"/>
                <a:cs typeface="Times New Roman" panose="02020603050405020304" pitchFamily="18" charset="0"/>
              </a:rPr>
              <a:t>However, XAMPP is a cross-platform software, meaning that it supports the Windows, macOS, and Linux-based operating systems. Due to its simple interface, beginners will find it easy to learn </a:t>
            </a:r>
            <a:r>
              <a:rPr lang="en-US" b="1" i="0" dirty="0">
                <a:solidFill>
                  <a:srgbClr val="6747C7"/>
                </a:solidFill>
                <a:effectLst/>
                <a:latin typeface="Times New Roman" panose="02020603050405020304" pitchFamily="18" charset="0"/>
                <a:cs typeface="Times New Roman" panose="02020603050405020304" pitchFamily="18" charset="0"/>
                <a:hlinkClick r:id="rId2"/>
              </a:rPr>
              <a:t>how to use XAMPP</a:t>
            </a:r>
            <a:r>
              <a:rPr lang="en-US" b="0" i="0" dirty="0">
                <a:solidFill>
                  <a:srgbClr val="36344D"/>
                </a:solidFill>
                <a:effectLst/>
                <a:latin typeface="Times New Roman" panose="02020603050405020304" pitchFamily="18" charset="0"/>
                <a:cs typeface="Times New Roman" panose="02020603050405020304" pitchFamily="18" charset="0"/>
              </a:rPr>
              <a:t>. Additionally, it comes with an additional high-level programming language called </a:t>
            </a:r>
            <a:r>
              <a:rPr lang="en-US" b="1" i="0" dirty="0">
                <a:solidFill>
                  <a:srgbClr val="36344D"/>
                </a:solidFill>
                <a:effectLst/>
                <a:latin typeface="Times New Roman" panose="02020603050405020304" pitchFamily="18" charset="0"/>
                <a:cs typeface="Times New Roman" panose="02020603050405020304" pitchFamily="18" charset="0"/>
              </a:rPr>
              <a:t>Perl</a:t>
            </a:r>
            <a:r>
              <a:rPr lang="en-US" b="0" i="0" dirty="0">
                <a:solidFill>
                  <a:srgbClr val="36344D"/>
                </a:solidFill>
                <a:effectLst/>
                <a:latin typeface="Times New Roman" panose="02020603050405020304" pitchFamily="18" charset="0"/>
                <a:cs typeface="Times New Roman" panose="02020603050405020304" pitchFamily="18" charset="0"/>
              </a:rPr>
              <a:t>.</a:t>
            </a:r>
          </a:p>
          <a:p>
            <a:pPr algn="l"/>
            <a:r>
              <a:rPr lang="en-US" b="1" i="0" dirty="0">
                <a:solidFill>
                  <a:srgbClr val="36344D"/>
                </a:solidFill>
                <a:effectLst/>
                <a:latin typeface="Times New Roman" panose="02020603050405020304" pitchFamily="18" charset="0"/>
                <a:cs typeface="Times New Roman" panose="02020603050405020304" pitchFamily="18" charset="0"/>
              </a:rPr>
              <a:t>1. Download XAMPP</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To start building a local WordPress site with XAMPP, go to the official </a:t>
            </a:r>
            <a:r>
              <a:rPr lang="en-US" b="1" i="0" dirty="0">
                <a:solidFill>
                  <a:srgbClr val="6747C7"/>
                </a:solidFill>
                <a:effectLst/>
                <a:latin typeface="Times New Roman" panose="02020603050405020304" pitchFamily="18" charset="0"/>
                <a:cs typeface="Times New Roman" panose="02020603050405020304" pitchFamily="18" charset="0"/>
                <a:hlinkClick r:id="rId3"/>
              </a:rPr>
              <a:t>Apache Friends</a:t>
            </a:r>
            <a:r>
              <a:rPr lang="en-US" b="0" i="0" dirty="0">
                <a:solidFill>
                  <a:srgbClr val="36344D"/>
                </a:solidFill>
                <a:effectLst/>
                <a:latin typeface="Times New Roman" panose="02020603050405020304" pitchFamily="18" charset="0"/>
                <a:cs typeface="Times New Roman" panose="02020603050405020304" pitchFamily="18" charset="0"/>
              </a:rPr>
              <a:t> website.</a:t>
            </a:r>
          </a:p>
          <a:p>
            <a:pPr algn="l"/>
            <a:r>
              <a:rPr lang="en-US" b="0" i="0" dirty="0">
                <a:solidFill>
                  <a:srgbClr val="36344D"/>
                </a:solidFill>
                <a:effectLst/>
                <a:latin typeface="Times New Roman" panose="02020603050405020304" pitchFamily="18" charset="0"/>
                <a:cs typeface="Times New Roman" panose="02020603050405020304" pitchFamily="18" charset="0"/>
              </a:rPr>
              <a:t>Then, navigate to </a:t>
            </a:r>
            <a:r>
              <a:rPr lang="en-US" b="1" i="0" dirty="0">
                <a:solidFill>
                  <a:srgbClr val="36344D"/>
                </a:solidFill>
                <a:effectLst/>
                <a:latin typeface="Times New Roman" panose="02020603050405020304" pitchFamily="18" charset="0"/>
                <a:cs typeface="Times New Roman" panose="02020603050405020304" pitchFamily="18" charset="0"/>
              </a:rPr>
              <a:t>Click here for other versions</a:t>
            </a:r>
            <a:r>
              <a:rPr lang="en-US" b="0" i="0" dirty="0">
                <a:solidFill>
                  <a:srgbClr val="36344D"/>
                </a:solidFill>
                <a:effectLst/>
                <a:latin typeface="Times New Roman" panose="02020603050405020304" pitchFamily="18" charset="0"/>
                <a:cs typeface="Times New Roman" panose="02020603050405020304" pitchFamily="18" charset="0"/>
              </a:rPr>
              <a:t> to see the different download options.</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D2CC5B37-EC76-98AE-052E-6C78CE3B1EF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B9BFA07-DA6F-196F-3AAA-AF9C1832ADA8}"/>
              </a:ext>
            </a:extLst>
          </p:cNvPr>
          <p:cNvSpPr>
            <a:spLocks noGrp="1"/>
          </p:cNvSpPr>
          <p:nvPr>
            <p:ph type="sldNum" sz="quarter" idx="12"/>
          </p:nvPr>
        </p:nvSpPr>
        <p:spPr/>
        <p:txBody>
          <a:bodyPr/>
          <a:lstStyle/>
          <a:p>
            <a:fld id="{0FD323F0-2125-4505-822B-C2047871690B}" type="slidenum">
              <a:rPr lang="en-US" smtClean="0"/>
              <a:t>79</a:t>
            </a:fld>
            <a:endParaRPr lang="en-US" dirty="0"/>
          </a:p>
        </p:txBody>
      </p:sp>
      <p:sp>
        <p:nvSpPr>
          <p:cNvPr id="7" name="Date Placeholder 6">
            <a:extLst>
              <a:ext uri="{FF2B5EF4-FFF2-40B4-BE49-F238E27FC236}">
                <a16:creationId xmlns:a16="http://schemas.microsoft.com/office/drawing/2014/main" id="{0682211D-0DF7-AC8B-F37A-B74845758588}"/>
              </a:ext>
            </a:extLst>
          </p:cNvPr>
          <p:cNvSpPr>
            <a:spLocks noGrp="1"/>
          </p:cNvSpPr>
          <p:nvPr>
            <p:ph type="dt" sz="half" idx="10"/>
          </p:nvPr>
        </p:nvSpPr>
        <p:spPr/>
        <p:txBody>
          <a:bodyPr/>
          <a:lstStyle/>
          <a:p>
            <a:fld id="{2BC3115D-7C51-4058-B629-842C299EE71A}" type="datetime2">
              <a:rPr lang="en-US" smtClean="0"/>
              <a:t>Wednesday, August 14, 2024</a:t>
            </a:fld>
            <a:endParaRPr lang="en-US" dirty="0"/>
          </a:p>
        </p:txBody>
      </p:sp>
    </p:spTree>
    <p:extLst>
      <p:ext uri="{BB962C8B-B14F-4D97-AF65-F5344CB8AC3E}">
        <p14:creationId xmlns:p14="http://schemas.microsoft.com/office/powerpoint/2010/main" val="226893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As each CMS platform targets different user needs, it’s essential to figure out your goals for the end result. The following are some of the most popular web content management system (WCMS) platforms to consider.</a:t>
            </a:r>
          </a:p>
          <a:p>
            <a:pPr algn="l"/>
            <a:r>
              <a:rPr lang="en-US" b="1" i="0" dirty="0">
                <a:solidFill>
                  <a:srgbClr val="6747C7"/>
                </a:solidFill>
                <a:effectLst/>
                <a:latin typeface="Times New Roman" panose="02020603050405020304" pitchFamily="18" charset="0"/>
                <a:cs typeface="Times New Roman" panose="02020603050405020304" pitchFamily="18" charset="0"/>
                <a:hlinkClick r:id="rId2"/>
              </a:rPr>
              <a:t>WordPress.org</a:t>
            </a:r>
            <a:endParaRPr lang="en-US" b="1" i="0" dirty="0">
              <a:solidFill>
                <a:srgbClr val="6747C7"/>
              </a:solidFill>
              <a:effectLst/>
              <a:latin typeface="Times New Roman" panose="02020603050405020304" pitchFamily="18" charset="0"/>
              <a:cs typeface="Times New Roman" panose="02020603050405020304" pitchFamily="18" charset="0"/>
            </a:endParaRPr>
          </a:p>
          <a:p>
            <a:pPr algn="l"/>
            <a:endParaRPr lang="en-US" b="1" i="0" dirty="0">
              <a:solidFill>
                <a:srgbClr val="2F1C6A"/>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FB69CC4-5BFA-0316-465B-3E7CB0CC0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55" y="2993761"/>
            <a:ext cx="11049918" cy="4131469"/>
          </a:xfrm>
          <a:prstGeom prst="rect">
            <a:avLst/>
          </a:prstGeom>
        </p:spPr>
      </p:pic>
      <p:sp>
        <p:nvSpPr>
          <p:cNvPr id="4" name="Footer Placeholder 3">
            <a:extLst>
              <a:ext uri="{FF2B5EF4-FFF2-40B4-BE49-F238E27FC236}">
                <a16:creationId xmlns:a16="http://schemas.microsoft.com/office/drawing/2014/main" id="{63B81C85-AEA8-3839-E2DA-2E4CAAC2333F}"/>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B94C2B5-E290-2866-6238-4302CB623AF7}"/>
              </a:ext>
            </a:extLst>
          </p:cNvPr>
          <p:cNvSpPr>
            <a:spLocks noGrp="1"/>
          </p:cNvSpPr>
          <p:nvPr>
            <p:ph type="sldNum" sz="quarter" idx="12"/>
          </p:nvPr>
        </p:nvSpPr>
        <p:spPr/>
        <p:txBody>
          <a:bodyPr/>
          <a:lstStyle/>
          <a:p>
            <a:fld id="{0FD323F0-2125-4505-822B-C2047871690B}" type="slidenum">
              <a:rPr lang="en-US" smtClean="0"/>
              <a:t>8</a:t>
            </a:fld>
            <a:endParaRPr lang="en-US" dirty="0"/>
          </a:p>
        </p:txBody>
      </p:sp>
      <p:sp>
        <p:nvSpPr>
          <p:cNvPr id="7" name="Date Placeholder 6">
            <a:extLst>
              <a:ext uri="{FF2B5EF4-FFF2-40B4-BE49-F238E27FC236}">
                <a16:creationId xmlns:a16="http://schemas.microsoft.com/office/drawing/2014/main" id="{42D68503-FA5A-4072-08B7-4F89BF600845}"/>
              </a:ext>
            </a:extLst>
          </p:cNvPr>
          <p:cNvSpPr>
            <a:spLocks noGrp="1"/>
          </p:cNvSpPr>
          <p:nvPr>
            <p:ph type="dt" sz="half" idx="10"/>
          </p:nvPr>
        </p:nvSpPr>
        <p:spPr/>
        <p:txBody>
          <a:bodyPr/>
          <a:lstStyle/>
          <a:p>
            <a:fld id="{A3B50154-511B-4BD3-86E3-1C879BD12553}" type="datetime2">
              <a:rPr lang="en-US" smtClean="0"/>
              <a:t>Wednesday, August 14, 2024</a:t>
            </a:fld>
            <a:endParaRPr lang="en-US" dirty="0"/>
          </a:p>
        </p:txBody>
      </p:sp>
    </p:spTree>
    <p:extLst>
      <p:ext uri="{BB962C8B-B14F-4D97-AF65-F5344CB8AC3E}">
        <p14:creationId xmlns:p14="http://schemas.microsoft.com/office/powerpoint/2010/main" val="376106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C5168A0-F666-AF63-CA50-5E9034D15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538"/>
            <a:ext cx="11309267" cy="5313774"/>
          </a:xfrm>
          <a:prstGeom prst="rect">
            <a:avLst/>
          </a:prstGeom>
        </p:spPr>
      </p:pic>
      <p:sp>
        <p:nvSpPr>
          <p:cNvPr id="5" name="Footer Placeholder 4">
            <a:extLst>
              <a:ext uri="{FF2B5EF4-FFF2-40B4-BE49-F238E27FC236}">
                <a16:creationId xmlns:a16="http://schemas.microsoft.com/office/drawing/2014/main" id="{B59752F9-F272-B968-467F-86B5142113E8}"/>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A6BA8854-5B18-5E63-3B53-9BFABED91C23}"/>
              </a:ext>
            </a:extLst>
          </p:cNvPr>
          <p:cNvSpPr>
            <a:spLocks noGrp="1"/>
          </p:cNvSpPr>
          <p:nvPr>
            <p:ph type="sldNum" sz="quarter" idx="12"/>
          </p:nvPr>
        </p:nvSpPr>
        <p:spPr/>
        <p:txBody>
          <a:bodyPr/>
          <a:lstStyle/>
          <a:p>
            <a:fld id="{0FD323F0-2125-4505-822B-C2047871690B}" type="slidenum">
              <a:rPr lang="en-US" smtClean="0"/>
              <a:t>80</a:t>
            </a:fld>
            <a:endParaRPr lang="en-US" dirty="0"/>
          </a:p>
        </p:txBody>
      </p:sp>
      <p:sp>
        <p:nvSpPr>
          <p:cNvPr id="8" name="Date Placeholder 7">
            <a:extLst>
              <a:ext uri="{FF2B5EF4-FFF2-40B4-BE49-F238E27FC236}">
                <a16:creationId xmlns:a16="http://schemas.microsoft.com/office/drawing/2014/main" id="{7874A856-06DA-21DC-0FF1-F26EA4065EAF}"/>
              </a:ext>
            </a:extLst>
          </p:cNvPr>
          <p:cNvSpPr>
            <a:spLocks noGrp="1"/>
          </p:cNvSpPr>
          <p:nvPr>
            <p:ph type="dt" sz="half" idx="10"/>
          </p:nvPr>
        </p:nvSpPr>
        <p:spPr/>
        <p:txBody>
          <a:bodyPr/>
          <a:lstStyle/>
          <a:p>
            <a:fld id="{A45471E4-6B1B-4836-9D30-F143918FEE10}" type="datetime2">
              <a:rPr lang="en-US" smtClean="0"/>
              <a:t>Wednesday, August 14, 2024</a:t>
            </a:fld>
            <a:endParaRPr lang="en-US" dirty="0"/>
          </a:p>
        </p:txBody>
      </p:sp>
    </p:spTree>
    <p:extLst>
      <p:ext uri="{BB962C8B-B14F-4D97-AF65-F5344CB8AC3E}">
        <p14:creationId xmlns:p14="http://schemas.microsoft.com/office/powerpoint/2010/main" val="3325513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Choose the XAMPP version that aligns with your operating system. Under that section, click on </a:t>
            </a:r>
            <a:r>
              <a:rPr lang="en-US" b="1" i="0" dirty="0">
                <a:solidFill>
                  <a:srgbClr val="36344D"/>
                </a:solidFill>
                <a:effectLst/>
                <a:latin typeface="Times New Roman" panose="02020603050405020304" pitchFamily="18" charset="0"/>
                <a:cs typeface="Times New Roman" panose="02020603050405020304" pitchFamily="18" charset="0"/>
              </a:rPr>
              <a:t>More</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Downloads</a:t>
            </a:r>
            <a:r>
              <a:rPr lang="en-US" b="0" i="0" dirty="0">
                <a:solidFill>
                  <a:srgbClr val="36344D"/>
                </a:solidFill>
                <a:effectLst/>
                <a:latin typeface="Times New Roman" panose="02020603050405020304" pitchFamily="18" charset="0"/>
                <a:cs typeface="Times New Roman" panose="02020603050405020304" pitchFamily="18" charset="0"/>
              </a:rPr>
              <a:t>. This will take you to </a:t>
            </a:r>
            <a:r>
              <a:rPr lang="en-US" b="0" i="0" dirty="0" err="1">
                <a:solidFill>
                  <a:srgbClr val="36344D"/>
                </a:solidFill>
                <a:effectLst/>
                <a:latin typeface="Times New Roman" panose="02020603050405020304" pitchFamily="18" charset="0"/>
                <a:cs typeface="Times New Roman" panose="02020603050405020304" pitchFamily="18" charset="0"/>
              </a:rPr>
              <a:t>SourceForge</a:t>
            </a:r>
            <a:r>
              <a:rPr lang="en-US" b="0" i="0" dirty="0">
                <a:solidFill>
                  <a:srgbClr val="36344D"/>
                </a:solidFill>
                <a:effectLst/>
                <a:latin typeface="Times New Roman" panose="02020603050405020304" pitchFamily="18" charset="0"/>
                <a:cs typeface="Times New Roman" panose="02020603050405020304" pitchFamily="18" charset="0"/>
              </a:rPr>
              <a:t>, where you can get a downloadable file of the latest version of XAMPP.</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C38537FA-3AC1-3752-EE70-5F17EFD36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81" y="2544896"/>
            <a:ext cx="10355950" cy="4072484"/>
          </a:xfrm>
          <a:prstGeom prst="rect">
            <a:avLst/>
          </a:prstGeom>
        </p:spPr>
      </p:pic>
      <p:sp>
        <p:nvSpPr>
          <p:cNvPr id="5" name="Footer Placeholder 4">
            <a:extLst>
              <a:ext uri="{FF2B5EF4-FFF2-40B4-BE49-F238E27FC236}">
                <a16:creationId xmlns:a16="http://schemas.microsoft.com/office/drawing/2014/main" id="{DDFD8003-82DD-1430-79B5-DB7D5B90D873}"/>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04A6CC79-E9E5-8682-C857-79CCB5157774}"/>
              </a:ext>
            </a:extLst>
          </p:cNvPr>
          <p:cNvSpPr>
            <a:spLocks noGrp="1"/>
          </p:cNvSpPr>
          <p:nvPr>
            <p:ph type="sldNum" sz="quarter" idx="12"/>
          </p:nvPr>
        </p:nvSpPr>
        <p:spPr/>
        <p:txBody>
          <a:bodyPr/>
          <a:lstStyle/>
          <a:p>
            <a:fld id="{0FD323F0-2125-4505-822B-C2047871690B}" type="slidenum">
              <a:rPr lang="en-US" smtClean="0"/>
              <a:t>81</a:t>
            </a:fld>
            <a:endParaRPr lang="en-US" dirty="0"/>
          </a:p>
        </p:txBody>
      </p:sp>
      <p:sp>
        <p:nvSpPr>
          <p:cNvPr id="7" name="Date Placeholder 6">
            <a:extLst>
              <a:ext uri="{FF2B5EF4-FFF2-40B4-BE49-F238E27FC236}">
                <a16:creationId xmlns:a16="http://schemas.microsoft.com/office/drawing/2014/main" id="{23C06A3F-1701-99AF-4CA9-A80B9A63D9BF}"/>
              </a:ext>
            </a:extLst>
          </p:cNvPr>
          <p:cNvSpPr>
            <a:spLocks noGrp="1"/>
          </p:cNvSpPr>
          <p:nvPr>
            <p:ph type="dt" sz="half" idx="10"/>
          </p:nvPr>
        </p:nvSpPr>
        <p:spPr/>
        <p:txBody>
          <a:bodyPr/>
          <a:lstStyle/>
          <a:p>
            <a:fld id="{087EE22D-7B5E-4601-B933-16F3920DF6EF}" type="datetime2">
              <a:rPr lang="en-US" smtClean="0"/>
              <a:t>Wednesday, August 14, 2024</a:t>
            </a:fld>
            <a:endParaRPr lang="en-US" dirty="0"/>
          </a:p>
        </p:txBody>
      </p:sp>
    </p:spTree>
    <p:extLst>
      <p:ext uri="{BB962C8B-B14F-4D97-AF65-F5344CB8AC3E}">
        <p14:creationId xmlns:p14="http://schemas.microsoft.com/office/powerpoint/2010/main" val="1549421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You can click on the newest version and then find the file that ends in either </a:t>
            </a:r>
            <a:r>
              <a:rPr lang="en-US" b="1" i="0" dirty="0">
                <a:solidFill>
                  <a:srgbClr val="36344D"/>
                </a:solidFill>
                <a:effectLst/>
                <a:latin typeface="Times New Roman" panose="02020603050405020304" pitchFamily="18" charset="0"/>
                <a:cs typeface="Times New Roman" panose="02020603050405020304" pitchFamily="18" charset="0"/>
              </a:rPr>
              <a:t>DMG</a:t>
            </a:r>
            <a:r>
              <a:rPr lang="en-US" b="0" i="0" dirty="0">
                <a:solidFill>
                  <a:srgbClr val="36344D"/>
                </a:solidFill>
                <a:effectLst/>
                <a:latin typeface="Times New Roman" panose="02020603050405020304" pitchFamily="18" charset="0"/>
                <a:cs typeface="Times New Roman" panose="02020603050405020304" pitchFamily="18" charset="0"/>
              </a:rPr>
              <a:t> or </a:t>
            </a:r>
            <a:r>
              <a:rPr lang="en-US" b="1" i="0" dirty="0">
                <a:solidFill>
                  <a:srgbClr val="36344D"/>
                </a:solidFill>
                <a:effectLst/>
                <a:latin typeface="Times New Roman" panose="02020603050405020304" pitchFamily="18" charset="0"/>
                <a:cs typeface="Times New Roman" panose="02020603050405020304" pitchFamily="18" charset="0"/>
              </a:rPr>
              <a:t>EXE</a:t>
            </a:r>
            <a:r>
              <a:rPr lang="en-US" b="0" i="0" dirty="0">
                <a:solidFill>
                  <a:srgbClr val="36344D"/>
                </a:solidFill>
                <a:effectLst/>
                <a:latin typeface="Times New Roman" panose="02020603050405020304" pitchFamily="18" charset="0"/>
                <a:cs typeface="Times New Roman" panose="02020603050405020304" pitchFamily="18" charset="0"/>
              </a:rPr>
              <a:t>. macOS users will want the </a:t>
            </a:r>
            <a:r>
              <a:rPr lang="en-US" b="1" i="0" dirty="0">
                <a:solidFill>
                  <a:srgbClr val="36344D"/>
                </a:solidFill>
                <a:effectLst/>
                <a:latin typeface="Times New Roman" panose="02020603050405020304" pitchFamily="18" charset="0"/>
                <a:cs typeface="Times New Roman" panose="02020603050405020304" pitchFamily="18" charset="0"/>
              </a:rPr>
              <a:t>DMG</a:t>
            </a:r>
            <a:r>
              <a:rPr lang="en-US" b="0" i="0" dirty="0">
                <a:solidFill>
                  <a:srgbClr val="36344D"/>
                </a:solidFill>
                <a:effectLst/>
                <a:latin typeface="Times New Roman" panose="02020603050405020304" pitchFamily="18" charset="0"/>
                <a:cs typeface="Times New Roman" panose="02020603050405020304" pitchFamily="18" charset="0"/>
              </a:rPr>
              <a:t> file, while Windows users should download the </a:t>
            </a:r>
            <a:r>
              <a:rPr lang="en-US" b="1" i="0" dirty="0">
                <a:solidFill>
                  <a:srgbClr val="36344D"/>
                </a:solidFill>
                <a:effectLst/>
                <a:latin typeface="Times New Roman" panose="02020603050405020304" pitchFamily="18" charset="0"/>
                <a:cs typeface="Times New Roman" panose="02020603050405020304" pitchFamily="18" charset="0"/>
              </a:rPr>
              <a:t>EXE</a:t>
            </a:r>
            <a:r>
              <a:rPr lang="en-US" b="0" i="0" dirty="0">
                <a:solidFill>
                  <a:srgbClr val="36344D"/>
                </a:solidFill>
                <a:effectLst/>
                <a:latin typeface="Times New Roman" panose="02020603050405020304" pitchFamily="18" charset="0"/>
                <a:cs typeface="Times New Roman" panose="02020603050405020304" pitchFamily="18" charset="0"/>
              </a:rPr>
              <a:t> file.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883AA15-A2A7-4A57-7809-EBDD2B74B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47" y="2434728"/>
            <a:ext cx="10380064" cy="4182652"/>
          </a:xfrm>
          <a:prstGeom prst="rect">
            <a:avLst/>
          </a:prstGeom>
        </p:spPr>
      </p:pic>
      <p:sp>
        <p:nvSpPr>
          <p:cNvPr id="5" name="Footer Placeholder 4">
            <a:extLst>
              <a:ext uri="{FF2B5EF4-FFF2-40B4-BE49-F238E27FC236}">
                <a16:creationId xmlns:a16="http://schemas.microsoft.com/office/drawing/2014/main" id="{D4492936-0B38-7340-E397-E6E798A9ECED}"/>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50F2E816-76D3-7C83-C583-7E37348CB009}"/>
              </a:ext>
            </a:extLst>
          </p:cNvPr>
          <p:cNvSpPr>
            <a:spLocks noGrp="1"/>
          </p:cNvSpPr>
          <p:nvPr>
            <p:ph type="sldNum" sz="quarter" idx="12"/>
          </p:nvPr>
        </p:nvSpPr>
        <p:spPr/>
        <p:txBody>
          <a:bodyPr/>
          <a:lstStyle/>
          <a:p>
            <a:fld id="{0FD323F0-2125-4505-822B-C2047871690B}" type="slidenum">
              <a:rPr lang="en-US" smtClean="0"/>
              <a:t>82</a:t>
            </a:fld>
            <a:endParaRPr lang="en-US" dirty="0"/>
          </a:p>
        </p:txBody>
      </p:sp>
      <p:sp>
        <p:nvSpPr>
          <p:cNvPr id="8" name="Date Placeholder 7">
            <a:extLst>
              <a:ext uri="{FF2B5EF4-FFF2-40B4-BE49-F238E27FC236}">
                <a16:creationId xmlns:a16="http://schemas.microsoft.com/office/drawing/2014/main" id="{89F37B4F-EBC9-BC80-13FF-6994A7EBDF57}"/>
              </a:ext>
            </a:extLst>
          </p:cNvPr>
          <p:cNvSpPr>
            <a:spLocks noGrp="1"/>
          </p:cNvSpPr>
          <p:nvPr>
            <p:ph type="dt" sz="half" idx="10"/>
          </p:nvPr>
        </p:nvSpPr>
        <p:spPr/>
        <p:txBody>
          <a:bodyPr/>
          <a:lstStyle/>
          <a:p>
            <a:fld id="{BB8BDFB0-1227-42A6-9BBF-924F11F06C44}" type="datetime2">
              <a:rPr lang="en-US" smtClean="0"/>
              <a:t>Wednesday, August 14, 2024</a:t>
            </a:fld>
            <a:endParaRPr lang="en-US" dirty="0"/>
          </a:p>
        </p:txBody>
      </p:sp>
    </p:spTree>
    <p:extLst>
      <p:ext uri="{BB962C8B-B14F-4D97-AF65-F5344CB8AC3E}">
        <p14:creationId xmlns:p14="http://schemas.microsoft.com/office/powerpoint/2010/main" val="27976946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Since we are downloading XAMPP </a:t>
            </a:r>
          </a:p>
          <a:p>
            <a:pPr algn="l"/>
            <a:r>
              <a:rPr lang="en-US" b="0" i="0" dirty="0">
                <a:solidFill>
                  <a:srgbClr val="36344D"/>
                </a:solidFill>
                <a:effectLst/>
                <a:latin typeface="Times New Roman" panose="02020603050405020304" pitchFamily="18" charset="0"/>
                <a:cs typeface="Times New Roman" panose="02020603050405020304" pitchFamily="18" charset="0"/>
              </a:rPr>
              <a:t>software for macOS, we chose the former.</a:t>
            </a: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b="1" i="0" dirty="0">
                <a:solidFill>
                  <a:srgbClr val="36344D"/>
                </a:solidFill>
                <a:effectLst/>
                <a:latin typeface="Times New Roman" panose="02020603050405020304" pitchFamily="18" charset="0"/>
                <a:cs typeface="Times New Roman" panose="02020603050405020304" pitchFamily="18" charset="0"/>
              </a:rPr>
              <a:t>2. Choose From the List of Components</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Once you’ve downloaded the correct </a:t>
            </a:r>
          </a:p>
          <a:p>
            <a:pPr algn="l"/>
            <a:r>
              <a:rPr lang="en-US" b="0" i="0" dirty="0">
                <a:solidFill>
                  <a:srgbClr val="36344D"/>
                </a:solidFill>
                <a:effectLst/>
                <a:latin typeface="Times New Roman" panose="02020603050405020304" pitchFamily="18" charset="0"/>
                <a:cs typeface="Times New Roman" panose="02020603050405020304" pitchFamily="18" charset="0"/>
              </a:rPr>
              <a:t>XAMPP file, double-click on its icon to </a:t>
            </a:r>
          </a:p>
          <a:p>
            <a:pPr algn="l"/>
            <a:r>
              <a:rPr lang="en-US" b="0" i="0" dirty="0">
                <a:solidFill>
                  <a:srgbClr val="36344D"/>
                </a:solidFill>
                <a:effectLst/>
                <a:latin typeface="Times New Roman" panose="02020603050405020304" pitchFamily="18" charset="0"/>
                <a:cs typeface="Times New Roman" panose="02020603050405020304" pitchFamily="18" charset="0"/>
              </a:rPr>
              <a:t>open the installer. You’ll be able to go </a:t>
            </a:r>
          </a:p>
          <a:p>
            <a:pPr algn="l"/>
            <a:r>
              <a:rPr lang="en-US" b="0" i="0" dirty="0">
                <a:solidFill>
                  <a:srgbClr val="36344D"/>
                </a:solidFill>
                <a:effectLst/>
                <a:latin typeface="Times New Roman" panose="02020603050405020304" pitchFamily="18" charset="0"/>
                <a:cs typeface="Times New Roman" panose="02020603050405020304" pitchFamily="18" charset="0"/>
              </a:rPr>
              <a:t>through a step-by-step setup wizard.</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A980E06-61E8-7282-4786-795348DE3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977900"/>
            <a:ext cx="6324600" cy="5207000"/>
          </a:xfrm>
          <a:prstGeom prst="rect">
            <a:avLst/>
          </a:prstGeom>
        </p:spPr>
      </p:pic>
      <p:sp>
        <p:nvSpPr>
          <p:cNvPr id="5" name="Footer Placeholder 4">
            <a:extLst>
              <a:ext uri="{FF2B5EF4-FFF2-40B4-BE49-F238E27FC236}">
                <a16:creationId xmlns:a16="http://schemas.microsoft.com/office/drawing/2014/main" id="{8CB827B5-DD3F-B9B1-1346-000381D8D48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D301CA2-B3F4-9B67-F441-DAF73B1C522D}"/>
              </a:ext>
            </a:extLst>
          </p:cNvPr>
          <p:cNvSpPr>
            <a:spLocks noGrp="1"/>
          </p:cNvSpPr>
          <p:nvPr>
            <p:ph type="sldNum" sz="quarter" idx="12"/>
          </p:nvPr>
        </p:nvSpPr>
        <p:spPr/>
        <p:txBody>
          <a:bodyPr/>
          <a:lstStyle/>
          <a:p>
            <a:fld id="{0FD323F0-2125-4505-822B-C2047871690B}" type="slidenum">
              <a:rPr lang="en-US" smtClean="0"/>
              <a:t>83</a:t>
            </a:fld>
            <a:endParaRPr lang="en-US" dirty="0"/>
          </a:p>
        </p:txBody>
      </p:sp>
      <p:sp>
        <p:nvSpPr>
          <p:cNvPr id="8" name="Date Placeholder 7">
            <a:extLst>
              <a:ext uri="{FF2B5EF4-FFF2-40B4-BE49-F238E27FC236}">
                <a16:creationId xmlns:a16="http://schemas.microsoft.com/office/drawing/2014/main" id="{28D7A799-D774-0CB9-25E1-0D1F45139A03}"/>
              </a:ext>
            </a:extLst>
          </p:cNvPr>
          <p:cNvSpPr>
            <a:spLocks noGrp="1"/>
          </p:cNvSpPr>
          <p:nvPr>
            <p:ph type="dt" sz="half" idx="10"/>
          </p:nvPr>
        </p:nvSpPr>
        <p:spPr/>
        <p:txBody>
          <a:bodyPr/>
          <a:lstStyle/>
          <a:p>
            <a:fld id="{4DDAE682-CD99-4E88-B402-7F007A325060}" type="datetime2">
              <a:rPr lang="en-US" smtClean="0"/>
              <a:t>Wednesday, August 14, 2024</a:t>
            </a:fld>
            <a:endParaRPr lang="en-US" dirty="0"/>
          </a:p>
        </p:txBody>
      </p:sp>
    </p:spTree>
    <p:extLst>
      <p:ext uri="{BB962C8B-B14F-4D97-AF65-F5344CB8AC3E}">
        <p14:creationId xmlns:p14="http://schemas.microsoft.com/office/powerpoint/2010/main" val="22486636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First, select the components you want to </a:t>
            </a:r>
          </a:p>
          <a:p>
            <a:pPr algn="l"/>
            <a:r>
              <a:rPr lang="en-US" b="0" i="0" dirty="0">
                <a:solidFill>
                  <a:srgbClr val="36344D"/>
                </a:solidFill>
                <a:effectLst/>
                <a:latin typeface="Times New Roman" panose="02020603050405020304" pitchFamily="18" charset="0"/>
                <a:cs typeface="Times New Roman" panose="02020603050405020304" pitchFamily="18" charset="0"/>
              </a:rPr>
              <a:t>install.</a:t>
            </a:r>
          </a:p>
          <a:p>
            <a:pPr algn="l"/>
            <a:r>
              <a:rPr lang="en-US" b="0" i="0" dirty="0">
                <a:solidFill>
                  <a:srgbClr val="36344D"/>
                </a:solidFill>
                <a:effectLst/>
                <a:latin typeface="Times New Roman" panose="02020603050405020304" pitchFamily="18" charset="0"/>
                <a:cs typeface="Times New Roman" panose="02020603050405020304" pitchFamily="18" charset="0"/>
              </a:rPr>
              <a:t>When you click on specific components, </a:t>
            </a:r>
          </a:p>
          <a:p>
            <a:pPr algn="l"/>
            <a:r>
              <a:rPr lang="en-US" b="0" i="0" dirty="0">
                <a:solidFill>
                  <a:srgbClr val="36344D"/>
                </a:solidFill>
                <a:effectLst/>
                <a:latin typeface="Times New Roman" panose="02020603050405020304" pitchFamily="18" charset="0"/>
                <a:cs typeface="Times New Roman" panose="02020603050405020304" pitchFamily="18" charset="0"/>
              </a:rPr>
              <a:t>you’ll see additional features such as </a:t>
            </a:r>
          </a:p>
          <a:p>
            <a:pPr algn="l"/>
            <a:r>
              <a:rPr lang="en-US" b="0" i="0" dirty="0">
                <a:solidFill>
                  <a:srgbClr val="36344D"/>
                </a:solidFill>
                <a:effectLst/>
                <a:latin typeface="Times New Roman" panose="02020603050405020304" pitchFamily="18" charset="0"/>
                <a:cs typeface="Times New Roman" panose="02020603050405020304" pitchFamily="18" charset="0"/>
              </a:rPr>
              <a:t>program languages and server types.</a:t>
            </a:r>
          </a:p>
          <a:p>
            <a:pPr algn="l"/>
            <a:r>
              <a:rPr lang="en-US" b="0" i="0" dirty="0">
                <a:solidFill>
                  <a:srgbClr val="36344D"/>
                </a:solidFill>
                <a:effectLst/>
                <a:latin typeface="Times New Roman" panose="02020603050405020304" pitchFamily="18" charset="0"/>
                <a:cs typeface="Times New Roman" panose="02020603050405020304" pitchFamily="18" charset="0"/>
              </a:rPr>
              <a:t>To install WordPress locally, you’ll only </a:t>
            </a:r>
          </a:p>
          <a:p>
            <a:pPr algn="l"/>
            <a:r>
              <a:rPr lang="en-US" b="0" i="0" dirty="0">
                <a:solidFill>
                  <a:srgbClr val="36344D"/>
                </a:solidFill>
                <a:effectLst/>
                <a:latin typeface="Times New Roman" panose="02020603050405020304" pitchFamily="18" charset="0"/>
                <a:cs typeface="Times New Roman" panose="02020603050405020304" pitchFamily="18" charset="0"/>
              </a:rPr>
              <a:t>need to access </a:t>
            </a:r>
            <a:r>
              <a:rPr lang="en-US" b="1" i="0" dirty="0">
                <a:solidFill>
                  <a:srgbClr val="36344D"/>
                </a:solidFill>
                <a:effectLst/>
                <a:latin typeface="Times New Roman" panose="02020603050405020304" pitchFamily="18" charset="0"/>
                <a:cs typeface="Times New Roman" panose="02020603050405020304" pitchFamily="18" charset="0"/>
              </a:rPr>
              <a:t>Apache</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MySQL</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PHP</a:t>
            </a:r>
            <a:r>
              <a:rPr lang="en-US" b="0" i="0" dirty="0">
                <a:solidFill>
                  <a:srgbClr val="36344D"/>
                </a:solidFill>
                <a:effectLst/>
                <a:latin typeface="Times New Roman" panose="02020603050405020304" pitchFamily="18" charset="0"/>
                <a:cs typeface="Times New Roman" panose="02020603050405020304" pitchFamily="18" charset="0"/>
              </a:rPr>
              <a:t>, and </a:t>
            </a:r>
          </a:p>
          <a:p>
            <a:pPr algn="l"/>
            <a:r>
              <a:rPr lang="en-US" b="1" i="0" dirty="0">
                <a:solidFill>
                  <a:srgbClr val="36344D"/>
                </a:solidFill>
                <a:effectLst/>
                <a:latin typeface="Times New Roman" panose="02020603050405020304" pitchFamily="18" charset="0"/>
                <a:cs typeface="Times New Roman" panose="02020603050405020304" pitchFamily="18" charset="0"/>
              </a:rPr>
              <a:t>phpMyAdmin</a:t>
            </a:r>
            <a:r>
              <a:rPr lang="en-US" b="0" i="0" dirty="0">
                <a:solidFill>
                  <a:srgbClr val="36344D"/>
                </a:solidFill>
                <a:effectLst/>
                <a:latin typeface="Times New Roman" panose="02020603050405020304" pitchFamily="18" charset="0"/>
                <a:cs typeface="Times New Roman" panose="02020603050405020304" pitchFamily="18" charset="0"/>
              </a:rPr>
              <a:t>. Although you can leave </a:t>
            </a:r>
          </a:p>
          <a:p>
            <a:pPr algn="l"/>
            <a:r>
              <a:rPr lang="en-US" b="0" i="0" dirty="0">
                <a:solidFill>
                  <a:srgbClr val="36344D"/>
                </a:solidFill>
                <a:effectLst/>
                <a:latin typeface="Times New Roman" panose="02020603050405020304" pitchFamily="18" charset="0"/>
                <a:cs typeface="Times New Roman" panose="02020603050405020304" pitchFamily="18" charset="0"/>
              </a:rPr>
              <a:t>extra components checked, you won’t </a:t>
            </a:r>
          </a:p>
          <a:p>
            <a:pPr algn="l"/>
            <a:r>
              <a:rPr lang="en-US" b="0" i="0" dirty="0">
                <a:solidFill>
                  <a:srgbClr val="36344D"/>
                </a:solidFill>
                <a:effectLst/>
                <a:latin typeface="Times New Roman" panose="02020603050405020304" pitchFamily="18" charset="0"/>
                <a:cs typeface="Times New Roman" panose="02020603050405020304" pitchFamily="18" charset="0"/>
              </a:rPr>
              <a:t>need them for these steps. </a:t>
            </a:r>
          </a:p>
          <a:p>
            <a:pPr algn="l"/>
            <a:r>
              <a:rPr lang="en-US" b="0" i="0" dirty="0">
                <a:solidFill>
                  <a:srgbClr val="36344D"/>
                </a:solidFill>
                <a:effectLst/>
                <a:latin typeface="Times New Roman" panose="02020603050405020304" pitchFamily="18" charset="0"/>
                <a:cs typeface="Times New Roman" panose="02020603050405020304" pitchFamily="18" charset="0"/>
              </a:rPr>
              <a:t>Once you’re finished, click on </a:t>
            </a:r>
            <a:r>
              <a:rPr lang="en-US" b="1" i="0" dirty="0">
                <a:solidFill>
                  <a:srgbClr val="36344D"/>
                </a:solidFill>
                <a:effectLst/>
                <a:latin typeface="Times New Roman" panose="02020603050405020304" pitchFamily="18" charset="0"/>
                <a:cs typeface="Times New Roman" panose="02020603050405020304" pitchFamily="18" charset="0"/>
              </a:rPr>
              <a:t>Next</a:t>
            </a:r>
            <a:r>
              <a:rPr lang="en-US" b="0" i="1" dirty="0">
                <a:solidFill>
                  <a:srgbClr val="36344D"/>
                </a:solidFill>
                <a:effectLst/>
                <a:latin typeface="Times New Roman" panose="02020603050405020304" pitchFamily="18" charset="0"/>
                <a:cs typeface="Times New Roman" panose="02020603050405020304" pitchFamily="18" charset="0"/>
              </a:rPr>
              <a:t>.</a:t>
            </a:r>
            <a:r>
              <a:rPr lang="en-US" b="0" i="0" dirty="0">
                <a:solidFill>
                  <a:srgbClr val="36344D"/>
                </a:solidFill>
                <a:effectLst/>
                <a:latin typeface="Times New Roman" panose="02020603050405020304" pitchFamily="18" charset="0"/>
                <a:cs typeface="Times New Roman" panose="02020603050405020304" pitchFamily="18" charset="0"/>
              </a:rPr>
              <a:t> This</a:t>
            </a:r>
          </a:p>
          <a:p>
            <a:pPr algn="l"/>
            <a:r>
              <a:rPr lang="en-US" b="0" i="0" dirty="0">
                <a:solidFill>
                  <a:srgbClr val="36344D"/>
                </a:solidFill>
                <a:effectLst/>
                <a:latin typeface="Times New Roman" panose="02020603050405020304" pitchFamily="18" charset="0"/>
                <a:cs typeface="Times New Roman" panose="02020603050405020304" pitchFamily="18" charset="0"/>
              </a:rPr>
              <a:t> will begin an automatic installation of the XAMPP core files.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FE3CE34-B24D-59D9-C981-FF1039FA0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598" y="1377538"/>
            <a:ext cx="6299200" cy="4974116"/>
          </a:xfrm>
          <a:prstGeom prst="rect">
            <a:avLst/>
          </a:prstGeom>
        </p:spPr>
      </p:pic>
      <p:sp>
        <p:nvSpPr>
          <p:cNvPr id="5" name="Footer Placeholder 4">
            <a:extLst>
              <a:ext uri="{FF2B5EF4-FFF2-40B4-BE49-F238E27FC236}">
                <a16:creationId xmlns:a16="http://schemas.microsoft.com/office/drawing/2014/main" id="{BC6C5098-5542-3E05-E738-43B6F25E7874}"/>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FAF856BB-B48A-9714-2E4C-4794E7FBA624}"/>
              </a:ext>
            </a:extLst>
          </p:cNvPr>
          <p:cNvSpPr>
            <a:spLocks noGrp="1"/>
          </p:cNvSpPr>
          <p:nvPr>
            <p:ph type="sldNum" sz="quarter" idx="12"/>
          </p:nvPr>
        </p:nvSpPr>
        <p:spPr/>
        <p:txBody>
          <a:bodyPr/>
          <a:lstStyle/>
          <a:p>
            <a:fld id="{0FD323F0-2125-4505-822B-C2047871690B}" type="slidenum">
              <a:rPr lang="en-US" smtClean="0"/>
              <a:t>84</a:t>
            </a:fld>
            <a:endParaRPr lang="en-US" dirty="0"/>
          </a:p>
        </p:txBody>
      </p:sp>
      <p:sp>
        <p:nvSpPr>
          <p:cNvPr id="8" name="Date Placeholder 7">
            <a:extLst>
              <a:ext uri="{FF2B5EF4-FFF2-40B4-BE49-F238E27FC236}">
                <a16:creationId xmlns:a16="http://schemas.microsoft.com/office/drawing/2014/main" id="{4B2AFE66-0BF7-5994-0C20-3BC79504E687}"/>
              </a:ext>
            </a:extLst>
          </p:cNvPr>
          <p:cNvSpPr>
            <a:spLocks noGrp="1"/>
          </p:cNvSpPr>
          <p:nvPr>
            <p:ph type="dt" sz="half" idx="10"/>
          </p:nvPr>
        </p:nvSpPr>
        <p:spPr/>
        <p:txBody>
          <a:bodyPr/>
          <a:lstStyle/>
          <a:p>
            <a:fld id="{059EF8E2-58A8-4E81-829E-15A9F1D33031}" type="datetime2">
              <a:rPr lang="en-US" smtClean="0"/>
              <a:t>Wednesday, August 14, 2024</a:t>
            </a:fld>
            <a:endParaRPr lang="en-US" dirty="0"/>
          </a:p>
        </p:txBody>
      </p:sp>
    </p:spTree>
    <p:extLst>
      <p:ext uri="{BB962C8B-B14F-4D97-AF65-F5344CB8AC3E}">
        <p14:creationId xmlns:p14="http://schemas.microsoft.com/office/powerpoint/2010/main" val="38565849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3. Launch the Control Panel and Test the Server</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After XAMPP is finished downloading,</a:t>
            </a:r>
          </a:p>
          <a:p>
            <a:pPr algn="l"/>
            <a:r>
              <a:rPr lang="en-US" b="0" i="0" dirty="0">
                <a:solidFill>
                  <a:srgbClr val="36344D"/>
                </a:solidFill>
                <a:effectLst/>
                <a:latin typeface="Times New Roman" panose="02020603050405020304" pitchFamily="18" charset="0"/>
                <a:cs typeface="Times New Roman" panose="02020603050405020304" pitchFamily="18" charset="0"/>
              </a:rPr>
              <a:t>you’ll be able to access the control </a:t>
            </a:r>
          </a:p>
          <a:p>
            <a:pPr algn="l"/>
            <a:r>
              <a:rPr lang="en-US" b="0" i="0" dirty="0">
                <a:solidFill>
                  <a:srgbClr val="36344D"/>
                </a:solidFill>
                <a:effectLst/>
                <a:latin typeface="Times New Roman" panose="02020603050405020304" pitchFamily="18" charset="0"/>
                <a:cs typeface="Times New Roman" panose="02020603050405020304" pitchFamily="18" charset="0"/>
              </a:rPr>
              <a:t>panel. Be sure to click on the </a:t>
            </a:r>
            <a:r>
              <a:rPr lang="en-US" b="1" i="0" dirty="0">
                <a:solidFill>
                  <a:srgbClr val="36344D"/>
                </a:solidFill>
                <a:effectLst/>
                <a:latin typeface="Times New Roman" panose="02020603050405020304" pitchFamily="18" charset="0"/>
                <a:cs typeface="Times New Roman" panose="02020603050405020304" pitchFamily="18" charset="0"/>
              </a:rPr>
              <a:t>Manage</a:t>
            </a:r>
            <a:r>
              <a:rPr lang="en-US" b="0" i="1" dirty="0">
                <a:solidFill>
                  <a:srgbClr val="36344D"/>
                </a:solidFill>
                <a:effectLst/>
                <a:latin typeface="Times New Roman" panose="02020603050405020304" pitchFamily="18" charset="0"/>
                <a:cs typeface="Times New Roman" panose="02020603050405020304" pitchFamily="18" charset="0"/>
              </a:rPr>
              <a:t> </a:t>
            </a:r>
          </a:p>
          <a:p>
            <a:pPr algn="l"/>
            <a:r>
              <a:rPr lang="en-US" b="1" i="0" dirty="0">
                <a:solidFill>
                  <a:srgbClr val="36344D"/>
                </a:solidFill>
                <a:effectLst/>
                <a:latin typeface="Times New Roman" panose="02020603050405020304" pitchFamily="18" charset="0"/>
                <a:cs typeface="Times New Roman" panose="02020603050405020304" pitchFamily="18" charset="0"/>
              </a:rPr>
              <a:t>Servers</a:t>
            </a:r>
            <a:r>
              <a:rPr lang="en-US" b="0" i="0" dirty="0">
                <a:solidFill>
                  <a:srgbClr val="36344D"/>
                </a:solidFill>
                <a:effectLst/>
                <a:latin typeface="Times New Roman" panose="02020603050405020304" pitchFamily="18" charset="0"/>
                <a:cs typeface="Times New Roman" panose="02020603050405020304" pitchFamily="18" charset="0"/>
              </a:rPr>
              <a:t> tab to view the status of the </a:t>
            </a:r>
          </a:p>
          <a:p>
            <a:pPr algn="l"/>
            <a:r>
              <a:rPr lang="en-US" b="0" i="0" dirty="0">
                <a:solidFill>
                  <a:srgbClr val="36344D"/>
                </a:solidFill>
                <a:effectLst/>
                <a:latin typeface="Times New Roman" panose="02020603050405020304" pitchFamily="18" charset="0"/>
                <a:cs typeface="Times New Roman" panose="02020603050405020304" pitchFamily="18" charset="0"/>
              </a:rPr>
              <a:t>Apache Web Server, </a:t>
            </a:r>
            <a:r>
              <a:rPr lang="en-US" b="0" i="0" dirty="0" err="1">
                <a:solidFill>
                  <a:srgbClr val="36344D"/>
                </a:solidFill>
                <a:effectLst/>
                <a:latin typeface="Times New Roman" panose="02020603050405020304" pitchFamily="18" charset="0"/>
                <a:cs typeface="Times New Roman" panose="02020603050405020304" pitchFamily="18" charset="0"/>
              </a:rPr>
              <a:t>ProFTPD</a:t>
            </a:r>
            <a:r>
              <a:rPr lang="en-US" b="0" i="0" dirty="0">
                <a:solidFill>
                  <a:srgbClr val="36344D"/>
                </a:solidFill>
                <a:effectLst/>
                <a:latin typeface="Times New Roman" panose="02020603050405020304" pitchFamily="18" charset="0"/>
                <a:cs typeface="Times New Roman" panose="02020603050405020304" pitchFamily="18" charset="0"/>
              </a:rPr>
              <a:t>, and </a:t>
            </a:r>
          </a:p>
          <a:p>
            <a:pPr algn="l"/>
            <a:r>
              <a:rPr lang="en-US" b="0" i="0" dirty="0">
                <a:solidFill>
                  <a:srgbClr val="36344D"/>
                </a:solidFill>
                <a:effectLst/>
                <a:latin typeface="Times New Roman" panose="02020603050405020304" pitchFamily="18" charset="0"/>
                <a:cs typeface="Times New Roman" panose="02020603050405020304" pitchFamily="18" charset="0"/>
              </a:rPr>
              <a:t>MySQL databases. If any of these are </a:t>
            </a:r>
          </a:p>
          <a:p>
            <a:pPr algn="l"/>
            <a:r>
              <a:rPr lang="en-US" b="1" i="0" dirty="0">
                <a:solidFill>
                  <a:srgbClr val="36344D"/>
                </a:solidFill>
                <a:effectLst/>
                <a:latin typeface="Times New Roman" panose="02020603050405020304" pitchFamily="18" charset="0"/>
                <a:cs typeface="Times New Roman" panose="02020603050405020304" pitchFamily="18" charset="0"/>
              </a:rPr>
              <a:t>red</a:t>
            </a:r>
            <a:r>
              <a:rPr lang="en-US" b="0" i="0" dirty="0">
                <a:solidFill>
                  <a:srgbClr val="36344D"/>
                </a:solidFill>
                <a:effectLst/>
                <a:latin typeface="Times New Roman" panose="02020603050405020304" pitchFamily="18" charset="0"/>
                <a:cs typeface="Times New Roman" panose="02020603050405020304" pitchFamily="18" charset="0"/>
              </a:rPr>
              <a:t>, click on </a:t>
            </a:r>
            <a:r>
              <a:rPr lang="en-US" b="1" i="0" dirty="0">
                <a:solidFill>
                  <a:srgbClr val="36344D"/>
                </a:solidFill>
                <a:effectLst/>
                <a:latin typeface="Times New Roman" panose="02020603050405020304" pitchFamily="18" charset="0"/>
                <a:cs typeface="Times New Roman" panose="02020603050405020304" pitchFamily="18" charset="0"/>
              </a:rPr>
              <a:t>Start</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All</a:t>
            </a:r>
            <a:r>
              <a:rPr lang="en-US" b="0" i="0" dirty="0">
                <a:solidFill>
                  <a:srgbClr val="36344D"/>
                </a:solidFill>
                <a:effectLst/>
                <a:latin typeface="Times New Roman" panose="02020603050405020304" pitchFamily="18" charset="0"/>
                <a:cs typeface="Times New Roman" panose="02020603050405020304" pitchFamily="18" charset="0"/>
              </a:rPr>
              <a:t> or </a:t>
            </a:r>
            <a:r>
              <a:rPr lang="en-US" b="1" i="0" dirty="0">
                <a:solidFill>
                  <a:srgbClr val="36344D"/>
                </a:solidFill>
                <a:effectLst/>
                <a:latin typeface="Times New Roman" panose="02020603050405020304" pitchFamily="18" charset="0"/>
                <a:cs typeface="Times New Roman" panose="02020603050405020304" pitchFamily="18" charset="0"/>
              </a:rPr>
              <a:t>Restart</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All</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157D42F-37D4-A0A0-A794-CB683330C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130" y="1809308"/>
            <a:ext cx="7102207" cy="5480462"/>
          </a:xfrm>
          <a:prstGeom prst="rect">
            <a:avLst/>
          </a:prstGeom>
        </p:spPr>
      </p:pic>
      <p:sp>
        <p:nvSpPr>
          <p:cNvPr id="5" name="Footer Placeholder 4">
            <a:extLst>
              <a:ext uri="{FF2B5EF4-FFF2-40B4-BE49-F238E27FC236}">
                <a16:creationId xmlns:a16="http://schemas.microsoft.com/office/drawing/2014/main" id="{ADEE2F0A-3BE5-FE55-D920-4C2A8FCF2DC1}"/>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665DFEFF-F7BF-732A-2077-08B5C2CDF772}"/>
              </a:ext>
            </a:extLst>
          </p:cNvPr>
          <p:cNvSpPr>
            <a:spLocks noGrp="1"/>
          </p:cNvSpPr>
          <p:nvPr>
            <p:ph type="sldNum" sz="quarter" idx="12"/>
          </p:nvPr>
        </p:nvSpPr>
        <p:spPr/>
        <p:txBody>
          <a:bodyPr/>
          <a:lstStyle/>
          <a:p>
            <a:fld id="{0FD323F0-2125-4505-822B-C2047871690B}" type="slidenum">
              <a:rPr lang="en-US" smtClean="0"/>
              <a:t>85</a:t>
            </a:fld>
            <a:endParaRPr lang="en-US" dirty="0"/>
          </a:p>
        </p:txBody>
      </p:sp>
      <p:sp>
        <p:nvSpPr>
          <p:cNvPr id="8" name="Date Placeholder 7">
            <a:extLst>
              <a:ext uri="{FF2B5EF4-FFF2-40B4-BE49-F238E27FC236}">
                <a16:creationId xmlns:a16="http://schemas.microsoft.com/office/drawing/2014/main" id="{68565259-CC16-23A6-4B3B-515F1A5A9C3F}"/>
              </a:ext>
            </a:extLst>
          </p:cNvPr>
          <p:cNvSpPr>
            <a:spLocks noGrp="1"/>
          </p:cNvSpPr>
          <p:nvPr>
            <p:ph type="dt" sz="half" idx="10"/>
          </p:nvPr>
        </p:nvSpPr>
        <p:spPr/>
        <p:txBody>
          <a:bodyPr/>
          <a:lstStyle/>
          <a:p>
            <a:fld id="{F075BC8C-4981-4309-8279-F58CD3FECD47}" type="datetime2">
              <a:rPr lang="en-US" smtClean="0"/>
              <a:t>Wednesday, August 14, 2024</a:t>
            </a:fld>
            <a:endParaRPr lang="en-US" dirty="0"/>
          </a:p>
        </p:txBody>
      </p:sp>
    </p:spTree>
    <p:extLst>
      <p:ext uri="{BB962C8B-B14F-4D97-AF65-F5344CB8AC3E}">
        <p14:creationId xmlns:p14="http://schemas.microsoft.com/office/powerpoint/2010/main" val="22154594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check and see if your server is running, search your browser for </a:t>
            </a:r>
            <a:r>
              <a:rPr lang="en-US" b="1" i="0" dirty="0">
                <a:solidFill>
                  <a:srgbClr val="36344D"/>
                </a:solidFill>
                <a:effectLst/>
                <a:latin typeface="Times New Roman" panose="02020603050405020304" pitchFamily="18" charset="0"/>
                <a:cs typeface="Times New Roman" panose="02020603050405020304" pitchFamily="18" charset="0"/>
              </a:rPr>
              <a:t>http://localhost</a:t>
            </a:r>
            <a:r>
              <a:rPr lang="en-US" b="0" i="0" dirty="0">
                <a:solidFill>
                  <a:srgbClr val="36344D"/>
                </a:solidFill>
                <a:effectLst/>
                <a:latin typeface="Times New Roman" panose="02020603050405020304" pitchFamily="18" charset="0"/>
                <a:cs typeface="Times New Roman" panose="02020603050405020304" pitchFamily="18" charset="0"/>
              </a:rPr>
              <a:t>. This will open a XAMPP welcome page with applications, PHP information, and your phpMyAdmin.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1" i="0" dirty="0">
                <a:solidFill>
                  <a:srgbClr val="36344D"/>
                </a:solidFill>
                <a:effectLst/>
                <a:latin typeface="Times New Roman" panose="02020603050405020304" pitchFamily="18" charset="0"/>
                <a:cs typeface="Times New Roman" panose="02020603050405020304" pitchFamily="18" charset="0"/>
              </a:rPr>
              <a:t>4. Download WordPress and Add the Folder to XAMPP</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Before creating a database, you’ll need to download WordPress. Go to the </a:t>
            </a:r>
            <a:r>
              <a:rPr lang="en-US" b="1" i="0" dirty="0">
                <a:solidFill>
                  <a:srgbClr val="6747C7"/>
                </a:solidFill>
                <a:effectLst/>
                <a:latin typeface="Times New Roman" panose="02020603050405020304" pitchFamily="18" charset="0"/>
                <a:cs typeface="Times New Roman" panose="02020603050405020304" pitchFamily="18" charset="0"/>
                <a:hlinkClick r:id="rId2"/>
              </a:rPr>
              <a:t>WordPress.org</a:t>
            </a:r>
            <a:r>
              <a:rPr lang="en-US" b="0" i="0" dirty="0">
                <a:solidFill>
                  <a:srgbClr val="36344D"/>
                </a:solidFill>
                <a:effectLst/>
                <a:latin typeface="Times New Roman" panose="02020603050405020304" pitchFamily="18" charset="0"/>
                <a:cs typeface="Times New Roman" panose="02020603050405020304" pitchFamily="18" charset="0"/>
              </a:rPr>
              <a:t> website and download the latest version. Extract the WordPress folder and copy it.</a:t>
            </a:r>
          </a:p>
          <a:p>
            <a:pPr algn="l"/>
            <a:r>
              <a:rPr lang="en-US" b="0" i="0" dirty="0">
                <a:solidFill>
                  <a:srgbClr val="36344D"/>
                </a:solidFill>
                <a:effectLst/>
                <a:latin typeface="Times New Roman" panose="02020603050405020304" pitchFamily="18" charset="0"/>
                <a:cs typeface="Times New Roman" panose="02020603050405020304" pitchFamily="18" charset="0"/>
              </a:rPr>
              <a:t>Then navigate to your XAMPP folder and find the </a:t>
            </a:r>
            <a:r>
              <a:rPr lang="en-US" b="1" i="0" dirty="0" err="1">
                <a:solidFill>
                  <a:srgbClr val="36344D"/>
                </a:solidFill>
                <a:effectLst/>
                <a:latin typeface="Times New Roman" panose="02020603050405020304" pitchFamily="18" charset="0"/>
                <a:cs typeface="Times New Roman" panose="02020603050405020304" pitchFamily="18" charset="0"/>
              </a:rPr>
              <a:t>htdocs</a:t>
            </a:r>
            <a:r>
              <a:rPr lang="en-US" b="0" i="1" dirty="0">
                <a:solidFill>
                  <a:srgbClr val="36344D"/>
                </a:solidFill>
                <a:effectLst/>
                <a:latin typeface="Times New Roman" panose="02020603050405020304" pitchFamily="18" charset="0"/>
                <a:cs typeface="Times New Roman" panose="02020603050405020304" pitchFamily="18" charset="0"/>
              </a:rPr>
              <a:t> </a:t>
            </a:r>
            <a:r>
              <a:rPr lang="en-US" b="0" i="0" dirty="0">
                <a:solidFill>
                  <a:srgbClr val="36344D"/>
                </a:solidFill>
                <a:effectLst/>
                <a:latin typeface="Times New Roman" panose="02020603050405020304" pitchFamily="18" charset="0"/>
                <a:cs typeface="Times New Roman" panose="02020603050405020304" pitchFamily="18" charset="0"/>
              </a:rPr>
              <a:t>folder. Paste the WordPress folder there.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A1F22854-0306-8BF8-C8C0-4E024241B2F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92F758F1-1ECE-C895-90A2-DC2CA7D47B90}"/>
              </a:ext>
            </a:extLst>
          </p:cNvPr>
          <p:cNvSpPr>
            <a:spLocks noGrp="1"/>
          </p:cNvSpPr>
          <p:nvPr>
            <p:ph type="sldNum" sz="quarter" idx="12"/>
          </p:nvPr>
        </p:nvSpPr>
        <p:spPr/>
        <p:txBody>
          <a:bodyPr/>
          <a:lstStyle/>
          <a:p>
            <a:fld id="{0FD323F0-2125-4505-822B-C2047871690B}" type="slidenum">
              <a:rPr lang="en-US" smtClean="0"/>
              <a:t>86</a:t>
            </a:fld>
            <a:endParaRPr lang="en-US" dirty="0"/>
          </a:p>
        </p:txBody>
      </p:sp>
      <p:sp>
        <p:nvSpPr>
          <p:cNvPr id="7" name="Date Placeholder 6">
            <a:extLst>
              <a:ext uri="{FF2B5EF4-FFF2-40B4-BE49-F238E27FC236}">
                <a16:creationId xmlns:a16="http://schemas.microsoft.com/office/drawing/2014/main" id="{7963AABA-2F1D-5EDB-AC2B-88E21B2F5F3E}"/>
              </a:ext>
            </a:extLst>
          </p:cNvPr>
          <p:cNvSpPr>
            <a:spLocks noGrp="1"/>
          </p:cNvSpPr>
          <p:nvPr>
            <p:ph type="dt" sz="half" idx="10"/>
          </p:nvPr>
        </p:nvSpPr>
        <p:spPr/>
        <p:txBody>
          <a:bodyPr/>
          <a:lstStyle/>
          <a:p>
            <a:fld id="{DC7D3AA6-EF30-43E8-B1AB-4D2EF3443C30}" type="datetime2">
              <a:rPr lang="en-US" smtClean="0"/>
              <a:t>Wednesday, August 14, 2024</a:t>
            </a:fld>
            <a:endParaRPr lang="en-US" dirty="0"/>
          </a:p>
        </p:txBody>
      </p:sp>
    </p:spTree>
    <p:extLst>
      <p:ext uri="{BB962C8B-B14F-4D97-AF65-F5344CB8AC3E}">
        <p14:creationId xmlns:p14="http://schemas.microsoft.com/office/powerpoint/2010/main" val="9220086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endParaRPr lang="en-US" dirty="0">
              <a:solidFill>
                <a:srgbClr val="36344D"/>
              </a:solidFill>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Muli"/>
              </a:rPr>
              <a:t>Rename the WordPress folder with a recognizable title, such as “</a:t>
            </a:r>
            <a:r>
              <a:rPr lang="en-US" b="0" i="0" dirty="0" err="1">
                <a:solidFill>
                  <a:srgbClr val="36344D"/>
                </a:solidFill>
                <a:effectLst/>
                <a:latin typeface="Muli"/>
              </a:rPr>
              <a:t>mytestingsite</a:t>
            </a:r>
            <a:r>
              <a:rPr lang="en-US" b="0" i="0" dirty="0">
                <a:solidFill>
                  <a:srgbClr val="36344D"/>
                </a:solidFill>
                <a:effectLst/>
                <a:latin typeface="Muli"/>
              </a:rPr>
              <a:t>”.</a:t>
            </a:r>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C0EE35C-E175-3565-60A5-57100B655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1377950"/>
            <a:ext cx="9639300" cy="4406900"/>
          </a:xfrm>
          <a:prstGeom prst="rect">
            <a:avLst/>
          </a:prstGeom>
        </p:spPr>
      </p:pic>
      <p:sp>
        <p:nvSpPr>
          <p:cNvPr id="5" name="Footer Placeholder 4">
            <a:extLst>
              <a:ext uri="{FF2B5EF4-FFF2-40B4-BE49-F238E27FC236}">
                <a16:creationId xmlns:a16="http://schemas.microsoft.com/office/drawing/2014/main" id="{4EB66C36-AA37-D250-321F-A2BBBA47A96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3A0E4F0C-7BD2-68FF-B00D-A1A2E0AD7ACB}"/>
              </a:ext>
            </a:extLst>
          </p:cNvPr>
          <p:cNvSpPr>
            <a:spLocks noGrp="1"/>
          </p:cNvSpPr>
          <p:nvPr>
            <p:ph type="sldNum" sz="quarter" idx="12"/>
          </p:nvPr>
        </p:nvSpPr>
        <p:spPr/>
        <p:txBody>
          <a:bodyPr/>
          <a:lstStyle/>
          <a:p>
            <a:fld id="{0FD323F0-2125-4505-822B-C2047871690B}" type="slidenum">
              <a:rPr lang="en-US" smtClean="0"/>
              <a:t>87</a:t>
            </a:fld>
            <a:endParaRPr lang="en-US" dirty="0"/>
          </a:p>
        </p:txBody>
      </p:sp>
      <p:sp>
        <p:nvSpPr>
          <p:cNvPr id="8" name="Date Placeholder 7">
            <a:extLst>
              <a:ext uri="{FF2B5EF4-FFF2-40B4-BE49-F238E27FC236}">
                <a16:creationId xmlns:a16="http://schemas.microsoft.com/office/drawing/2014/main" id="{FD7108D6-0A8F-BAAF-732C-1BCB9E0D25FB}"/>
              </a:ext>
            </a:extLst>
          </p:cNvPr>
          <p:cNvSpPr>
            <a:spLocks noGrp="1"/>
          </p:cNvSpPr>
          <p:nvPr>
            <p:ph type="dt" sz="half" idx="10"/>
          </p:nvPr>
        </p:nvSpPr>
        <p:spPr/>
        <p:txBody>
          <a:bodyPr/>
          <a:lstStyle/>
          <a:p>
            <a:fld id="{605D892D-B089-4BC4-8733-097945FC18A2}" type="datetime2">
              <a:rPr lang="en-US" smtClean="0"/>
              <a:t>Wednesday, August 14, 2024</a:t>
            </a:fld>
            <a:endParaRPr lang="en-US" dirty="0"/>
          </a:p>
        </p:txBody>
      </p:sp>
    </p:spTree>
    <p:extLst>
      <p:ext uri="{BB962C8B-B14F-4D97-AF65-F5344CB8AC3E}">
        <p14:creationId xmlns:p14="http://schemas.microsoft.com/office/powerpoint/2010/main" val="886961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5. Create a Database</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Now, go back to your XAMPP information page at </a:t>
            </a:r>
            <a:r>
              <a:rPr lang="en-US" b="1" i="0" dirty="0">
                <a:solidFill>
                  <a:srgbClr val="36344D"/>
                </a:solidFill>
                <a:effectLst/>
                <a:latin typeface="Times New Roman" panose="02020603050405020304" pitchFamily="18" charset="0"/>
                <a:cs typeface="Times New Roman" panose="02020603050405020304" pitchFamily="18" charset="0"/>
              </a:rPr>
              <a:t>http://localhost</a:t>
            </a:r>
            <a:r>
              <a:rPr lang="en-US" b="0" i="0" dirty="0">
                <a:solidFill>
                  <a:srgbClr val="36344D"/>
                </a:solidFill>
                <a:effectLst/>
                <a:latin typeface="Times New Roman" panose="02020603050405020304" pitchFamily="18" charset="0"/>
                <a:cs typeface="Times New Roman" panose="02020603050405020304" pitchFamily="18" charset="0"/>
              </a:rPr>
              <a:t>. In the top-right corner, click on phpMyAdmin.</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7A77E4E-7622-7837-00B5-E3BC9B999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726531"/>
            <a:ext cx="10640815" cy="4131469"/>
          </a:xfrm>
          <a:prstGeom prst="rect">
            <a:avLst/>
          </a:prstGeom>
        </p:spPr>
      </p:pic>
      <p:sp>
        <p:nvSpPr>
          <p:cNvPr id="5" name="Footer Placeholder 4">
            <a:extLst>
              <a:ext uri="{FF2B5EF4-FFF2-40B4-BE49-F238E27FC236}">
                <a16:creationId xmlns:a16="http://schemas.microsoft.com/office/drawing/2014/main" id="{50332CA8-DE10-F163-41F3-A5C31BCEB0C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1FB3EB57-8D8A-D40B-D66E-A78E7CAFB205}"/>
              </a:ext>
            </a:extLst>
          </p:cNvPr>
          <p:cNvSpPr>
            <a:spLocks noGrp="1"/>
          </p:cNvSpPr>
          <p:nvPr>
            <p:ph type="sldNum" sz="quarter" idx="12"/>
          </p:nvPr>
        </p:nvSpPr>
        <p:spPr/>
        <p:txBody>
          <a:bodyPr/>
          <a:lstStyle/>
          <a:p>
            <a:fld id="{0FD323F0-2125-4505-822B-C2047871690B}" type="slidenum">
              <a:rPr lang="en-US" smtClean="0"/>
              <a:t>88</a:t>
            </a:fld>
            <a:endParaRPr lang="en-US" dirty="0"/>
          </a:p>
        </p:txBody>
      </p:sp>
      <p:sp>
        <p:nvSpPr>
          <p:cNvPr id="8" name="Date Placeholder 7">
            <a:extLst>
              <a:ext uri="{FF2B5EF4-FFF2-40B4-BE49-F238E27FC236}">
                <a16:creationId xmlns:a16="http://schemas.microsoft.com/office/drawing/2014/main" id="{9182F5AA-7197-C6B5-476D-F6F4532348D8}"/>
              </a:ext>
            </a:extLst>
          </p:cNvPr>
          <p:cNvSpPr>
            <a:spLocks noGrp="1"/>
          </p:cNvSpPr>
          <p:nvPr>
            <p:ph type="dt" sz="half" idx="10"/>
          </p:nvPr>
        </p:nvSpPr>
        <p:spPr/>
        <p:txBody>
          <a:bodyPr/>
          <a:lstStyle/>
          <a:p>
            <a:fld id="{82636BB5-78A0-40D5-B32A-4900BD7A94AD}" type="datetime2">
              <a:rPr lang="en-US" smtClean="0"/>
              <a:t>Wednesday, August 14, 2024</a:t>
            </a:fld>
            <a:endParaRPr lang="en-US" dirty="0"/>
          </a:p>
        </p:txBody>
      </p:sp>
    </p:spTree>
    <p:extLst>
      <p:ext uri="{BB962C8B-B14F-4D97-AF65-F5344CB8AC3E}">
        <p14:creationId xmlns:p14="http://schemas.microsoft.com/office/powerpoint/2010/main" val="524900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Select the </a:t>
            </a:r>
            <a:r>
              <a:rPr lang="en-US" b="1" i="0" dirty="0">
                <a:solidFill>
                  <a:srgbClr val="36344D"/>
                </a:solidFill>
                <a:effectLst/>
                <a:latin typeface="Times New Roman" panose="02020603050405020304" pitchFamily="18" charset="0"/>
                <a:cs typeface="Times New Roman" panose="02020603050405020304" pitchFamily="18" charset="0"/>
              </a:rPr>
              <a:t>Databases</a:t>
            </a:r>
            <a:r>
              <a:rPr lang="en-US" b="0" i="0" dirty="0">
                <a:solidFill>
                  <a:srgbClr val="36344D"/>
                </a:solidFill>
                <a:effectLst/>
                <a:latin typeface="Times New Roman" panose="02020603050405020304" pitchFamily="18" charset="0"/>
                <a:cs typeface="Times New Roman" panose="02020603050405020304" pitchFamily="18" charset="0"/>
              </a:rPr>
              <a:t> tab and create a new database. You can use any name you want, but be sure that the second drop-down menu is labeled </a:t>
            </a:r>
            <a:r>
              <a:rPr lang="en-US" b="1" i="0" dirty="0">
                <a:solidFill>
                  <a:srgbClr val="36344D"/>
                </a:solidFill>
                <a:effectLst/>
                <a:latin typeface="Times New Roman" panose="02020603050405020304" pitchFamily="18" charset="0"/>
                <a:cs typeface="Times New Roman" panose="02020603050405020304" pitchFamily="18" charset="0"/>
              </a:rPr>
              <a:t>Collation</a:t>
            </a:r>
            <a:r>
              <a:rPr lang="en-US" b="0" i="0" dirty="0">
                <a:solidFill>
                  <a:srgbClr val="36344D"/>
                </a:solidFill>
                <a:effectLst/>
                <a:latin typeface="Times New Roman" panose="02020603050405020304" pitchFamily="18" charset="0"/>
                <a:cs typeface="Times New Roman" panose="02020603050405020304" pitchFamily="18" charset="0"/>
              </a:rPr>
              <a:t>: After you click on </a:t>
            </a:r>
            <a:r>
              <a:rPr lang="en-US" b="1" i="0" dirty="0">
                <a:solidFill>
                  <a:srgbClr val="36344D"/>
                </a:solidFill>
                <a:effectLst/>
                <a:latin typeface="Times New Roman" panose="02020603050405020304" pitchFamily="18" charset="0"/>
                <a:cs typeface="Times New Roman" panose="02020603050405020304" pitchFamily="18" charset="0"/>
              </a:rPr>
              <a:t>Create</a:t>
            </a:r>
            <a:r>
              <a:rPr lang="en-US" b="0" i="0" dirty="0">
                <a:solidFill>
                  <a:srgbClr val="36344D"/>
                </a:solidFill>
                <a:effectLst/>
                <a:latin typeface="Times New Roman" panose="02020603050405020304" pitchFamily="18" charset="0"/>
                <a:cs typeface="Times New Roman" panose="02020603050405020304" pitchFamily="18" charset="0"/>
              </a:rPr>
              <a:t>, you’ll be able to access your new testing site.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E510250-A0B9-D070-077D-F4CEAD9D0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633031"/>
            <a:ext cx="11147591" cy="4445306"/>
          </a:xfrm>
          <a:prstGeom prst="rect">
            <a:avLst/>
          </a:prstGeom>
        </p:spPr>
      </p:pic>
      <p:sp>
        <p:nvSpPr>
          <p:cNvPr id="5" name="Footer Placeholder 4">
            <a:extLst>
              <a:ext uri="{FF2B5EF4-FFF2-40B4-BE49-F238E27FC236}">
                <a16:creationId xmlns:a16="http://schemas.microsoft.com/office/drawing/2014/main" id="{B7F44304-DAD0-DF8A-384C-F7B1E0B51237}"/>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8DEEBC18-A545-7D1A-2BAA-1BD3776A87B7}"/>
              </a:ext>
            </a:extLst>
          </p:cNvPr>
          <p:cNvSpPr>
            <a:spLocks noGrp="1"/>
          </p:cNvSpPr>
          <p:nvPr>
            <p:ph type="sldNum" sz="quarter" idx="12"/>
          </p:nvPr>
        </p:nvSpPr>
        <p:spPr/>
        <p:txBody>
          <a:bodyPr/>
          <a:lstStyle/>
          <a:p>
            <a:fld id="{0FD323F0-2125-4505-822B-C2047871690B}" type="slidenum">
              <a:rPr lang="en-US" smtClean="0"/>
              <a:t>89</a:t>
            </a:fld>
            <a:endParaRPr lang="en-US" dirty="0"/>
          </a:p>
        </p:txBody>
      </p:sp>
      <p:sp>
        <p:nvSpPr>
          <p:cNvPr id="8" name="Date Placeholder 7">
            <a:extLst>
              <a:ext uri="{FF2B5EF4-FFF2-40B4-BE49-F238E27FC236}">
                <a16:creationId xmlns:a16="http://schemas.microsoft.com/office/drawing/2014/main" id="{C8EEDD01-0989-A906-6149-A2302E3BA6A5}"/>
              </a:ext>
            </a:extLst>
          </p:cNvPr>
          <p:cNvSpPr>
            <a:spLocks noGrp="1"/>
          </p:cNvSpPr>
          <p:nvPr>
            <p:ph type="dt" sz="half" idx="10"/>
          </p:nvPr>
        </p:nvSpPr>
        <p:spPr/>
        <p:txBody>
          <a:bodyPr/>
          <a:lstStyle/>
          <a:p>
            <a:fld id="{E6F7D71B-62DC-44CC-B6BB-C5AF48146159}" type="datetime2">
              <a:rPr lang="en-US" smtClean="0"/>
              <a:t>Wednesday, August 14, 2024</a:t>
            </a:fld>
            <a:endParaRPr lang="en-US" dirty="0"/>
          </a:p>
        </p:txBody>
      </p:sp>
    </p:spTree>
    <p:extLst>
      <p:ext uri="{BB962C8B-B14F-4D97-AF65-F5344CB8AC3E}">
        <p14:creationId xmlns:p14="http://schemas.microsoft.com/office/powerpoint/2010/main" val="94801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144000" cy="816283"/>
          </a:xfrm>
        </p:spPr>
        <p:txBody>
          <a:bodyPr>
            <a:normAutofit/>
          </a:bodyPr>
          <a:lstStyle/>
          <a:p>
            <a:r>
              <a:rPr lang="en-US" sz="3200" b="1" dirty="0">
                <a:latin typeface="Times New Roman" panose="02020603050405020304" pitchFamily="18" charset="0"/>
                <a:cs typeface="Times New Roman" panose="02020603050405020304" pitchFamily="18" charset="0"/>
              </a:rPr>
              <a:t>Popular Content Management Systems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073587"/>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Powering </a:t>
            </a:r>
            <a:r>
              <a:rPr lang="en-US" b="1" i="0" dirty="0">
                <a:solidFill>
                  <a:srgbClr val="6747C7"/>
                </a:solidFill>
                <a:effectLst/>
                <a:latin typeface="Times New Roman" panose="02020603050405020304" pitchFamily="18" charset="0"/>
                <a:cs typeface="Times New Roman" panose="02020603050405020304" pitchFamily="18" charset="0"/>
                <a:hlinkClick r:id="rId2"/>
              </a:rPr>
              <a:t>42.9%</a:t>
            </a:r>
            <a:r>
              <a:rPr lang="en-US" b="0" i="0" dirty="0">
                <a:solidFill>
                  <a:srgbClr val="36344D"/>
                </a:solidFill>
                <a:effectLst/>
                <a:latin typeface="Times New Roman" panose="02020603050405020304" pitchFamily="18" charset="0"/>
                <a:cs typeface="Times New Roman" panose="02020603050405020304" pitchFamily="18" charset="0"/>
              </a:rPr>
              <a:t> of the internet, </a:t>
            </a:r>
            <a:r>
              <a:rPr lang="en-US" b="1" i="0" dirty="0">
                <a:solidFill>
                  <a:srgbClr val="6747C7"/>
                </a:solidFill>
                <a:effectLst/>
                <a:latin typeface="Times New Roman" panose="02020603050405020304" pitchFamily="18" charset="0"/>
                <a:cs typeface="Times New Roman" panose="02020603050405020304" pitchFamily="18" charset="0"/>
                <a:hlinkClick r:id="rId3"/>
              </a:rPr>
              <a:t>WordPress is</a:t>
            </a:r>
            <a:r>
              <a:rPr lang="en-US" b="0" i="0" dirty="0">
                <a:solidFill>
                  <a:srgbClr val="36344D"/>
                </a:solidFill>
                <a:effectLst/>
                <a:latin typeface="Times New Roman" panose="02020603050405020304" pitchFamily="18" charset="0"/>
                <a:cs typeface="Times New Roman" panose="02020603050405020304" pitchFamily="18" charset="0"/>
              </a:rPr>
              <a:t> the most popular web content management system on the market today. This </a:t>
            </a:r>
            <a:r>
              <a:rPr lang="en-US" b="1" i="0" dirty="0">
                <a:solidFill>
                  <a:srgbClr val="36344D"/>
                </a:solidFill>
                <a:effectLst/>
                <a:latin typeface="Times New Roman" panose="02020603050405020304" pitchFamily="18" charset="0"/>
                <a:cs typeface="Times New Roman" panose="02020603050405020304" pitchFamily="18" charset="0"/>
              </a:rPr>
              <a:t>free</a:t>
            </a:r>
            <a:r>
              <a:rPr lang="en-US" b="0" i="0" dirty="0">
                <a:solidFill>
                  <a:srgbClr val="36344D"/>
                </a:solidFill>
                <a:effectLst/>
                <a:latin typeface="Times New Roman" panose="02020603050405020304" pitchFamily="18" charset="0"/>
                <a:cs typeface="Times New Roman" panose="02020603050405020304" pitchFamily="18" charset="0"/>
              </a:rPr>
              <a:t>, self-hosted CMS started as a blog publishing platform, which left it with robust content management tools. </a:t>
            </a:r>
          </a:p>
          <a:p>
            <a:pPr algn="l"/>
            <a:r>
              <a:rPr lang="en-US" b="0" i="0" dirty="0">
                <a:solidFill>
                  <a:srgbClr val="36344D"/>
                </a:solidFill>
                <a:effectLst/>
                <a:latin typeface="Times New Roman" panose="02020603050405020304" pitchFamily="18" charset="0"/>
                <a:cs typeface="Times New Roman" panose="02020603050405020304" pitchFamily="18" charset="0"/>
              </a:rPr>
              <a:t>WordPress can accommodate all kinds of websites, from eCommerce stores, to learning sites, and simple portfolios. </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It comes with a massive collection of plugins and themes that are relatively easy to configure. For this reason, WordPress is highly versatile and scalable.</a:t>
            </a:r>
          </a:p>
          <a:p>
            <a:pPr algn="l"/>
            <a:r>
              <a:rPr lang="en-US" b="0" i="0" dirty="0">
                <a:solidFill>
                  <a:srgbClr val="36344D"/>
                </a:solidFill>
                <a:effectLst/>
                <a:latin typeface="Times New Roman" panose="02020603050405020304" pitchFamily="18" charset="0"/>
                <a:cs typeface="Times New Roman" panose="02020603050405020304" pitchFamily="18" charset="0"/>
              </a:rPr>
              <a:t>Being an open-source platform means WordPress has a large community and plenty of forums. Website owners can connect with other WordPress users or refer to WordPress tutorial websites for assistance. </a:t>
            </a:r>
          </a:p>
          <a:p>
            <a:pPr algn="l"/>
            <a:r>
              <a:rPr lang="en-US" b="0" i="0" dirty="0">
                <a:solidFill>
                  <a:srgbClr val="36344D"/>
                </a:solidFill>
                <a:effectLst/>
                <a:latin typeface="Times New Roman" panose="02020603050405020304" pitchFamily="18" charset="0"/>
                <a:cs typeface="Times New Roman" panose="02020603050405020304" pitchFamily="18" charset="0"/>
              </a:rPr>
              <a:t>This is especially beneficial for beginners since WordPress has a steep learning curve.</a:t>
            </a:r>
          </a:p>
        </p:txBody>
      </p:sp>
      <p:sp>
        <p:nvSpPr>
          <p:cNvPr id="4" name="Footer Placeholder 3">
            <a:extLst>
              <a:ext uri="{FF2B5EF4-FFF2-40B4-BE49-F238E27FC236}">
                <a16:creationId xmlns:a16="http://schemas.microsoft.com/office/drawing/2014/main" id="{E5335CB5-3A59-C1A5-8C09-46FDE103A604}"/>
              </a:ext>
            </a:extLst>
          </p:cNvPr>
          <p:cNvSpPr>
            <a:spLocks noGrp="1"/>
          </p:cNvSpPr>
          <p:nvPr>
            <p:ph type="ftr" sz="quarter" idx="11"/>
          </p:nvPr>
        </p:nvSpPr>
        <p:spPr/>
        <p:txBody>
          <a:bodyPr/>
          <a:lstStyle/>
          <a:p>
            <a:r>
              <a:rPr lang="en-US"/>
              <a:t>IAIICT ABU Zaria</a:t>
            </a:r>
            <a:endParaRPr lang="en-US" dirty="0"/>
          </a:p>
        </p:txBody>
      </p:sp>
      <p:sp>
        <p:nvSpPr>
          <p:cNvPr id="5" name="Slide Number Placeholder 4">
            <a:extLst>
              <a:ext uri="{FF2B5EF4-FFF2-40B4-BE49-F238E27FC236}">
                <a16:creationId xmlns:a16="http://schemas.microsoft.com/office/drawing/2014/main" id="{78000234-2984-217D-454B-87C78264AB7D}"/>
              </a:ext>
            </a:extLst>
          </p:cNvPr>
          <p:cNvSpPr>
            <a:spLocks noGrp="1"/>
          </p:cNvSpPr>
          <p:nvPr>
            <p:ph type="sldNum" sz="quarter" idx="12"/>
          </p:nvPr>
        </p:nvSpPr>
        <p:spPr/>
        <p:txBody>
          <a:bodyPr/>
          <a:lstStyle/>
          <a:p>
            <a:fld id="{0FD323F0-2125-4505-822B-C2047871690B}" type="slidenum">
              <a:rPr lang="en-US" smtClean="0"/>
              <a:t>9</a:t>
            </a:fld>
            <a:endParaRPr lang="en-US" dirty="0"/>
          </a:p>
        </p:txBody>
      </p:sp>
      <p:sp>
        <p:nvSpPr>
          <p:cNvPr id="6" name="Date Placeholder 5">
            <a:extLst>
              <a:ext uri="{FF2B5EF4-FFF2-40B4-BE49-F238E27FC236}">
                <a16:creationId xmlns:a16="http://schemas.microsoft.com/office/drawing/2014/main" id="{FFE28DDD-B436-D577-8043-99C4F72ECA4C}"/>
              </a:ext>
            </a:extLst>
          </p:cNvPr>
          <p:cNvSpPr>
            <a:spLocks noGrp="1"/>
          </p:cNvSpPr>
          <p:nvPr>
            <p:ph type="dt" sz="half" idx="10"/>
          </p:nvPr>
        </p:nvSpPr>
        <p:spPr/>
        <p:txBody>
          <a:bodyPr/>
          <a:lstStyle/>
          <a:p>
            <a:fld id="{D6902FD0-213C-4565-9D5E-F9E2B1D5B6F6}" type="datetime2">
              <a:rPr lang="en-US" smtClean="0"/>
              <a:t>Wednesday, August 14, 2024</a:t>
            </a:fld>
            <a:endParaRPr lang="en-US" dirty="0"/>
          </a:p>
        </p:txBody>
      </p:sp>
    </p:spTree>
    <p:extLst>
      <p:ext uri="{BB962C8B-B14F-4D97-AF65-F5344CB8AC3E}">
        <p14:creationId xmlns:p14="http://schemas.microsoft.com/office/powerpoint/2010/main" val="2243754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lnSpcReduction="10000"/>
          </a:bodyPr>
          <a:lstStyle/>
          <a:p>
            <a:pPr algn="l"/>
            <a:r>
              <a:rPr lang="en-US" b="1" i="0" dirty="0">
                <a:solidFill>
                  <a:srgbClr val="36344D"/>
                </a:solidFill>
                <a:effectLst/>
                <a:latin typeface="Times New Roman" panose="02020603050405020304" pitchFamily="18" charset="0"/>
                <a:cs typeface="Times New Roman" panose="02020603050405020304" pitchFamily="18" charset="0"/>
              </a:rPr>
              <a:t>6. Go to Your Testing Site</a:t>
            </a:r>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Finally, finish installing WordPress</a:t>
            </a:r>
          </a:p>
          <a:p>
            <a:pPr algn="l"/>
            <a:r>
              <a:rPr lang="en-US" b="0" i="0" dirty="0">
                <a:solidFill>
                  <a:srgbClr val="36344D"/>
                </a:solidFill>
                <a:effectLst/>
                <a:latin typeface="Times New Roman" panose="02020603050405020304" pitchFamily="18" charset="0"/>
                <a:cs typeface="Times New Roman" panose="02020603050405020304" pitchFamily="18" charset="0"/>
              </a:rPr>
              <a:t>on localhost – open a new browser</a:t>
            </a:r>
          </a:p>
          <a:p>
            <a:pPr algn="l"/>
            <a:r>
              <a:rPr lang="en-US" b="0" i="0" dirty="0">
                <a:solidFill>
                  <a:srgbClr val="36344D"/>
                </a:solidFill>
                <a:effectLst/>
                <a:latin typeface="Times New Roman" panose="02020603050405020304" pitchFamily="18" charset="0"/>
                <a:cs typeface="Times New Roman" panose="02020603050405020304" pitchFamily="18" charset="0"/>
              </a:rPr>
              <a:t>window and search for </a:t>
            </a:r>
          </a:p>
          <a:p>
            <a:pPr algn="l"/>
            <a:r>
              <a:rPr lang="en-US" b="1" i="0" dirty="0">
                <a:solidFill>
                  <a:srgbClr val="36344D"/>
                </a:solidFill>
                <a:effectLst/>
                <a:latin typeface="Times New Roman" panose="02020603050405020304" pitchFamily="18" charset="0"/>
                <a:cs typeface="Times New Roman" panose="02020603050405020304" pitchFamily="18" charset="0"/>
              </a:rPr>
              <a:t>http://localhost/mytestingsite</a:t>
            </a:r>
            <a:r>
              <a:rPr lang="en-US" b="0" i="0" dirty="0">
                <a:solidFill>
                  <a:srgbClr val="36344D"/>
                </a:solidFill>
                <a:effectLst/>
                <a:latin typeface="Times New Roman" panose="02020603050405020304" pitchFamily="18" charset="0"/>
                <a:cs typeface="Times New Roman" panose="02020603050405020304" pitchFamily="18" charset="0"/>
              </a:rPr>
              <a:t>. </a:t>
            </a:r>
          </a:p>
          <a:p>
            <a:pPr algn="l"/>
            <a:r>
              <a:rPr lang="en-US" b="0" i="0" dirty="0">
                <a:solidFill>
                  <a:srgbClr val="36344D"/>
                </a:solidFill>
                <a:effectLst/>
                <a:latin typeface="Times New Roman" panose="02020603050405020304" pitchFamily="18" charset="0"/>
                <a:cs typeface="Times New Roman" panose="02020603050405020304" pitchFamily="18" charset="0"/>
              </a:rPr>
              <a:t>It’s important to replace </a:t>
            </a:r>
          </a:p>
          <a:p>
            <a:pPr algn="l"/>
            <a:r>
              <a:rPr lang="en-US" b="1" i="0" dirty="0">
                <a:solidFill>
                  <a:srgbClr val="36344D"/>
                </a:solidFill>
                <a:effectLst/>
                <a:latin typeface="Times New Roman" panose="02020603050405020304" pitchFamily="18" charset="0"/>
                <a:cs typeface="Times New Roman" panose="02020603050405020304" pitchFamily="18" charset="0"/>
              </a:rPr>
              <a:t>“</a:t>
            </a:r>
            <a:r>
              <a:rPr lang="en-US" b="1" i="0" dirty="0" err="1">
                <a:solidFill>
                  <a:srgbClr val="36344D"/>
                </a:solidFill>
                <a:effectLst/>
                <a:latin typeface="Times New Roman" panose="02020603050405020304" pitchFamily="18" charset="0"/>
                <a:cs typeface="Times New Roman" panose="02020603050405020304" pitchFamily="18" charset="0"/>
              </a:rPr>
              <a:t>mytestingsite</a:t>
            </a:r>
            <a:r>
              <a:rPr lang="en-US" b="1" i="0" dirty="0">
                <a:solidFill>
                  <a:srgbClr val="36344D"/>
                </a:solidFill>
                <a:effectLst/>
                <a:latin typeface="Times New Roman" panose="02020603050405020304" pitchFamily="18" charset="0"/>
                <a:cs typeface="Times New Roman" panose="02020603050405020304" pitchFamily="18" charset="0"/>
              </a:rPr>
              <a:t>”</a:t>
            </a:r>
            <a:r>
              <a:rPr lang="en-US" b="0" i="0" dirty="0">
                <a:solidFill>
                  <a:srgbClr val="36344D"/>
                </a:solidFill>
                <a:effectLst/>
                <a:latin typeface="Times New Roman" panose="02020603050405020304" pitchFamily="18" charset="0"/>
                <a:cs typeface="Times New Roman" panose="02020603050405020304" pitchFamily="18" charset="0"/>
              </a:rPr>
              <a:t> with the name </a:t>
            </a:r>
          </a:p>
          <a:p>
            <a:pPr algn="l"/>
            <a:r>
              <a:rPr lang="en-US" b="0" i="0" dirty="0">
                <a:solidFill>
                  <a:srgbClr val="36344D"/>
                </a:solidFill>
                <a:effectLst/>
                <a:latin typeface="Times New Roman" panose="02020603050405020304" pitchFamily="18" charset="0"/>
                <a:cs typeface="Times New Roman" panose="02020603050405020304" pitchFamily="18" charset="0"/>
              </a:rPr>
              <a:t>you chose earlier.</a:t>
            </a:r>
          </a:p>
          <a:p>
            <a:pPr algn="l"/>
            <a:r>
              <a:rPr lang="en-US" b="0" i="0" dirty="0">
                <a:solidFill>
                  <a:srgbClr val="36344D"/>
                </a:solidFill>
                <a:effectLst/>
                <a:latin typeface="Times New Roman" panose="02020603050405020304" pitchFamily="18" charset="0"/>
                <a:cs typeface="Times New Roman" panose="02020603050405020304" pitchFamily="18" charset="0"/>
              </a:rPr>
              <a:t>On this page, WordPress will give </a:t>
            </a:r>
          </a:p>
          <a:p>
            <a:pPr algn="l"/>
            <a:r>
              <a:rPr lang="en-US" b="0" i="0" dirty="0">
                <a:solidFill>
                  <a:srgbClr val="36344D"/>
                </a:solidFill>
                <a:effectLst/>
                <a:latin typeface="Times New Roman" panose="02020603050405020304" pitchFamily="18" charset="0"/>
                <a:cs typeface="Times New Roman" panose="02020603050405020304" pitchFamily="18" charset="0"/>
              </a:rPr>
              <a:t>you a list of the information it </a:t>
            </a:r>
          </a:p>
          <a:p>
            <a:pPr algn="l"/>
            <a:r>
              <a:rPr lang="en-US" b="0" i="0" dirty="0">
                <a:solidFill>
                  <a:srgbClr val="36344D"/>
                </a:solidFill>
                <a:effectLst/>
                <a:latin typeface="Times New Roman" panose="02020603050405020304" pitchFamily="18" charset="0"/>
                <a:cs typeface="Times New Roman" panose="02020603050405020304" pitchFamily="18" charset="0"/>
              </a:rPr>
              <a:t>needs to create your testing site. </a:t>
            </a:r>
          </a:p>
          <a:p>
            <a:pPr algn="l"/>
            <a:r>
              <a:rPr lang="en-US" b="0" i="0" dirty="0">
                <a:solidFill>
                  <a:srgbClr val="36344D"/>
                </a:solidFill>
                <a:effectLst/>
                <a:latin typeface="Times New Roman" panose="02020603050405020304" pitchFamily="18" charset="0"/>
                <a:cs typeface="Times New Roman" panose="02020603050405020304" pitchFamily="18" charset="0"/>
              </a:rPr>
              <a:t>This includes a database name, </a:t>
            </a:r>
          </a:p>
          <a:p>
            <a:pPr algn="l"/>
            <a:r>
              <a:rPr lang="en-US" b="0" i="0" dirty="0">
                <a:solidFill>
                  <a:srgbClr val="36344D"/>
                </a:solidFill>
                <a:effectLst/>
                <a:latin typeface="Times New Roman" panose="02020603050405020304" pitchFamily="18" charset="0"/>
                <a:cs typeface="Times New Roman" panose="02020603050405020304" pitchFamily="18" charset="0"/>
              </a:rPr>
              <a:t>username, password, host, and table prefix.</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130A71E8-41B6-E73D-C090-107AEA343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422" y="1136918"/>
            <a:ext cx="7344578" cy="5153713"/>
          </a:xfrm>
          <a:prstGeom prst="rect">
            <a:avLst/>
          </a:prstGeom>
        </p:spPr>
      </p:pic>
      <p:sp>
        <p:nvSpPr>
          <p:cNvPr id="5" name="Footer Placeholder 4">
            <a:extLst>
              <a:ext uri="{FF2B5EF4-FFF2-40B4-BE49-F238E27FC236}">
                <a16:creationId xmlns:a16="http://schemas.microsoft.com/office/drawing/2014/main" id="{D5ADAB13-2588-9063-CE5E-10378655C15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CE234910-50E9-68F4-6C22-EB4A5E1621E2}"/>
              </a:ext>
            </a:extLst>
          </p:cNvPr>
          <p:cNvSpPr>
            <a:spLocks noGrp="1"/>
          </p:cNvSpPr>
          <p:nvPr>
            <p:ph type="sldNum" sz="quarter" idx="12"/>
          </p:nvPr>
        </p:nvSpPr>
        <p:spPr/>
        <p:txBody>
          <a:bodyPr/>
          <a:lstStyle/>
          <a:p>
            <a:fld id="{0FD323F0-2125-4505-822B-C2047871690B}" type="slidenum">
              <a:rPr lang="en-US" smtClean="0"/>
              <a:t>90</a:t>
            </a:fld>
            <a:endParaRPr lang="en-US" dirty="0"/>
          </a:p>
        </p:txBody>
      </p:sp>
      <p:sp>
        <p:nvSpPr>
          <p:cNvPr id="7" name="Date Placeholder 6">
            <a:extLst>
              <a:ext uri="{FF2B5EF4-FFF2-40B4-BE49-F238E27FC236}">
                <a16:creationId xmlns:a16="http://schemas.microsoft.com/office/drawing/2014/main" id="{6F7B951D-DDD2-0200-A849-A429105B2133}"/>
              </a:ext>
            </a:extLst>
          </p:cNvPr>
          <p:cNvSpPr>
            <a:spLocks noGrp="1"/>
          </p:cNvSpPr>
          <p:nvPr>
            <p:ph type="dt" sz="half" idx="10"/>
          </p:nvPr>
        </p:nvSpPr>
        <p:spPr/>
        <p:txBody>
          <a:bodyPr/>
          <a:lstStyle/>
          <a:p>
            <a:fld id="{270E6BB5-F33D-455D-9F31-94F4CABE47B7}" type="datetime2">
              <a:rPr lang="en-US" smtClean="0"/>
              <a:t>Wednesday, August 14, 2024</a:t>
            </a:fld>
            <a:endParaRPr lang="en-US" dirty="0"/>
          </a:p>
        </p:txBody>
      </p:sp>
    </p:spTree>
    <p:extLst>
      <p:ext uri="{BB962C8B-B14F-4D97-AF65-F5344CB8AC3E}">
        <p14:creationId xmlns:p14="http://schemas.microsoft.com/office/powerpoint/2010/main" val="2861698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After you click the </a:t>
            </a:r>
            <a:r>
              <a:rPr lang="en-US" b="1" i="0" dirty="0">
                <a:solidFill>
                  <a:srgbClr val="36344D"/>
                </a:solidFill>
                <a:effectLst/>
                <a:latin typeface="Times New Roman" panose="02020603050405020304" pitchFamily="18" charset="0"/>
                <a:cs typeface="Times New Roman" panose="02020603050405020304" pitchFamily="18" charset="0"/>
              </a:rPr>
              <a:t>Let’s</a:t>
            </a:r>
            <a:r>
              <a:rPr lang="en-US" b="0" i="1"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Go! </a:t>
            </a:r>
            <a:r>
              <a:rPr lang="en-US" b="0" i="0" dirty="0">
                <a:solidFill>
                  <a:srgbClr val="36344D"/>
                </a:solidFill>
                <a:effectLst/>
                <a:latin typeface="Times New Roman" panose="02020603050405020304" pitchFamily="18" charset="0"/>
                <a:cs typeface="Times New Roman" panose="02020603050405020304" pitchFamily="18" charset="0"/>
              </a:rPr>
              <a:t>button, you’ll need to enter your database connection details. Simply add the database name you created in phpMyAdmin. Then, enter </a:t>
            </a:r>
            <a:r>
              <a:rPr lang="en-US" b="1" i="0" dirty="0">
                <a:solidFill>
                  <a:srgbClr val="36344D"/>
                </a:solidFill>
                <a:effectLst/>
                <a:latin typeface="Times New Roman" panose="02020603050405020304" pitchFamily="18" charset="0"/>
                <a:cs typeface="Times New Roman" panose="02020603050405020304" pitchFamily="18" charset="0"/>
              </a:rPr>
              <a:t>“root”</a:t>
            </a:r>
            <a:r>
              <a:rPr lang="en-US" b="0" i="0" dirty="0">
                <a:solidFill>
                  <a:srgbClr val="36344D"/>
                </a:solidFill>
                <a:effectLst/>
                <a:latin typeface="Times New Roman" panose="02020603050405020304" pitchFamily="18" charset="0"/>
                <a:cs typeface="Times New Roman" panose="02020603050405020304" pitchFamily="18" charset="0"/>
              </a:rPr>
              <a:t> as the username, and keep the password space blank.</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AF8D7D0-BCB0-1761-B78F-084AF5CB0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52" y="2434727"/>
            <a:ext cx="10322666" cy="5354197"/>
          </a:xfrm>
          <a:prstGeom prst="rect">
            <a:avLst/>
          </a:prstGeom>
        </p:spPr>
      </p:pic>
      <p:sp>
        <p:nvSpPr>
          <p:cNvPr id="5" name="Footer Placeholder 4">
            <a:extLst>
              <a:ext uri="{FF2B5EF4-FFF2-40B4-BE49-F238E27FC236}">
                <a16:creationId xmlns:a16="http://schemas.microsoft.com/office/drawing/2014/main" id="{E320399A-6BCC-9C59-8E83-67C302F54455}"/>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B8B1F02D-5BF8-87C2-E041-C42FA0F1F4ED}"/>
              </a:ext>
            </a:extLst>
          </p:cNvPr>
          <p:cNvSpPr>
            <a:spLocks noGrp="1"/>
          </p:cNvSpPr>
          <p:nvPr>
            <p:ph type="sldNum" sz="quarter" idx="12"/>
          </p:nvPr>
        </p:nvSpPr>
        <p:spPr/>
        <p:txBody>
          <a:bodyPr/>
          <a:lstStyle/>
          <a:p>
            <a:fld id="{0FD323F0-2125-4505-822B-C2047871690B}" type="slidenum">
              <a:rPr lang="en-US" smtClean="0"/>
              <a:t>91</a:t>
            </a:fld>
            <a:endParaRPr lang="en-US" dirty="0"/>
          </a:p>
        </p:txBody>
      </p:sp>
      <p:sp>
        <p:nvSpPr>
          <p:cNvPr id="8" name="Date Placeholder 7">
            <a:extLst>
              <a:ext uri="{FF2B5EF4-FFF2-40B4-BE49-F238E27FC236}">
                <a16:creationId xmlns:a16="http://schemas.microsoft.com/office/drawing/2014/main" id="{4AEEDB33-6B9E-592D-4299-4F5600BBD855}"/>
              </a:ext>
            </a:extLst>
          </p:cNvPr>
          <p:cNvSpPr>
            <a:spLocks noGrp="1"/>
          </p:cNvSpPr>
          <p:nvPr>
            <p:ph type="dt" sz="half" idx="10"/>
          </p:nvPr>
        </p:nvSpPr>
        <p:spPr/>
        <p:txBody>
          <a:bodyPr/>
          <a:lstStyle/>
          <a:p>
            <a:fld id="{5643A0C4-6774-4E93-9EDC-D6476BF12BA8}" type="datetime2">
              <a:rPr lang="en-US" smtClean="0"/>
              <a:t>Wednesday, August 14, 2024</a:t>
            </a:fld>
            <a:endParaRPr lang="en-US" dirty="0"/>
          </a:p>
        </p:txBody>
      </p:sp>
    </p:spTree>
    <p:extLst>
      <p:ext uri="{BB962C8B-B14F-4D97-AF65-F5344CB8AC3E}">
        <p14:creationId xmlns:p14="http://schemas.microsoft.com/office/powerpoint/2010/main" val="42707252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For Windows and Linux users, WordPress will automatically store this information in a </a:t>
            </a:r>
            <a:r>
              <a:rPr lang="en-US" b="1" i="0" dirty="0">
                <a:solidFill>
                  <a:srgbClr val="36344D"/>
                </a:solidFill>
                <a:effectLst/>
                <a:latin typeface="Times New Roman" panose="02020603050405020304" pitchFamily="18" charset="0"/>
                <a:cs typeface="Times New Roman" panose="02020603050405020304" pitchFamily="18" charset="0"/>
              </a:rPr>
              <a:t>wp-</a:t>
            </a:r>
            <a:r>
              <a:rPr lang="en-US" b="1" i="0" dirty="0" err="1">
                <a:solidFill>
                  <a:srgbClr val="36344D"/>
                </a:solidFill>
                <a:effectLst/>
                <a:latin typeface="Times New Roman" panose="02020603050405020304" pitchFamily="18" charset="0"/>
                <a:cs typeface="Times New Roman" panose="02020603050405020304" pitchFamily="18" charset="0"/>
              </a:rPr>
              <a:t>config.php</a:t>
            </a:r>
            <a:r>
              <a:rPr lang="en-US" b="0" i="0" dirty="0">
                <a:solidFill>
                  <a:srgbClr val="36344D"/>
                </a:solidFill>
                <a:effectLst/>
                <a:latin typeface="Times New Roman" panose="02020603050405020304" pitchFamily="18" charset="0"/>
                <a:cs typeface="Times New Roman" panose="02020603050405020304" pitchFamily="18" charset="0"/>
              </a:rPr>
              <a:t> file. However, macOS users will be shown manual code you can use to create this file yourself.</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30548E1-3904-AB30-35E1-A6205AFD8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50" y="2478795"/>
            <a:ext cx="9713129" cy="5027965"/>
          </a:xfrm>
          <a:prstGeom prst="rect">
            <a:avLst/>
          </a:prstGeom>
        </p:spPr>
      </p:pic>
      <p:sp>
        <p:nvSpPr>
          <p:cNvPr id="5" name="Footer Placeholder 4">
            <a:extLst>
              <a:ext uri="{FF2B5EF4-FFF2-40B4-BE49-F238E27FC236}">
                <a16:creationId xmlns:a16="http://schemas.microsoft.com/office/drawing/2014/main" id="{835C85B2-E6F6-C979-E946-5FB310B511C8}"/>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7FDE4088-5BF5-177B-B8A3-1001B63FFCE3}"/>
              </a:ext>
            </a:extLst>
          </p:cNvPr>
          <p:cNvSpPr>
            <a:spLocks noGrp="1"/>
          </p:cNvSpPr>
          <p:nvPr>
            <p:ph type="sldNum" sz="quarter" idx="12"/>
          </p:nvPr>
        </p:nvSpPr>
        <p:spPr/>
        <p:txBody>
          <a:bodyPr/>
          <a:lstStyle/>
          <a:p>
            <a:fld id="{0FD323F0-2125-4505-822B-C2047871690B}" type="slidenum">
              <a:rPr lang="en-US" smtClean="0"/>
              <a:t>92</a:t>
            </a:fld>
            <a:endParaRPr lang="en-US" dirty="0"/>
          </a:p>
        </p:txBody>
      </p:sp>
      <p:sp>
        <p:nvSpPr>
          <p:cNvPr id="8" name="Date Placeholder 7">
            <a:extLst>
              <a:ext uri="{FF2B5EF4-FFF2-40B4-BE49-F238E27FC236}">
                <a16:creationId xmlns:a16="http://schemas.microsoft.com/office/drawing/2014/main" id="{C27491F7-5E87-3FC0-5422-F1030638DEDD}"/>
              </a:ext>
            </a:extLst>
          </p:cNvPr>
          <p:cNvSpPr>
            <a:spLocks noGrp="1"/>
          </p:cNvSpPr>
          <p:nvPr>
            <p:ph type="dt" sz="half" idx="10"/>
          </p:nvPr>
        </p:nvSpPr>
        <p:spPr/>
        <p:txBody>
          <a:bodyPr/>
          <a:lstStyle/>
          <a:p>
            <a:fld id="{C85ACEC8-11E6-44B7-85DF-D1FBEB3BC8D1}" type="datetime2">
              <a:rPr lang="en-US" smtClean="0"/>
              <a:t>Wednesday, August 14, 2024</a:t>
            </a:fld>
            <a:endParaRPr lang="en-US" dirty="0"/>
          </a:p>
        </p:txBody>
      </p:sp>
    </p:spTree>
    <p:extLst>
      <p:ext uri="{BB962C8B-B14F-4D97-AF65-F5344CB8AC3E}">
        <p14:creationId xmlns:p14="http://schemas.microsoft.com/office/powerpoint/2010/main" val="4201282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do this, go to your original WordPress folder and find the </a:t>
            </a:r>
            <a:r>
              <a:rPr lang="en-US" b="1" i="0" dirty="0">
                <a:solidFill>
                  <a:srgbClr val="36344D"/>
                </a:solidFill>
                <a:effectLst/>
                <a:latin typeface="Times New Roman" panose="02020603050405020304" pitchFamily="18" charset="0"/>
                <a:cs typeface="Times New Roman" panose="02020603050405020304" pitchFamily="18" charset="0"/>
              </a:rPr>
              <a:t>wp-config-</a:t>
            </a:r>
            <a:r>
              <a:rPr lang="en-US" b="1" i="0" dirty="0" err="1">
                <a:solidFill>
                  <a:srgbClr val="36344D"/>
                </a:solidFill>
                <a:effectLst/>
                <a:latin typeface="Times New Roman" panose="02020603050405020304" pitchFamily="18" charset="0"/>
                <a:cs typeface="Times New Roman" panose="02020603050405020304" pitchFamily="18" charset="0"/>
              </a:rPr>
              <a:t>sample.php</a:t>
            </a:r>
            <a:r>
              <a:rPr lang="en-US" b="0" i="0" dirty="0">
                <a:solidFill>
                  <a:srgbClr val="36344D"/>
                </a:solidFill>
                <a:effectLst/>
                <a:latin typeface="Times New Roman" panose="02020603050405020304" pitchFamily="18" charset="0"/>
                <a:cs typeface="Times New Roman" panose="02020603050405020304" pitchFamily="18" charset="0"/>
              </a:rPr>
              <a:t> file. Then use a text editor such as </a:t>
            </a:r>
            <a:r>
              <a:rPr lang="en-US" b="1" i="0" dirty="0">
                <a:solidFill>
                  <a:srgbClr val="36344D"/>
                </a:solidFill>
                <a:effectLst/>
                <a:latin typeface="Times New Roman" panose="02020603050405020304" pitchFamily="18" charset="0"/>
                <a:cs typeface="Times New Roman" panose="02020603050405020304" pitchFamily="18" charset="0"/>
              </a:rPr>
              <a:t>TextEdit</a:t>
            </a:r>
            <a:r>
              <a:rPr lang="en-US" b="0" i="0" dirty="0">
                <a:solidFill>
                  <a:srgbClr val="36344D"/>
                </a:solidFill>
                <a:effectLst/>
                <a:latin typeface="Times New Roman" panose="02020603050405020304" pitchFamily="18" charset="0"/>
                <a:cs typeface="Times New Roman" panose="02020603050405020304" pitchFamily="18" charset="0"/>
              </a:rPr>
              <a:t> to open it.</a:t>
            </a:r>
          </a:p>
          <a:p>
            <a:pPr algn="l"/>
            <a:r>
              <a:rPr lang="en-US" b="0" i="0" dirty="0">
                <a:solidFill>
                  <a:srgbClr val="36344D"/>
                </a:solidFill>
                <a:effectLst/>
                <a:latin typeface="Times New Roman" panose="02020603050405020304" pitchFamily="18" charset="0"/>
                <a:cs typeface="Times New Roman" panose="02020603050405020304" pitchFamily="18" charset="0"/>
              </a:rPr>
              <a:t>Copy the code that WordPress gave you and paste it into the file. Then, rename the file to </a:t>
            </a:r>
            <a:r>
              <a:rPr lang="en-US" b="1" i="0" dirty="0">
                <a:solidFill>
                  <a:srgbClr val="36344D"/>
                </a:solidFill>
                <a:effectLst/>
                <a:latin typeface="Times New Roman" panose="02020603050405020304" pitchFamily="18" charset="0"/>
                <a:cs typeface="Times New Roman" panose="02020603050405020304" pitchFamily="18" charset="0"/>
              </a:rPr>
              <a:t>“wp-</a:t>
            </a:r>
            <a:r>
              <a:rPr lang="en-US" b="1" i="0" dirty="0" err="1">
                <a:solidFill>
                  <a:srgbClr val="36344D"/>
                </a:solidFill>
                <a:effectLst/>
                <a:latin typeface="Times New Roman" panose="02020603050405020304" pitchFamily="18" charset="0"/>
                <a:cs typeface="Times New Roman" panose="02020603050405020304" pitchFamily="18" charset="0"/>
              </a:rPr>
              <a:t>config.php</a:t>
            </a:r>
            <a:r>
              <a:rPr lang="en-US" b="1" i="0" dirty="0">
                <a:solidFill>
                  <a:srgbClr val="36344D"/>
                </a:solidFill>
                <a:effectLst/>
                <a:latin typeface="Times New Roman" panose="02020603050405020304" pitchFamily="18" charset="0"/>
                <a:cs typeface="Times New Roman" panose="02020603050405020304" pitchFamily="18" charset="0"/>
              </a:rPr>
              <a:t>”</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759BB97-80CB-5A5A-0C28-55C99FF1D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358" y="2557664"/>
            <a:ext cx="8318500" cy="4059716"/>
          </a:xfrm>
          <a:prstGeom prst="rect">
            <a:avLst/>
          </a:prstGeom>
        </p:spPr>
      </p:pic>
      <p:sp>
        <p:nvSpPr>
          <p:cNvPr id="5" name="Footer Placeholder 4">
            <a:extLst>
              <a:ext uri="{FF2B5EF4-FFF2-40B4-BE49-F238E27FC236}">
                <a16:creationId xmlns:a16="http://schemas.microsoft.com/office/drawing/2014/main" id="{9EDE1A7E-5B2D-8AE9-7CAD-C3A8A90EE4E6}"/>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F8E429DE-BC3A-E93B-F220-9BD50F0FF17B}"/>
              </a:ext>
            </a:extLst>
          </p:cNvPr>
          <p:cNvSpPr>
            <a:spLocks noGrp="1"/>
          </p:cNvSpPr>
          <p:nvPr>
            <p:ph type="sldNum" sz="quarter" idx="12"/>
          </p:nvPr>
        </p:nvSpPr>
        <p:spPr/>
        <p:txBody>
          <a:bodyPr/>
          <a:lstStyle/>
          <a:p>
            <a:fld id="{0FD323F0-2125-4505-822B-C2047871690B}" type="slidenum">
              <a:rPr lang="en-US" smtClean="0"/>
              <a:t>93</a:t>
            </a:fld>
            <a:endParaRPr lang="en-US" dirty="0"/>
          </a:p>
        </p:txBody>
      </p:sp>
      <p:sp>
        <p:nvSpPr>
          <p:cNvPr id="8" name="Date Placeholder 7">
            <a:extLst>
              <a:ext uri="{FF2B5EF4-FFF2-40B4-BE49-F238E27FC236}">
                <a16:creationId xmlns:a16="http://schemas.microsoft.com/office/drawing/2014/main" id="{4506B3C8-CE11-8B74-9576-E5A87B5C9523}"/>
              </a:ext>
            </a:extLst>
          </p:cNvPr>
          <p:cNvSpPr>
            <a:spLocks noGrp="1"/>
          </p:cNvSpPr>
          <p:nvPr>
            <p:ph type="dt" sz="half" idx="10"/>
          </p:nvPr>
        </p:nvSpPr>
        <p:spPr/>
        <p:txBody>
          <a:bodyPr/>
          <a:lstStyle/>
          <a:p>
            <a:fld id="{FEF0DB1D-54B9-46B7-938A-61BFDFB5F17A}" type="datetime2">
              <a:rPr lang="en-US" smtClean="0"/>
              <a:t>Wednesday, August 14, 2024</a:t>
            </a:fld>
            <a:endParaRPr lang="en-US" dirty="0"/>
          </a:p>
        </p:txBody>
      </p:sp>
    </p:spTree>
    <p:extLst>
      <p:ext uri="{BB962C8B-B14F-4D97-AF65-F5344CB8AC3E}">
        <p14:creationId xmlns:p14="http://schemas.microsoft.com/office/powerpoint/2010/main" val="3306101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Finally, move the file into your root </a:t>
            </a:r>
          </a:p>
          <a:p>
            <a:pPr algn="l"/>
            <a:r>
              <a:rPr lang="en-US" b="0" i="0" dirty="0">
                <a:solidFill>
                  <a:srgbClr val="36344D"/>
                </a:solidFill>
                <a:effectLst/>
                <a:latin typeface="Times New Roman" panose="02020603050405020304" pitchFamily="18" charset="0"/>
                <a:cs typeface="Times New Roman" panose="02020603050405020304" pitchFamily="18" charset="0"/>
              </a:rPr>
              <a:t>directory. After you’re finished with </a:t>
            </a:r>
          </a:p>
          <a:p>
            <a:pPr algn="l"/>
            <a:r>
              <a:rPr lang="en-US" b="0" i="0" dirty="0">
                <a:solidFill>
                  <a:srgbClr val="36344D"/>
                </a:solidFill>
                <a:effectLst/>
                <a:latin typeface="Times New Roman" panose="02020603050405020304" pitchFamily="18" charset="0"/>
                <a:cs typeface="Times New Roman" panose="02020603050405020304" pitchFamily="18" charset="0"/>
              </a:rPr>
              <a:t>it, you can continue with your </a:t>
            </a:r>
          </a:p>
          <a:p>
            <a:pPr algn="l"/>
            <a:r>
              <a:rPr lang="en-US" b="0" i="0" dirty="0">
                <a:solidFill>
                  <a:srgbClr val="36344D"/>
                </a:solidFill>
                <a:effectLst/>
                <a:latin typeface="Times New Roman" panose="02020603050405020304" pitchFamily="18" charset="0"/>
                <a:cs typeface="Times New Roman" panose="02020603050405020304" pitchFamily="18" charset="0"/>
              </a:rPr>
              <a:t>WordPress installation.</a:t>
            </a:r>
          </a:p>
          <a:p>
            <a:pPr algn="l"/>
            <a:r>
              <a:rPr lang="en-US" b="0" i="0" dirty="0">
                <a:solidFill>
                  <a:srgbClr val="36344D"/>
                </a:solidFill>
                <a:effectLst/>
                <a:latin typeface="Times New Roman" panose="02020603050405020304" pitchFamily="18" charset="0"/>
                <a:cs typeface="Times New Roman" panose="02020603050405020304" pitchFamily="18" charset="0"/>
              </a:rPr>
              <a:t>On the next page, enter the title for </a:t>
            </a:r>
          </a:p>
          <a:p>
            <a:pPr algn="l"/>
            <a:r>
              <a:rPr lang="en-US" b="0" i="0" dirty="0">
                <a:solidFill>
                  <a:srgbClr val="36344D"/>
                </a:solidFill>
                <a:effectLst/>
                <a:latin typeface="Times New Roman" panose="02020603050405020304" pitchFamily="18" charset="0"/>
                <a:cs typeface="Times New Roman" panose="02020603050405020304" pitchFamily="18" charset="0"/>
              </a:rPr>
              <a:t>your testing site. Then create a </a:t>
            </a:r>
          </a:p>
          <a:p>
            <a:pPr algn="l"/>
            <a:r>
              <a:rPr lang="en-US" b="0" i="0" dirty="0">
                <a:solidFill>
                  <a:srgbClr val="36344D"/>
                </a:solidFill>
                <a:effectLst/>
                <a:latin typeface="Times New Roman" panose="02020603050405020304" pitchFamily="18" charset="0"/>
                <a:cs typeface="Times New Roman" panose="02020603050405020304" pitchFamily="18" charset="0"/>
              </a:rPr>
              <a:t>username, password, and email </a:t>
            </a:r>
          </a:p>
          <a:p>
            <a:pPr algn="l"/>
            <a:r>
              <a:rPr lang="en-US" b="0" i="0" dirty="0">
                <a:solidFill>
                  <a:srgbClr val="36344D"/>
                </a:solidFill>
                <a:effectLst/>
                <a:latin typeface="Times New Roman" panose="02020603050405020304" pitchFamily="18" charset="0"/>
                <a:cs typeface="Times New Roman" panose="02020603050405020304" pitchFamily="18" charset="0"/>
              </a:rPr>
              <a:t>address to l</a:t>
            </a:r>
            <a:r>
              <a:rPr lang="en-US" b="1" i="0" dirty="0">
                <a:solidFill>
                  <a:srgbClr val="6747C7"/>
                </a:solidFill>
                <a:effectLst/>
                <a:latin typeface="Times New Roman" panose="02020603050405020304" pitchFamily="18" charset="0"/>
                <a:cs typeface="Times New Roman" panose="02020603050405020304" pitchFamily="18" charset="0"/>
                <a:hlinkClick r:id="rId2"/>
              </a:rPr>
              <a:t>og in to WordPress</a:t>
            </a:r>
            <a:r>
              <a:rPr lang="en-US" b="0" i="0" dirty="0">
                <a:solidFill>
                  <a:srgbClr val="36344D"/>
                </a:solidFill>
                <a:effectLst/>
                <a:latin typeface="Times New Roman" panose="02020603050405020304" pitchFamily="18" charset="0"/>
                <a:cs typeface="Times New Roman" panose="02020603050405020304" pitchFamily="18" charset="0"/>
              </a:rPr>
              <a:t>. </a:t>
            </a:r>
          </a:p>
          <a:p>
            <a:pPr algn="l"/>
            <a:r>
              <a:rPr lang="en-US" b="0" i="0" dirty="0">
                <a:solidFill>
                  <a:srgbClr val="36344D"/>
                </a:solidFill>
                <a:effectLst/>
                <a:latin typeface="Times New Roman" panose="02020603050405020304" pitchFamily="18" charset="0"/>
                <a:cs typeface="Times New Roman" panose="02020603050405020304" pitchFamily="18" charset="0"/>
              </a:rPr>
              <a:t>Finally, select </a:t>
            </a:r>
            <a:r>
              <a:rPr lang="en-US" b="1" i="0" dirty="0">
                <a:solidFill>
                  <a:srgbClr val="36344D"/>
                </a:solidFill>
                <a:effectLst/>
                <a:latin typeface="Times New Roman" panose="02020603050405020304" pitchFamily="18" charset="0"/>
                <a:cs typeface="Times New Roman" panose="02020603050405020304" pitchFamily="18" charset="0"/>
              </a:rPr>
              <a:t>Install WordPress</a:t>
            </a:r>
            <a:r>
              <a:rPr lang="en-US" b="0" i="0" dirty="0">
                <a:solidFill>
                  <a:srgbClr val="36344D"/>
                </a:solidFill>
                <a:effectLst/>
                <a:latin typeface="Times New Roman" panose="02020603050405020304" pitchFamily="18" charset="0"/>
                <a:cs typeface="Times New Roman" panose="02020603050405020304" pitchFamily="18" charset="0"/>
              </a:rPr>
              <a:t>.</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610F801-1970-736B-1089-29FD0D100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26" y="1056903"/>
            <a:ext cx="7208874" cy="5887799"/>
          </a:xfrm>
          <a:prstGeom prst="rect">
            <a:avLst/>
          </a:prstGeom>
        </p:spPr>
      </p:pic>
      <p:sp>
        <p:nvSpPr>
          <p:cNvPr id="5" name="Footer Placeholder 4">
            <a:extLst>
              <a:ext uri="{FF2B5EF4-FFF2-40B4-BE49-F238E27FC236}">
                <a16:creationId xmlns:a16="http://schemas.microsoft.com/office/drawing/2014/main" id="{BAD82FBD-CAE2-E61B-78A8-31F5B1B1039F}"/>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27F8A5D6-BC11-909B-FEAC-8DD61127F1F9}"/>
              </a:ext>
            </a:extLst>
          </p:cNvPr>
          <p:cNvSpPr>
            <a:spLocks noGrp="1"/>
          </p:cNvSpPr>
          <p:nvPr>
            <p:ph type="sldNum" sz="quarter" idx="12"/>
          </p:nvPr>
        </p:nvSpPr>
        <p:spPr/>
        <p:txBody>
          <a:bodyPr/>
          <a:lstStyle/>
          <a:p>
            <a:fld id="{0FD323F0-2125-4505-822B-C2047871690B}" type="slidenum">
              <a:rPr lang="en-US" smtClean="0"/>
              <a:t>94</a:t>
            </a:fld>
            <a:endParaRPr lang="en-US" dirty="0"/>
          </a:p>
        </p:txBody>
      </p:sp>
      <p:sp>
        <p:nvSpPr>
          <p:cNvPr id="8" name="Date Placeholder 7">
            <a:extLst>
              <a:ext uri="{FF2B5EF4-FFF2-40B4-BE49-F238E27FC236}">
                <a16:creationId xmlns:a16="http://schemas.microsoft.com/office/drawing/2014/main" id="{D5BFC383-8C90-9CDC-26B0-7BBE309A0274}"/>
              </a:ext>
            </a:extLst>
          </p:cNvPr>
          <p:cNvSpPr>
            <a:spLocks noGrp="1"/>
          </p:cNvSpPr>
          <p:nvPr>
            <p:ph type="dt" sz="half" idx="10"/>
          </p:nvPr>
        </p:nvSpPr>
        <p:spPr/>
        <p:txBody>
          <a:bodyPr/>
          <a:lstStyle/>
          <a:p>
            <a:fld id="{51B5A7C5-2EC5-43F7-9FC8-A5D13F943969}" type="datetime2">
              <a:rPr lang="en-US" smtClean="0"/>
              <a:t>Wednesday, August 14, 2024</a:t>
            </a:fld>
            <a:endParaRPr lang="en-US" dirty="0"/>
          </a:p>
        </p:txBody>
      </p:sp>
    </p:spTree>
    <p:extLst>
      <p:ext uri="{BB962C8B-B14F-4D97-AF65-F5344CB8AC3E}">
        <p14:creationId xmlns:p14="http://schemas.microsoft.com/office/powerpoint/2010/main" val="35755547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How to Install WordPress Locally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To sign in to your local WordPress site, go to </a:t>
            </a:r>
            <a:r>
              <a:rPr lang="en-US" b="1" i="0" dirty="0">
                <a:solidFill>
                  <a:srgbClr val="36344D"/>
                </a:solidFill>
                <a:effectLst/>
                <a:latin typeface="Times New Roman" panose="02020603050405020304" pitchFamily="18" charset="0"/>
                <a:cs typeface="Times New Roman" panose="02020603050405020304" pitchFamily="18" charset="0"/>
              </a:rPr>
              <a:t>/localhost/</a:t>
            </a:r>
            <a:r>
              <a:rPr lang="en-US" b="1" i="0" dirty="0" err="1">
                <a:solidFill>
                  <a:srgbClr val="36344D"/>
                </a:solidFill>
                <a:effectLst/>
                <a:latin typeface="Times New Roman" panose="02020603050405020304" pitchFamily="18" charset="0"/>
                <a:cs typeface="Times New Roman" panose="02020603050405020304" pitchFamily="18" charset="0"/>
              </a:rPr>
              <a:t>mytestingsite</a:t>
            </a:r>
            <a:r>
              <a:rPr lang="en-US" b="1" i="0" dirty="0">
                <a:solidFill>
                  <a:srgbClr val="36344D"/>
                </a:solidFill>
                <a:effectLst/>
                <a:latin typeface="Times New Roman" panose="02020603050405020304" pitchFamily="18" charset="0"/>
                <a:cs typeface="Times New Roman" panose="02020603050405020304" pitchFamily="18" charset="0"/>
              </a:rPr>
              <a:t>/wp-admin</a:t>
            </a:r>
            <a:r>
              <a:rPr lang="en-US" b="0" i="0" dirty="0">
                <a:solidFill>
                  <a:srgbClr val="36344D"/>
                </a:solidFill>
                <a:effectLst/>
                <a:latin typeface="Times New Roman" panose="02020603050405020304" pitchFamily="18" charset="0"/>
                <a:cs typeface="Times New Roman" panose="02020603050405020304" pitchFamily="18" charset="0"/>
              </a:rPr>
              <a:t>. Be sure to use the login credentials you just created.</a:t>
            </a:r>
          </a:p>
          <a:p>
            <a:pPr algn="l"/>
            <a:r>
              <a:rPr lang="en-US" b="0" i="0" dirty="0">
                <a:solidFill>
                  <a:srgbClr val="36344D"/>
                </a:solidFill>
                <a:effectLst/>
                <a:latin typeface="Times New Roman" panose="02020603050405020304" pitchFamily="18" charset="0"/>
                <a:cs typeface="Times New Roman" panose="02020603050405020304" pitchFamily="18" charset="0"/>
              </a:rPr>
              <a:t>If you encounter any connection issues, you can search the </a:t>
            </a:r>
            <a:r>
              <a:rPr lang="en-US" b="1" i="0" dirty="0">
                <a:solidFill>
                  <a:srgbClr val="6747C7"/>
                </a:solidFill>
                <a:effectLst/>
                <a:latin typeface="Times New Roman" panose="02020603050405020304" pitchFamily="18" charset="0"/>
                <a:cs typeface="Times New Roman" panose="02020603050405020304" pitchFamily="18" charset="0"/>
                <a:hlinkClick r:id="rId2"/>
              </a:rPr>
              <a:t>Apache Friends support forum</a:t>
            </a:r>
            <a:r>
              <a:rPr lang="en-US" b="0" i="0" dirty="0">
                <a:solidFill>
                  <a:srgbClr val="36344D"/>
                </a:solidFill>
                <a:effectLst/>
                <a:latin typeface="Times New Roman" panose="02020603050405020304" pitchFamily="18" charset="0"/>
                <a:cs typeface="Times New Roman" panose="02020603050405020304" pitchFamily="18" charset="0"/>
              </a:rPr>
              <a:t>. You can find users who went through similar problems and found solutions for them. </a:t>
            </a:r>
          </a:p>
          <a:p>
            <a:pPr algn="l"/>
            <a:r>
              <a:rPr lang="en-US" b="0" i="0" dirty="0">
                <a:solidFill>
                  <a:srgbClr val="36344D"/>
                </a:solidFill>
                <a:effectLst/>
                <a:latin typeface="Times New Roman" panose="02020603050405020304" pitchFamily="18" charset="0"/>
                <a:cs typeface="Times New Roman" panose="02020603050405020304" pitchFamily="18" charset="0"/>
              </a:rPr>
              <a:t>Alternatively, you can create a new topic if a specific error hasn’t been discussed.</a:t>
            </a:r>
          </a:p>
          <a:p>
            <a:pPr algn="l"/>
            <a:endParaRPr lang="en-US" b="1" i="0" dirty="0">
              <a:solidFill>
                <a:srgbClr val="2F1C6A"/>
              </a:solidFill>
              <a:effectLst/>
              <a:latin typeface="Times New Roman" panose="02020603050405020304" pitchFamily="18" charset="0"/>
              <a:cs typeface="Times New Roman" panose="02020603050405020304" pitchFamily="18" charset="0"/>
            </a:endParaRPr>
          </a:p>
          <a:p>
            <a:pPr algn="l"/>
            <a:r>
              <a:rPr lang="en-US" b="1" i="0" dirty="0">
                <a:solidFill>
                  <a:srgbClr val="2F1C6A"/>
                </a:solidFill>
                <a:effectLst/>
                <a:latin typeface="Times New Roman" panose="02020603050405020304" pitchFamily="18" charset="0"/>
                <a:cs typeface="Times New Roman" panose="02020603050405020304" pitchFamily="18" charset="0"/>
              </a:rPr>
              <a:t>Pro Tip</a:t>
            </a:r>
          </a:p>
          <a:p>
            <a:pPr algn="l"/>
            <a:r>
              <a:rPr lang="en-US" b="0" i="0" dirty="0">
                <a:solidFill>
                  <a:srgbClr val="36344D"/>
                </a:solidFill>
                <a:effectLst/>
                <a:latin typeface="Times New Roman" panose="02020603050405020304" pitchFamily="18" charset="0"/>
                <a:cs typeface="Times New Roman" panose="02020603050405020304" pitchFamily="18" charset="0"/>
              </a:rPr>
              <a:t>Once you’ve done developing on a local WordPress site, you can migrate it to a live server so that you don’t have to build from scratch again. Follow our guide on </a:t>
            </a:r>
            <a:r>
              <a:rPr lang="en-US" b="1" i="0" dirty="0">
                <a:solidFill>
                  <a:srgbClr val="6747C7"/>
                </a:solidFill>
                <a:effectLst/>
                <a:latin typeface="Times New Roman" panose="02020603050405020304" pitchFamily="18" charset="0"/>
                <a:cs typeface="Times New Roman" panose="02020603050405020304" pitchFamily="18" charset="0"/>
                <a:hlinkClick r:id="rId3"/>
              </a:rPr>
              <a:t>how to make a WordPress site live</a:t>
            </a:r>
            <a:r>
              <a:rPr lang="en-US" b="0" i="0" dirty="0">
                <a:solidFill>
                  <a:srgbClr val="36344D"/>
                </a:solidFill>
                <a:effectLst/>
                <a:latin typeface="Times New Roman" panose="02020603050405020304" pitchFamily="18" charset="0"/>
                <a:cs typeface="Times New Roman" panose="02020603050405020304" pitchFamily="18" charset="0"/>
              </a:rPr>
              <a:t>.</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FA583D7E-740E-77AC-2B47-2FD268A0CB9A}"/>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4FE7D186-81D5-A080-658C-81817AFAEB2D}"/>
              </a:ext>
            </a:extLst>
          </p:cNvPr>
          <p:cNvSpPr>
            <a:spLocks noGrp="1"/>
          </p:cNvSpPr>
          <p:nvPr>
            <p:ph type="sldNum" sz="quarter" idx="12"/>
          </p:nvPr>
        </p:nvSpPr>
        <p:spPr/>
        <p:txBody>
          <a:bodyPr/>
          <a:lstStyle/>
          <a:p>
            <a:fld id="{0FD323F0-2125-4505-822B-C2047871690B}" type="slidenum">
              <a:rPr lang="en-US" smtClean="0"/>
              <a:t>95</a:t>
            </a:fld>
            <a:endParaRPr lang="en-US" dirty="0"/>
          </a:p>
        </p:txBody>
      </p:sp>
      <p:sp>
        <p:nvSpPr>
          <p:cNvPr id="7" name="Date Placeholder 6">
            <a:extLst>
              <a:ext uri="{FF2B5EF4-FFF2-40B4-BE49-F238E27FC236}">
                <a16:creationId xmlns:a16="http://schemas.microsoft.com/office/drawing/2014/main" id="{BF5F1B32-180A-172B-D7F3-959C6A610F9A}"/>
              </a:ext>
            </a:extLst>
          </p:cNvPr>
          <p:cNvSpPr>
            <a:spLocks noGrp="1"/>
          </p:cNvSpPr>
          <p:nvPr>
            <p:ph type="dt" sz="half" idx="10"/>
          </p:nvPr>
        </p:nvSpPr>
        <p:spPr/>
        <p:txBody>
          <a:bodyPr/>
          <a:lstStyle/>
          <a:p>
            <a:fld id="{ACCEC3A5-8239-4809-ABBB-BD5FE78615A5}" type="datetime2">
              <a:rPr lang="en-US" smtClean="0"/>
              <a:t>Wednesday, August 14, 2024</a:t>
            </a:fld>
            <a:endParaRPr lang="en-US" dirty="0"/>
          </a:p>
        </p:txBody>
      </p:sp>
    </p:spTree>
    <p:extLst>
      <p:ext uri="{BB962C8B-B14F-4D97-AF65-F5344CB8AC3E}">
        <p14:creationId xmlns:p14="http://schemas.microsoft.com/office/powerpoint/2010/main" val="40739065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Conclusion</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No matter what operating system you have, you can learn to install WordPress locally. </a:t>
            </a:r>
          </a:p>
          <a:p>
            <a:pPr algn="l"/>
            <a:r>
              <a:rPr lang="en-US" b="1" i="0" dirty="0">
                <a:solidFill>
                  <a:srgbClr val="36344D"/>
                </a:solidFill>
                <a:effectLst/>
                <a:latin typeface="Times New Roman" panose="02020603050405020304" pitchFamily="18" charset="0"/>
                <a:cs typeface="Times New Roman" panose="02020603050405020304" pitchFamily="18" charset="0"/>
              </a:rPr>
              <a:t>WAMP</a:t>
            </a:r>
            <a:r>
              <a:rPr lang="en-US" b="0" i="0" dirty="0">
                <a:solidFill>
                  <a:srgbClr val="36344D"/>
                </a:solidFill>
                <a:effectLst/>
                <a:latin typeface="Times New Roman" panose="02020603050405020304" pitchFamily="18" charset="0"/>
                <a:cs typeface="Times New Roman" panose="02020603050405020304" pitchFamily="18" charset="0"/>
              </a:rPr>
              <a:t>, </a:t>
            </a:r>
            <a:r>
              <a:rPr lang="en-US" b="1" i="0" dirty="0">
                <a:solidFill>
                  <a:srgbClr val="36344D"/>
                </a:solidFill>
                <a:effectLst/>
                <a:latin typeface="Times New Roman" panose="02020603050405020304" pitchFamily="18" charset="0"/>
                <a:cs typeface="Times New Roman" panose="02020603050405020304" pitchFamily="18" charset="0"/>
              </a:rPr>
              <a:t>MAMP</a:t>
            </a:r>
            <a:r>
              <a:rPr lang="en-US" b="0" i="0" dirty="0">
                <a:solidFill>
                  <a:srgbClr val="36344D"/>
                </a:solidFill>
                <a:effectLst/>
                <a:latin typeface="Times New Roman" panose="02020603050405020304" pitchFamily="18" charset="0"/>
                <a:cs typeface="Times New Roman" panose="02020603050405020304" pitchFamily="18" charset="0"/>
              </a:rPr>
              <a:t>, and </a:t>
            </a:r>
            <a:r>
              <a:rPr lang="en-US" b="1" i="0" dirty="0">
                <a:solidFill>
                  <a:srgbClr val="36344D"/>
                </a:solidFill>
                <a:effectLst/>
                <a:latin typeface="Times New Roman" panose="02020603050405020304" pitchFamily="18" charset="0"/>
                <a:cs typeface="Times New Roman" panose="02020603050405020304" pitchFamily="18" charset="0"/>
              </a:rPr>
              <a:t>XAMPP</a:t>
            </a:r>
            <a:r>
              <a:rPr lang="en-US" b="0" i="0" dirty="0">
                <a:solidFill>
                  <a:srgbClr val="36344D"/>
                </a:solidFill>
                <a:effectLst/>
                <a:latin typeface="Times New Roman" panose="02020603050405020304" pitchFamily="18" charset="0"/>
                <a:cs typeface="Times New Roman" panose="02020603050405020304" pitchFamily="18" charset="0"/>
              </a:rPr>
              <a:t> are free, easy-to-use local server environments that make this process simple. You can create a staging site to test software and troubleshoot WordPress performance issues with these tools.</a:t>
            </a:r>
          </a:p>
          <a:p>
            <a:pPr algn="l"/>
            <a:r>
              <a:rPr lang="en-US" b="0" i="0" dirty="0">
                <a:solidFill>
                  <a:srgbClr val="36344D"/>
                </a:solidFill>
                <a:effectLst/>
                <a:latin typeface="Times New Roman" panose="02020603050405020304" pitchFamily="18" charset="0"/>
                <a:cs typeface="Times New Roman" panose="02020603050405020304" pitchFamily="18" charset="0"/>
              </a:rPr>
              <a:t>To summarize, here are the best methods for locally installing WordPress.</a:t>
            </a:r>
          </a:p>
          <a:p>
            <a:pPr algn="l">
              <a:buFont typeface="+mj-lt"/>
              <a:buAutoNum type="arabicPeriod"/>
            </a:pPr>
            <a:r>
              <a:rPr lang="en-US" b="1" i="0" dirty="0">
                <a:solidFill>
                  <a:srgbClr val="36344D"/>
                </a:solidFill>
                <a:effectLst/>
                <a:latin typeface="Times New Roman" panose="02020603050405020304" pitchFamily="18" charset="0"/>
                <a:cs typeface="Times New Roman" panose="02020603050405020304" pitchFamily="18" charset="0"/>
              </a:rPr>
              <a:t>WAMP</a:t>
            </a:r>
            <a:r>
              <a:rPr lang="en-US" b="0" i="0" dirty="0">
                <a:solidFill>
                  <a:srgbClr val="36344D"/>
                </a:solidFill>
                <a:effectLst/>
                <a:latin typeface="Times New Roman" panose="02020603050405020304" pitchFamily="18" charset="0"/>
                <a:cs typeface="Times New Roman" panose="02020603050405020304" pitchFamily="18" charset="0"/>
              </a:rPr>
              <a:t> – using this free web development environment, Windows users can get the Apache, MySQL, and PHP software needed to install a local version of a WordPress website.</a:t>
            </a:r>
          </a:p>
          <a:p>
            <a:pPr algn="l">
              <a:buFont typeface="+mj-lt"/>
              <a:buAutoNum type="arabicPeriod"/>
            </a:pPr>
            <a:r>
              <a:rPr lang="en-US" b="1" i="0" dirty="0">
                <a:solidFill>
                  <a:srgbClr val="36344D"/>
                </a:solidFill>
                <a:effectLst/>
                <a:latin typeface="Times New Roman" panose="02020603050405020304" pitchFamily="18" charset="0"/>
                <a:cs typeface="Times New Roman" panose="02020603050405020304" pitchFamily="18" charset="0"/>
              </a:rPr>
              <a:t>MAMP</a:t>
            </a:r>
            <a:r>
              <a:rPr lang="en-US" b="0" i="0" dirty="0">
                <a:solidFill>
                  <a:srgbClr val="36344D"/>
                </a:solidFill>
                <a:effectLst/>
                <a:latin typeface="Times New Roman" panose="02020603050405020304" pitchFamily="18" charset="0"/>
                <a:cs typeface="Times New Roman" panose="02020603050405020304" pitchFamily="18" charset="0"/>
              </a:rPr>
              <a:t> – unlike WAMP, MAMP can support both the macOS and Windows operating systems.</a:t>
            </a:r>
          </a:p>
          <a:p>
            <a:pPr algn="l">
              <a:buFont typeface="+mj-lt"/>
              <a:buAutoNum type="arabicPeriod"/>
            </a:pPr>
            <a:r>
              <a:rPr lang="en-US" b="1" i="0" dirty="0">
                <a:solidFill>
                  <a:srgbClr val="36344D"/>
                </a:solidFill>
                <a:effectLst/>
                <a:latin typeface="Times New Roman" panose="02020603050405020304" pitchFamily="18" charset="0"/>
                <a:cs typeface="Times New Roman" panose="02020603050405020304" pitchFamily="18" charset="0"/>
              </a:rPr>
              <a:t>XAMPP</a:t>
            </a:r>
            <a:r>
              <a:rPr lang="en-US" b="0" i="0" dirty="0">
                <a:solidFill>
                  <a:srgbClr val="36344D"/>
                </a:solidFill>
                <a:effectLst/>
                <a:latin typeface="Times New Roman" panose="02020603050405020304" pitchFamily="18" charset="0"/>
                <a:cs typeface="Times New Roman" panose="02020603050405020304" pitchFamily="18" charset="0"/>
              </a:rPr>
              <a:t> – this cross-platform software has a clean interface and high-level programming language that even beginners can use to create their first staging sites.</a:t>
            </a:r>
          </a:p>
          <a:p>
            <a:pPr algn="l"/>
            <a:r>
              <a:rPr lang="en-US" b="0" i="0" dirty="0">
                <a:solidFill>
                  <a:srgbClr val="36344D"/>
                </a:solidFill>
                <a:effectLst/>
                <a:latin typeface="Times New Roman" panose="02020603050405020304" pitchFamily="18" charset="0"/>
                <a:cs typeface="Times New Roman" panose="02020603050405020304" pitchFamily="18" charset="0"/>
              </a:rPr>
              <a:t>Do you have any questions about the steps to install WordPress locally? Ask us in the comments section below!</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6970BA9-FF25-052D-F809-8CABA91B5817}"/>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538273E-071F-BE92-A24A-05F9D5C3A428}"/>
              </a:ext>
            </a:extLst>
          </p:cNvPr>
          <p:cNvSpPr>
            <a:spLocks noGrp="1"/>
          </p:cNvSpPr>
          <p:nvPr>
            <p:ph type="sldNum" sz="quarter" idx="12"/>
          </p:nvPr>
        </p:nvSpPr>
        <p:spPr/>
        <p:txBody>
          <a:bodyPr/>
          <a:lstStyle/>
          <a:p>
            <a:fld id="{0FD323F0-2125-4505-822B-C2047871690B}" type="slidenum">
              <a:rPr lang="en-US" smtClean="0"/>
              <a:t>96</a:t>
            </a:fld>
            <a:endParaRPr lang="en-US" dirty="0"/>
          </a:p>
        </p:txBody>
      </p:sp>
      <p:sp>
        <p:nvSpPr>
          <p:cNvPr id="7" name="Date Placeholder 6">
            <a:extLst>
              <a:ext uri="{FF2B5EF4-FFF2-40B4-BE49-F238E27FC236}">
                <a16:creationId xmlns:a16="http://schemas.microsoft.com/office/drawing/2014/main" id="{66C16162-8440-217F-BF2B-E9E6023A000C}"/>
              </a:ext>
            </a:extLst>
          </p:cNvPr>
          <p:cNvSpPr>
            <a:spLocks noGrp="1"/>
          </p:cNvSpPr>
          <p:nvPr>
            <p:ph type="dt" sz="half" idx="10"/>
          </p:nvPr>
        </p:nvSpPr>
        <p:spPr/>
        <p:txBody>
          <a:bodyPr/>
          <a:lstStyle/>
          <a:p>
            <a:fld id="{6BF37AAC-0AC6-40FE-8E63-61C5783FF110}" type="datetime2">
              <a:rPr lang="en-US" smtClean="0"/>
              <a:t>Wednesday, August 14, 2024</a:t>
            </a:fld>
            <a:endParaRPr lang="en-US" dirty="0"/>
          </a:p>
        </p:txBody>
      </p:sp>
    </p:spTree>
    <p:extLst>
      <p:ext uri="{BB962C8B-B14F-4D97-AF65-F5344CB8AC3E}">
        <p14:creationId xmlns:p14="http://schemas.microsoft.com/office/powerpoint/2010/main" val="776319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Reading Settings</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 options on the Reading Settings page shape the experience for users who are visiting your site or interacting with your content via feeds:</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477AC2E-B525-E31F-60FE-6653ED992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2" y="2192357"/>
            <a:ext cx="10960305" cy="4252512"/>
          </a:xfrm>
          <a:prstGeom prst="rect">
            <a:avLst/>
          </a:prstGeom>
        </p:spPr>
      </p:pic>
      <p:sp>
        <p:nvSpPr>
          <p:cNvPr id="5" name="Footer Placeholder 4">
            <a:extLst>
              <a:ext uri="{FF2B5EF4-FFF2-40B4-BE49-F238E27FC236}">
                <a16:creationId xmlns:a16="http://schemas.microsoft.com/office/drawing/2014/main" id="{281D4DCE-BBB5-EC9B-5A2B-D93020FF353B}"/>
              </a:ext>
            </a:extLst>
          </p:cNvPr>
          <p:cNvSpPr>
            <a:spLocks noGrp="1"/>
          </p:cNvSpPr>
          <p:nvPr>
            <p:ph type="ftr" sz="quarter" idx="11"/>
          </p:nvPr>
        </p:nvSpPr>
        <p:spPr/>
        <p:txBody>
          <a:bodyPr/>
          <a:lstStyle/>
          <a:p>
            <a:r>
              <a:rPr lang="en-US"/>
              <a:t>IAIICT ABU Zaria</a:t>
            </a:r>
            <a:endParaRPr lang="en-US" dirty="0"/>
          </a:p>
        </p:txBody>
      </p:sp>
      <p:sp>
        <p:nvSpPr>
          <p:cNvPr id="7" name="Slide Number Placeholder 6">
            <a:extLst>
              <a:ext uri="{FF2B5EF4-FFF2-40B4-BE49-F238E27FC236}">
                <a16:creationId xmlns:a16="http://schemas.microsoft.com/office/drawing/2014/main" id="{3553B51D-7D65-5F1C-917C-ACD2C514FFF1}"/>
              </a:ext>
            </a:extLst>
          </p:cNvPr>
          <p:cNvSpPr>
            <a:spLocks noGrp="1"/>
          </p:cNvSpPr>
          <p:nvPr>
            <p:ph type="sldNum" sz="quarter" idx="12"/>
          </p:nvPr>
        </p:nvSpPr>
        <p:spPr/>
        <p:txBody>
          <a:bodyPr/>
          <a:lstStyle/>
          <a:p>
            <a:fld id="{0FD323F0-2125-4505-822B-C2047871690B}" type="slidenum">
              <a:rPr lang="en-US" smtClean="0"/>
              <a:t>97</a:t>
            </a:fld>
            <a:endParaRPr lang="en-US" dirty="0"/>
          </a:p>
        </p:txBody>
      </p:sp>
      <p:sp>
        <p:nvSpPr>
          <p:cNvPr id="8" name="Date Placeholder 7">
            <a:extLst>
              <a:ext uri="{FF2B5EF4-FFF2-40B4-BE49-F238E27FC236}">
                <a16:creationId xmlns:a16="http://schemas.microsoft.com/office/drawing/2014/main" id="{5C82DF0C-EFFF-AEDF-9381-B9F675D2885D}"/>
              </a:ext>
            </a:extLst>
          </p:cNvPr>
          <p:cNvSpPr>
            <a:spLocks noGrp="1"/>
          </p:cNvSpPr>
          <p:nvPr>
            <p:ph type="dt" sz="half" idx="10"/>
          </p:nvPr>
        </p:nvSpPr>
        <p:spPr/>
        <p:txBody>
          <a:bodyPr/>
          <a:lstStyle/>
          <a:p>
            <a:fld id="{37BAA2D3-B3E5-408B-90E3-AEAA1AB2D7B1}" type="datetime2">
              <a:rPr lang="en-US" smtClean="0"/>
              <a:t>Wednesday, August 14, 2024</a:t>
            </a:fld>
            <a:endParaRPr lang="en-US" dirty="0"/>
          </a:p>
        </p:txBody>
      </p:sp>
    </p:spTree>
    <p:extLst>
      <p:ext uri="{BB962C8B-B14F-4D97-AF65-F5344CB8AC3E}">
        <p14:creationId xmlns:p14="http://schemas.microsoft.com/office/powerpoint/2010/main" val="2184608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Reading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0" i="0" dirty="0">
                <a:solidFill>
                  <a:srgbClr val="36344D"/>
                </a:solidFill>
                <a:effectLst/>
                <a:latin typeface="Times New Roman" panose="02020603050405020304" pitchFamily="18" charset="0"/>
                <a:cs typeface="Times New Roman" panose="02020603050405020304" pitchFamily="18" charset="0"/>
              </a:rPr>
              <a:t>These settings perform a few key functions, such as telling WordPress which page is your site’s “home” – either your blog page or another page of your choosing. They also control the number of posts displayed on your blog page.</a:t>
            </a:r>
          </a:p>
          <a:p>
            <a:pPr algn="l"/>
            <a:endParaRPr lang="en-US" b="0" i="0" dirty="0">
              <a:solidFill>
                <a:srgbClr val="36344D"/>
              </a:solidFill>
              <a:effectLst/>
              <a:latin typeface="Times New Roman" panose="02020603050405020304" pitchFamily="18" charset="0"/>
              <a:cs typeface="Times New Roman" panose="02020603050405020304" pitchFamily="18" charset="0"/>
            </a:endParaRPr>
          </a:p>
          <a:p>
            <a:pPr algn="l"/>
            <a:r>
              <a:rPr lang="en-US" b="0" i="0" dirty="0">
                <a:solidFill>
                  <a:srgbClr val="36344D"/>
                </a:solidFill>
                <a:effectLst/>
                <a:latin typeface="Times New Roman" panose="02020603050405020304" pitchFamily="18" charset="0"/>
                <a:cs typeface="Times New Roman" panose="02020603050405020304" pitchFamily="18" charset="0"/>
              </a:rPr>
              <a:t>In addition, this screen offers a setting that instructs search engines whether or not to index your site. You can find all of these controls by heading to your WordPress dashboard and navigating to </a:t>
            </a:r>
            <a:r>
              <a:rPr lang="en-US" b="1" i="1" dirty="0">
                <a:solidFill>
                  <a:srgbClr val="36344D"/>
                </a:solidFill>
                <a:effectLst/>
                <a:latin typeface="Times New Roman" panose="02020603050405020304" pitchFamily="18" charset="0"/>
                <a:cs typeface="Times New Roman" panose="02020603050405020304" pitchFamily="18" charset="0"/>
              </a:rPr>
              <a:t>Settings &gt; Reading.</a:t>
            </a:r>
          </a:p>
          <a:p>
            <a:pPr algn="l"/>
            <a:endParaRPr lang="en-US" b="1" i="1" dirty="0">
              <a:solidFill>
                <a:srgbClr val="36344D"/>
              </a:solidFill>
              <a:effectLst/>
              <a:latin typeface="Times New Roman" panose="02020603050405020304" pitchFamily="18" charset="0"/>
              <a:cs typeface="Times New Roman" panose="02020603050405020304" pitchFamily="18" charset="0"/>
            </a:endParaRPr>
          </a:p>
          <a:p>
            <a:pPr algn="l"/>
            <a:r>
              <a:rPr lang="en-US" b="1" dirty="0">
                <a:solidFill>
                  <a:srgbClr val="36344D"/>
                </a:solidFill>
                <a:effectLst/>
                <a:latin typeface="Times New Roman" panose="02020603050405020304" pitchFamily="18" charset="0"/>
                <a:cs typeface="Times New Roman" panose="02020603050405020304" pitchFamily="18" charset="0"/>
              </a:rPr>
              <a:t>How to Configure Your WordPress Reading Settings </a:t>
            </a:r>
          </a:p>
          <a:p>
            <a:pPr algn="l"/>
            <a:r>
              <a:rPr lang="en-US" dirty="0">
                <a:solidFill>
                  <a:srgbClr val="36344D"/>
                </a:solidFill>
                <a:effectLst/>
                <a:latin typeface="Times New Roman" panose="02020603050405020304" pitchFamily="18" charset="0"/>
                <a:cs typeface="Times New Roman" panose="02020603050405020304" pitchFamily="18" charset="0"/>
              </a:rPr>
              <a:t>Now that you know how to find these settings, it’s time to examine them more closely. Let’s explore what each option on this page does, and how you can best use it to enhance your WordPress site. Remember to save any changes you make to this page.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B1AD1ADF-E021-5B32-C3F3-2C3C23E6CB40}"/>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B5215BD3-F12A-C4B0-2320-785D35574213}"/>
              </a:ext>
            </a:extLst>
          </p:cNvPr>
          <p:cNvSpPr>
            <a:spLocks noGrp="1"/>
          </p:cNvSpPr>
          <p:nvPr>
            <p:ph type="sldNum" sz="quarter" idx="12"/>
          </p:nvPr>
        </p:nvSpPr>
        <p:spPr/>
        <p:txBody>
          <a:bodyPr/>
          <a:lstStyle/>
          <a:p>
            <a:fld id="{0FD323F0-2125-4505-822B-C2047871690B}" type="slidenum">
              <a:rPr lang="en-US" smtClean="0"/>
              <a:t>98</a:t>
            </a:fld>
            <a:endParaRPr lang="en-US" dirty="0"/>
          </a:p>
        </p:txBody>
      </p:sp>
      <p:sp>
        <p:nvSpPr>
          <p:cNvPr id="7" name="Date Placeholder 6">
            <a:extLst>
              <a:ext uri="{FF2B5EF4-FFF2-40B4-BE49-F238E27FC236}">
                <a16:creationId xmlns:a16="http://schemas.microsoft.com/office/drawing/2014/main" id="{36A40354-A32B-8CD0-C8F1-052502D2B273}"/>
              </a:ext>
            </a:extLst>
          </p:cNvPr>
          <p:cNvSpPr>
            <a:spLocks noGrp="1"/>
          </p:cNvSpPr>
          <p:nvPr>
            <p:ph type="dt" sz="half" idx="10"/>
          </p:nvPr>
        </p:nvSpPr>
        <p:spPr/>
        <p:txBody>
          <a:bodyPr/>
          <a:lstStyle/>
          <a:p>
            <a:fld id="{6529D6C5-828D-41C2-AC04-AFABFDE17DBF}" type="datetime2">
              <a:rPr lang="en-US" smtClean="0"/>
              <a:t>Wednesday, August 14, 2024</a:t>
            </a:fld>
            <a:endParaRPr lang="en-US" dirty="0"/>
          </a:p>
        </p:txBody>
      </p:sp>
    </p:spTree>
    <p:extLst>
      <p:ext uri="{BB962C8B-B14F-4D97-AF65-F5344CB8AC3E}">
        <p14:creationId xmlns:p14="http://schemas.microsoft.com/office/powerpoint/2010/main" val="13385915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1676-7DD4-4EE2-12D7-79BF5938B874}"/>
              </a:ext>
            </a:extLst>
          </p:cNvPr>
          <p:cNvSpPr>
            <a:spLocks noGrp="1"/>
          </p:cNvSpPr>
          <p:nvPr>
            <p:ph type="ctrTitle"/>
          </p:nvPr>
        </p:nvSpPr>
        <p:spPr>
          <a:xfrm>
            <a:off x="1369621" y="240620"/>
            <a:ext cx="9759590" cy="816283"/>
          </a:xfrm>
        </p:spPr>
        <p:txBody>
          <a:bodyPr>
            <a:normAutofit/>
          </a:bodyPr>
          <a:lstStyle/>
          <a:p>
            <a:r>
              <a:rPr lang="en-US" sz="3200" b="1" dirty="0">
                <a:latin typeface="Times New Roman" panose="02020603050405020304" pitchFamily="18" charset="0"/>
                <a:cs typeface="Times New Roman" panose="02020603050405020304" pitchFamily="18" charset="0"/>
              </a:rPr>
              <a:t>WordPress Reading Settings continue</a:t>
            </a:r>
          </a:p>
        </p:txBody>
      </p:sp>
      <p:sp>
        <p:nvSpPr>
          <p:cNvPr id="3" name="Subtitle 2">
            <a:extLst>
              <a:ext uri="{FF2B5EF4-FFF2-40B4-BE49-F238E27FC236}">
                <a16:creationId xmlns:a16="http://schemas.microsoft.com/office/drawing/2014/main" id="{902B07BB-23AC-3A69-5EA5-D53E87068ECF}"/>
              </a:ext>
            </a:extLst>
          </p:cNvPr>
          <p:cNvSpPr>
            <a:spLocks noGrp="1"/>
          </p:cNvSpPr>
          <p:nvPr>
            <p:ph type="subTitle" idx="1"/>
          </p:nvPr>
        </p:nvSpPr>
        <p:spPr>
          <a:xfrm>
            <a:off x="376052" y="1377538"/>
            <a:ext cx="11309267" cy="5480462"/>
          </a:xfrm>
        </p:spPr>
        <p:txBody>
          <a:bodyPr>
            <a:normAutofit/>
          </a:bodyPr>
          <a:lstStyle/>
          <a:p>
            <a:pPr algn="l"/>
            <a:r>
              <a:rPr lang="en-US" b="1" dirty="0">
                <a:solidFill>
                  <a:srgbClr val="36344D"/>
                </a:solidFill>
                <a:effectLst/>
                <a:latin typeface="Times New Roman" panose="02020603050405020304" pitchFamily="18" charset="0"/>
                <a:cs typeface="Times New Roman" panose="02020603050405020304" pitchFamily="18" charset="0"/>
              </a:rPr>
              <a:t>Homepage Settings </a:t>
            </a:r>
          </a:p>
          <a:p>
            <a:pPr algn="l"/>
            <a:r>
              <a:rPr lang="en-US" dirty="0">
                <a:solidFill>
                  <a:srgbClr val="36344D"/>
                </a:solidFill>
                <a:effectLst/>
                <a:latin typeface="Times New Roman" panose="02020603050405020304" pitchFamily="18" charset="0"/>
                <a:cs typeface="Times New Roman" panose="02020603050405020304" pitchFamily="18" charset="0"/>
              </a:rPr>
              <a:t>The first section of the reading settings determines the content that’s displayed on your site’s homepage. There are two options: </a:t>
            </a:r>
          </a:p>
          <a:p>
            <a:pPr marL="342900" indent="-342900" algn="l">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Your latest posts</a:t>
            </a:r>
          </a:p>
          <a:p>
            <a:pPr marL="342900" indent="-342900" algn="l">
              <a:buFont typeface="Wingdings" panose="05000000000000000000" pitchFamily="2" charset="2"/>
              <a:buChar char="q"/>
            </a:pPr>
            <a:r>
              <a:rPr lang="en-US" dirty="0">
                <a:solidFill>
                  <a:srgbClr val="36344D"/>
                </a:solidFill>
                <a:effectLst/>
                <a:latin typeface="Times New Roman" panose="02020603050405020304" pitchFamily="18" charset="0"/>
                <a:cs typeface="Times New Roman" panose="02020603050405020304" pitchFamily="18" charset="0"/>
              </a:rPr>
              <a:t>A static page</a:t>
            </a:r>
          </a:p>
          <a:p>
            <a:pPr algn="l"/>
            <a:endParaRPr lang="en-US" dirty="0">
              <a:solidFill>
                <a:srgbClr val="36344D"/>
              </a:solidFill>
              <a:effectLst/>
              <a:latin typeface="Times New Roman" panose="02020603050405020304" pitchFamily="18" charset="0"/>
              <a:cs typeface="Times New Roman" panose="02020603050405020304" pitchFamily="18" charset="0"/>
            </a:endParaRPr>
          </a:p>
          <a:p>
            <a:pPr algn="l"/>
            <a:r>
              <a:rPr lang="en-US" dirty="0">
                <a:solidFill>
                  <a:srgbClr val="36344D"/>
                </a:solidFill>
                <a:effectLst/>
                <a:latin typeface="Times New Roman" panose="02020603050405020304" pitchFamily="18" charset="0"/>
                <a:cs typeface="Times New Roman" panose="02020603050405020304" pitchFamily="18" charset="0"/>
              </a:rPr>
              <a:t>If you select Your latest posts, your front page will simply be a chronological list of your most recent blog posts. Users will see this page when they visit your site’s primary URL (i.e., “abu</a:t>
            </a:r>
            <a:r>
              <a:rPr lang="en-US" dirty="0">
                <a:solidFill>
                  <a:srgbClr val="36344D"/>
                </a:solidFill>
                <a:latin typeface="Times New Roman" panose="02020603050405020304" pitchFamily="18" charset="0"/>
                <a:cs typeface="Times New Roman" panose="02020603050405020304" pitchFamily="18" charset="0"/>
              </a:rPr>
              <a:t>.edu.ng</a:t>
            </a:r>
            <a:r>
              <a:rPr lang="en-US" dirty="0">
                <a:solidFill>
                  <a:srgbClr val="36344D"/>
                </a:solidFill>
                <a:effectLst/>
                <a:latin typeface="Times New Roman" panose="02020603050405020304" pitchFamily="18" charset="0"/>
                <a:cs typeface="Times New Roman" panose="02020603050405020304" pitchFamily="18" charset="0"/>
              </a:rPr>
              <a:t>”).</a:t>
            </a:r>
          </a:p>
          <a:p>
            <a:pPr algn="l"/>
            <a:r>
              <a:rPr lang="en-US" dirty="0">
                <a:solidFill>
                  <a:srgbClr val="36344D"/>
                </a:solidFill>
                <a:effectLst/>
                <a:latin typeface="Times New Roman" panose="02020603050405020304" pitchFamily="18" charset="0"/>
                <a:cs typeface="Times New Roman" panose="02020603050405020304" pitchFamily="18" charset="0"/>
              </a:rPr>
              <a:t>On the other hand, you can select A static page to choose a specific page as your home:</a:t>
            </a:r>
          </a:p>
        </p:txBody>
      </p:sp>
      <p:sp>
        <p:nvSpPr>
          <p:cNvPr id="4" name="AutoShape 2" descr="The Multiple Themes plugin’s thumbnail showing 8 themes">
            <a:extLst>
              <a:ext uri="{FF2B5EF4-FFF2-40B4-BE49-F238E27FC236}">
                <a16:creationId xmlns:a16="http://schemas.microsoft.com/office/drawing/2014/main" id="{3A72EC14-C676-CD16-6461-341A0C1B4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1882FBAF-6E83-1395-6CB0-B935B8575CC9}"/>
              </a:ext>
            </a:extLst>
          </p:cNvPr>
          <p:cNvSpPr>
            <a:spLocks noGrp="1"/>
          </p:cNvSpPr>
          <p:nvPr>
            <p:ph type="ftr" sz="quarter" idx="11"/>
          </p:nvPr>
        </p:nvSpPr>
        <p:spPr/>
        <p:txBody>
          <a:bodyPr/>
          <a:lstStyle/>
          <a:p>
            <a:r>
              <a:rPr lang="en-US"/>
              <a:t>IAIICT ABU Zaria</a:t>
            </a:r>
            <a:endParaRPr lang="en-US" dirty="0"/>
          </a:p>
        </p:txBody>
      </p:sp>
      <p:sp>
        <p:nvSpPr>
          <p:cNvPr id="6" name="Slide Number Placeholder 5">
            <a:extLst>
              <a:ext uri="{FF2B5EF4-FFF2-40B4-BE49-F238E27FC236}">
                <a16:creationId xmlns:a16="http://schemas.microsoft.com/office/drawing/2014/main" id="{D0235F33-5D46-0AA2-DF25-5F8FBE6C3D01}"/>
              </a:ext>
            </a:extLst>
          </p:cNvPr>
          <p:cNvSpPr>
            <a:spLocks noGrp="1"/>
          </p:cNvSpPr>
          <p:nvPr>
            <p:ph type="sldNum" sz="quarter" idx="12"/>
          </p:nvPr>
        </p:nvSpPr>
        <p:spPr/>
        <p:txBody>
          <a:bodyPr/>
          <a:lstStyle/>
          <a:p>
            <a:fld id="{0FD323F0-2125-4505-822B-C2047871690B}" type="slidenum">
              <a:rPr lang="en-US" smtClean="0"/>
              <a:t>99</a:t>
            </a:fld>
            <a:endParaRPr lang="en-US" dirty="0"/>
          </a:p>
        </p:txBody>
      </p:sp>
      <p:sp>
        <p:nvSpPr>
          <p:cNvPr id="7" name="Date Placeholder 6">
            <a:extLst>
              <a:ext uri="{FF2B5EF4-FFF2-40B4-BE49-F238E27FC236}">
                <a16:creationId xmlns:a16="http://schemas.microsoft.com/office/drawing/2014/main" id="{980B49D3-3AE3-7CAC-5EE1-66EE654C629A}"/>
              </a:ext>
            </a:extLst>
          </p:cNvPr>
          <p:cNvSpPr>
            <a:spLocks noGrp="1"/>
          </p:cNvSpPr>
          <p:nvPr>
            <p:ph type="dt" sz="half" idx="10"/>
          </p:nvPr>
        </p:nvSpPr>
        <p:spPr/>
        <p:txBody>
          <a:bodyPr/>
          <a:lstStyle/>
          <a:p>
            <a:fld id="{5061BADA-A694-4880-B3EF-9C6E0399FFC4}" type="datetime2">
              <a:rPr lang="en-US" smtClean="0"/>
              <a:t>Wednesday, August 14, 2024</a:t>
            </a:fld>
            <a:endParaRPr lang="en-US" dirty="0"/>
          </a:p>
        </p:txBody>
      </p:sp>
    </p:spTree>
    <p:extLst>
      <p:ext uri="{BB962C8B-B14F-4D97-AF65-F5344CB8AC3E}">
        <p14:creationId xmlns:p14="http://schemas.microsoft.com/office/powerpoint/2010/main" val="3905050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3124</TotalTime>
  <Words>23210</Words>
  <Application>Microsoft Office PowerPoint</Application>
  <PresentationFormat>Widescreen</PresentationFormat>
  <Paragraphs>2009</Paragraphs>
  <Slides>252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252</vt:i4>
      </vt:variant>
    </vt:vector>
  </HeadingPairs>
  <TitlesOfParts>
    <vt:vector size="260" baseType="lpstr">
      <vt:lpstr>Arial</vt:lpstr>
      <vt:lpstr>Calibri</vt:lpstr>
      <vt:lpstr>Calibri Light</vt:lpstr>
      <vt:lpstr>Courier New</vt:lpstr>
      <vt:lpstr>Muli</vt:lpstr>
      <vt:lpstr>Times New Roman</vt:lpstr>
      <vt:lpstr>Wingdings</vt:lpstr>
      <vt:lpstr>Office Theme</vt:lpstr>
      <vt:lpstr>A Simple Way to Create Professional Web Pages Without Writing Code Using a Content Management System (CMS)</vt:lpstr>
      <vt:lpstr>Content Management System (CMS) continue</vt:lpstr>
      <vt:lpstr>Content Management System (CMS) continue</vt:lpstr>
      <vt:lpstr>How Does a CMS Work?</vt:lpstr>
      <vt:lpstr>How Does a CMS Work continue</vt:lpstr>
      <vt:lpstr>Plugins, Extensions, and Themes</vt:lpstr>
      <vt:lpstr>Plugins, Extensions, and Themes continue</vt:lpstr>
      <vt:lpstr>Popular Content Management Systems</vt:lpstr>
      <vt:lpstr>Popular Content Management Systems continue</vt:lpstr>
      <vt:lpstr>Popular Content Management Systems continue</vt:lpstr>
      <vt:lpstr>Popular Content Management Systems continue</vt:lpstr>
      <vt:lpstr>Popular Content Management Systems continue</vt:lpstr>
      <vt:lpstr>Popular Content Management Systems continue</vt:lpstr>
      <vt:lpstr>Popular Content Management Systems continue</vt:lpstr>
      <vt:lpstr>Popular Content Management Systems continue</vt:lpstr>
      <vt:lpstr>Popular Content Management Systems continue</vt:lpstr>
      <vt:lpstr>Popular Content Management Systems continue</vt:lpstr>
      <vt:lpstr>Pros and Cons of Using CMS</vt:lpstr>
      <vt:lpstr>Pros and Cons of Using CMS continue</vt:lpstr>
      <vt:lpstr>How to Choose the Right CMS</vt:lpstr>
      <vt:lpstr>How to Choose the Right CMS continue</vt:lpstr>
      <vt:lpstr>PowerPoint Presentation</vt:lpstr>
      <vt:lpstr>What is WordPress?</vt:lpstr>
      <vt:lpstr>What Types of Websites Is WordPress Good For?</vt:lpstr>
      <vt:lpstr>What Types of Websites Is WordPress Good For continue……</vt:lpstr>
      <vt:lpstr>What Types of Websites Is WordPress Good For continue……</vt:lpstr>
      <vt:lpstr>Why Use WordPress?</vt:lpstr>
      <vt:lpstr>Why Use WordPress continue…..</vt:lpstr>
      <vt:lpstr>Why Use WordPress continue…..</vt:lpstr>
      <vt:lpstr>Why Use WordPress continue…..</vt:lpstr>
      <vt:lpstr>Why Use WordPress continue…..</vt:lpstr>
      <vt:lpstr>Common WordPress Issues to Be Aware Of</vt:lpstr>
      <vt:lpstr>Common WordPress Issues to Be Aware Of continue….</vt:lpstr>
      <vt:lpstr>What Are WordPress Themes?</vt:lpstr>
      <vt:lpstr>What Are WordPress Themes continue…</vt:lpstr>
      <vt:lpstr>How do WordPress themes work?</vt:lpstr>
      <vt:lpstr>What Can a WordPress Theme Do?</vt:lpstr>
      <vt:lpstr>What Can a WordPress Theme Do continue…..</vt:lpstr>
      <vt:lpstr>What Is the Difference Between a WordPress Theme and a Template?</vt:lpstr>
      <vt:lpstr>Free WordPress Themes vs. Premium Themes</vt:lpstr>
      <vt:lpstr>Free WordPress Themes vs. Premium Themes continue…</vt:lpstr>
      <vt:lpstr>Free WordPress Themes vs. Premium Themes continue…</vt:lpstr>
      <vt:lpstr>How to Install WordPress</vt:lpstr>
      <vt:lpstr>How to Install WordPress continue</vt:lpstr>
      <vt:lpstr>How to Install WordPress continue</vt:lpstr>
      <vt:lpstr>How to Install WordPress continue</vt:lpstr>
      <vt:lpstr>How to Install WordPress Locally</vt:lpstr>
      <vt:lpstr>How to Install WordPress Locally</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How to Install WordPress Locally continue</vt:lpstr>
      <vt:lpstr>Conclusion</vt:lpstr>
      <vt:lpstr>WordPress Reading Settings</vt:lpstr>
      <vt:lpstr>WordPress Reading Settings continue</vt:lpstr>
      <vt:lpstr>WordPress Reading Settings continue</vt:lpstr>
      <vt:lpstr>WordPress Reading Settings continue</vt:lpstr>
      <vt:lpstr>WordPress Reading Settings continue</vt:lpstr>
      <vt:lpstr>WordPress Reading Settings continue</vt:lpstr>
      <vt:lpstr>How to recreate permalinks on WordPress</vt:lpstr>
      <vt:lpstr>How to recreate permalinks on WordPress continue</vt:lpstr>
      <vt:lpstr>How to recreate permalinks on WordPress continue</vt:lpstr>
      <vt:lpstr>How to Choose a WordPress Theme?</vt:lpstr>
      <vt:lpstr>How to Choose a WordPress Theme continue</vt:lpstr>
      <vt:lpstr>How to Choose a WordPress Theme continue</vt:lpstr>
      <vt:lpstr>How to Choose a WordPress Theme continue</vt:lpstr>
      <vt:lpstr>How to Choose a WordPress Theme continue</vt:lpstr>
      <vt:lpstr>How to Choose a WordPress Theme continue</vt:lpstr>
      <vt:lpstr>How to Choose a WordPress Theme continue</vt:lpstr>
      <vt:lpstr>What you need to do before installing a WordPress theme</vt:lpstr>
      <vt:lpstr>Ways to install a WordPress theme</vt:lpstr>
      <vt:lpstr>Using the WordPress theme directory in the dashboard</vt:lpstr>
      <vt:lpstr>Using the WordPress theme directory in the dashboard continue</vt:lpstr>
      <vt:lpstr>Using the WordPress theme directory in the dashboard continue</vt:lpstr>
      <vt:lpstr>Using the WordPress theme directory in the dashboard continue</vt:lpstr>
      <vt:lpstr>Uploading a theme to WordPress</vt:lpstr>
      <vt:lpstr>Uploading a theme to WordPress continue</vt:lpstr>
      <vt:lpstr>Uploading a theme to WordPress continue</vt:lpstr>
      <vt:lpstr>Uploading a theme to WordPress continue</vt:lpstr>
      <vt:lpstr>Uploading a theme to WordPress continue</vt:lpstr>
      <vt:lpstr>WordPress Media Library</vt:lpstr>
      <vt:lpstr>WordPress Media Library Continue</vt:lpstr>
      <vt:lpstr>WordPress Media Library Continue</vt:lpstr>
      <vt:lpstr>WordPress Media Library Continue</vt:lpstr>
      <vt:lpstr>WordPress Media Library Continue</vt:lpstr>
      <vt:lpstr>WordPress Media Library Continue</vt:lpstr>
      <vt:lpstr>WordPress Media Library Continue</vt:lpstr>
      <vt:lpstr>WordPress Media Library Continue</vt:lpstr>
      <vt:lpstr>WordPress Media Library Continue</vt:lpstr>
      <vt:lpstr>WordPress Media Library Continue</vt:lpstr>
      <vt:lpstr>How to Upload Media Files to WordPress</vt:lpstr>
      <vt:lpstr>How to Upload Media Files to WordPress continue</vt:lpstr>
      <vt:lpstr>How to Upload Media Files to WordPress continue</vt:lpstr>
      <vt:lpstr>WordPress Image Upload Errors</vt:lpstr>
      <vt:lpstr>How to Download Media Files From WordPress Media Library</vt:lpstr>
      <vt:lpstr>How to Download Media Files From WordPress Media Library continue</vt:lpstr>
      <vt:lpstr>How To Edit Images on WordPress</vt:lpstr>
      <vt:lpstr>How To Edit Images on WordPress continue</vt:lpstr>
      <vt:lpstr>How To Edit Images on WordPress continue</vt:lpstr>
      <vt:lpstr>How To Edit Images on WordPress continue</vt:lpstr>
      <vt:lpstr>How To Edit Images on WordPress continue</vt:lpstr>
      <vt:lpstr>How To Upload Media Content </vt:lpstr>
      <vt:lpstr>WordPress Plugin</vt:lpstr>
      <vt:lpstr>WordPress Plugin continue</vt:lpstr>
      <vt:lpstr>WordPress Plugin continue</vt:lpstr>
      <vt:lpstr>How to Add WordPress Plugins to Your Website?</vt:lpstr>
      <vt:lpstr>How to Add WordPress Plugins to Your Website continue</vt:lpstr>
      <vt:lpstr>How to Add WordPress Plugins to Your Website continue</vt:lpstr>
      <vt:lpstr>How to Add WordPress Plugins to Your Website continue</vt:lpstr>
      <vt:lpstr>How to Add WordPress Plugins to Your Website continue</vt:lpstr>
      <vt:lpstr>How to Add WordPress Plugins to Your Website continue</vt:lpstr>
      <vt:lpstr>What to Remember When Selecting a Plugin</vt:lpstr>
      <vt:lpstr>What to Remember When Selecting a Plugin continue</vt:lpstr>
      <vt:lpstr>Install One Plugin at a Time</vt:lpstr>
      <vt:lpstr>Use Only One Plugin for Each Function</vt:lpstr>
      <vt:lpstr>How to Update a WordPress Plugin</vt:lpstr>
      <vt:lpstr>How to Update a WordPress Plugin continue</vt:lpstr>
      <vt:lpstr>How to Update a WordPress Plugin continue</vt:lpstr>
      <vt:lpstr>How to Update a WordPress Plugin continue</vt:lpstr>
      <vt:lpstr>How to Update a WordPress Plugin continue</vt:lpstr>
      <vt:lpstr>How to Remove or Deactivate WordPress Plugins</vt:lpstr>
      <vt:lpstr>How to Remove or Deactivate WordPress Plugins continue</vt:lpstr>
      <vt:lpstr>How to Remove or Deactivate WordPress Plugins continue</vt:lpstr>
      <vt:lpstr>Links for Video Guides on Plugin</vt:lpstr>
      <vt:lpstr>How Do WordPress Plugins Affect the Website Performance</vt:lpstr>
      <vt:lpstr>How Do WordPress Plugins Affect the Website Performance continue</vt:lpstr>
      <vt:lpstr>What Types of WordPress Plugins Are There? </vt:lpstr>
      <vt:lpstr>What Types of WordPress Plugins Are There? Continue </vt:lpstr>
      <vt:lpstr>What Types of WordPress Plugins Are There? Continue </vt:lpstr>
      <vt:lpstr>Where Can I Get WordPress Plugins?</vt:lpstr>
      <vt:lpstr>How to add pages in WordPress</vt:lpstr>
      <vt:lpstr>How to add pages in WordPress continue</vt:lpstr>
      <vt:lpstr>How to add pages in WordPress continue</vt:lpstr>
      <vt:lpstr>How to add pages in WordPress continue</vt:lpstr>
      <vt:lpstr>How to add pages in WordPress continue</vt:lpstr>
      <vt:lpstr>WordPress Page Settings</vt:lpstr>
      <vt:lpstr>WordPress Page Settings continue</vt:lpstr>
      <vt:lpstr>How to Schedule When Your WordPress Page Will Be Published</vt:lpstr>
      <vt:lpstr>Other Page Settings</vt:lpstr>
      <vt:lpstr>Other Page Settings continue</vt:lpstr>
      <vt:lpstr>Other Page Settings continue</vt:lpstr>
      <vt:lpstr>Page Attributes</vt:lpstr>
      <vt:lpstr>How to preview a new page</vt:lpstr>
      <vt:lpstr>How to save a draft of a Page</vt:lpstr>
      <vt:lpstr>How to delete a page</vt:lpstr>
      <vt:lpstr>How to delete a page continue</vt:lpstr>
      <vt:lpstr>How to edit pages in WordPress</vt:lpstr>
      <vt:lpstr>How to edit pages in WordPress continue</vt:lpstr>
      <vt:lpstr>How to Create a page continue</vt:lpstr>
      <vt:lpstr>How to Create a Post in WordPress</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How to Create a Post in WordPress continue</vt:lpstr>
      <vt:lpstr>WordPress Post Publishing Options</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WordPress Post Publishing Options continue</vt:lpstr>
      <vt:lpstr>Block Editor vs Classic Editor</vt:lpstr>
      <vt:lpstr>Recap</vt:lpstr>
      <vt:lpstr>Recap continue</vt:lpstr>
      <vt:lpstr>How to create a new post continue</vt:lpstr>
      <vt:lpstr>How to Create, Add, &amp; Edit a WordPress Navigation Menu</vt:lpstr>
      <vt:lpstr>How to Create, Add, &amp; Edit a WordPress Navigation Menu continue</vt:lpstr>
      <vt:lpstr>Adding Items to a Menu</vt:lpstr>
      <vt:lpstr>Adding Items to a Menu continue</vt:lpstr>
      <vt:lpstr>How to edit a menu in WordPress</vt:lpstr>
      <vt:lpstr>Deleting a Menu Item</vt:lpstr>
      <vt:lpstr>Customizing Menu Items</vt:lpstr>
      <vt:lpstr>Customizing Menu Items continue</vt:lpstr>
      <vt:lpstr>Creating Multi-level Menus</vt:lpstr>
      <vt:lpstr>Creating Multi-level Menus continue</vt:lpstr>
      <vt:lpstr>Add a menu item without a link</vt:lpstr>
      <vt:lpstr>Adding Your Menu to Your Site</vt:lpstr>
      <vt:lpstr>How to create a menu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Aliyu Ibrahim</dc:creator>
  <cp:lastModifiedBy>Aliyu Ibrahim</cp:lastModifiedBy>
  <cp:revision>179</cp:revision>
  <dcterms:created xsi:type="dcterms:W3CDTF">2024-08-12T09:35:54Z</dcterms:created>
  <dcterms:modified xsi:type="dcterms:W3CDTF">2024-08-14T13:46:05Z</dcterms:modified>
</cp:coreProperties>
</file>